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1.xml" ContentType="application/vnd.openxmlformats-officedocument.drawingml.chart+xml"/>
  <Override PartName="/ppt/notesSlides/notesSlide7.xml" ContentType="application/vnd.openxmlformats-officedocument.presentationml.notesSlide+xml"/>
  <Override PartName="/ppt/charts/chart2.xml" ContentType="application/vnd.openxmlformats-officedocument.drawingml.chart+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rts/chart3.xml" ContentType="application/vnd.openxmlformats-officedocument.drawingml.chart+xml"/>
  <Override PartName="/ppt/charts/chart4.xml" ContentType="application/vnd.openxmlformats-officedocument.drawingml.chart+xml"/>
  <Override PartName="/ppt/notesSlides/notesSlide18.xml" ContentType="application/vnd.openxmlformats-officedocument.presentationml.notesSlide+xml"/>
  <Override PartName="/ppt/charts/chart5.xml" ContentType="application/vnd.openxmlformats-officedocument.drawingml.chart+xml"/>
  <Override PartName="/ppt/charts/chart6.xml" ContentType="application/vnd.openxmlformats-officedocument.drawingml.chart+xml"/>
  <Override PartName="/ppt/notesSlides/notesSlide19.xml" ContentType="application/vnd.openxmlformats-officedocument.presentationml.notesSlide+xml"/>
  <Override PartName="/ppt/charts/chart7.xml" ContentType="application/vnd.openxmlformats-officedocument.drawingml.chart+xml"/>
  <Override PartName="/ppt/charts/chart8.xml" ContentType="application/vnd.openxmlformats-officedocument.drawingml.chart+xml"/>
  <Override PartName="/ppt/notesSlides/notesSlide20.xml" ContentType="application/vnd.openxmlformats-officedocument.presentationml.notesSlide+xml"/>
  <Override PartName="/ppt/charts/chart9.xml" ContentType="application/vnd.openxmlformats-officedocument.drawingml.chart+xml"/>
  <Override PartName="/ppt/notesSlides/notesSlide21.xml" ContentType="application/vnd.openxmlformats-officedocument.presentationml.notesSlide+xml"/>
  <Override PartName="/ppt/charts/chart10.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2.xml" ContentType="application/vnd.openxmlformats-officedocument.presentationml.notesSlide+xml"/>
  <Override PartName="/ppt/charts/chart11.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23.xml" ContentType="application/vnd.openxmlformats-officedocument.presentationml.notesSlide+xml"/>
  <Override PartName="/ppt/charts/chart12.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24.xml" ContentType="application/vnd.openxmlformats-officedocument.presentationml.notesSlide+xml"/>
  <Override PartName="/ppt/charts/chart13.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25.xml" ContentType="application/vnd.openxmlformats-officedocument.presentationml.notesSlide+xml"/>
  <Override PartName="/ppt/charts/chart14.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26.xml" ContentType="application/vnd.openxmlformats-officedocument.presentationml.notesSlide+xml"/>
  <Override PartName="/ppt/charts/chart15.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27.xml" ContentType="application/vnd.openxmlformats-officedocument.presentationml.notesSlide+xml"/>
  <Override PartName="/ppt/charts/chart16.xml" ContentType="application/vnd.openxmlformats-officedocument.drawingml.chart+xml"/>
  <Override PartName="/ppt/charts/style7.xml" ContentType="application/vnd.ms-office.chartstyle+xml"/>
  <Override PartName="/ppt/charts/colors7.xml" ContentType="application/vnd.ms-office.chartcolorstyle+xml"/>
  <Override PartName="/ppt/notesSlides/notesSlide28.xml" ContentType="application/vnd.openxmlformats-officedocument.presentationml.notesSlide+xml"/>
  <Override PartName="/ppt/charts/chart17.xml" ContentType="application/vnd.openxmlformats-officedocument.drawingml.chart+xml"/>
  <Override PartName="/ppt/charts/style8.xml" ContentType="application/vnd.ms-office.chartstyle+xml"/>
  <Override PartName="/ppt/charts/colors8.xml" ContentType="application/vnd.ms-office.chartcolorstyle+xml"/>
  <Override PartName="/ppt/notesSlides/notesSlide29.xml" ContentType="application/vnd.openxmlformats-officedocument.presentationml.notesSlide+xml"/>
  <Override PartName="/ppt/charts/chart18.xml" ContentType="application/vnd.openxmlformats-officedocument.drawingml.chart+xml"/>
  <Override PartName="/ppt/charts/style9.xml" ContentType="application/vnd.ms-office.chartstyle+xml"/>
  <Override PartName="/ppt/charts/colors9.xml" ContentType="application/vnd.ms-office.chartcolorstyle+xml"/>
  <Override PartName="/ppt/notesSlides/notesSlide30.xml" ContentType="application/vnd.openxmlformats-officedocument.presentationml.notesSlide+xml"/>
  <Override PartName="/ppt/charts/chart19.xml" ContentType="application/vnd.openxmlformats-officedocument.drawingml.chart+xml"/>
  <Override PartName="/ppt/charts/style10.xml" ContentType="application/vnd.ms-office.chartstyle+xml"/>
  <Override PartName="/ppt/charts/colors10.xml" ContentType="application/vnd.ms-office.chartcolorstyle+xml"/>
  <Override PartName="/ppt/notesSlides/notesSlide31.xml" ContentType="application/vnd.openxmlformats-officedocument.presentationml.notesSlide+xml"/>
  <Override PartName="/ppt/charts/chart20.xml" ContentType="application/vnd.openxmlformats-officedocument.drawingml.chart+xml"/>
  <Override PartName="/ppt/charts/style11.xml" ContentType="application/vnd.ms-office.chartstyle+xml"/>
  <Override PartName="/ppt/charts/colors11.xml" ContentType="application/vnd.ms-office.chartcolorstyle+xml"/>
  <Override PartName="/ppt/notesSlides/notesSlide32.xml" ContentType="application/vnd.openxmlformats-officedocument.presentationml.notesSlide+xml"/>
  <Override PartName="/ppt/charts/chart21.xml" ContentType="application/vnd.openxmlformats-officedocument.drawingml.chart+xml"/>
  <Override PartName="/ppt/charts/style12.xml" ContentType="application/vnd.ms-office.chartstyle+xml"/>
  <Override PartName="/ppt/charts/colors12.xml" ContentType="application/vnd.ms-office.chartcolorstyle+xml"/>
  <Override PartName="/ppt/notesSlides/notesSlide33.xml" ContentType="application/vnd.openxmlformats-officedocument.presentationml.notesSlide+xml"/>
  <Override PartName="/ppt/charts/chart22.xml" ContentType="application/vnd.openxmlformats-officedocument.drawingml.chart+xml"/>
  <Override PartName="/ppt/charts/style13.xml" ContentType="application/vnd.ms-office.chartstyle+xml"/>
  <Override PartName="/ppt/charts/colors13.xml" ContentType="application/vnd.ms-office.chartcolorstyle+xml"/>
  <Override PartName="/ppt/notesSlides/notesSlide34.xml" ContentType="application/vnd.openxmlformats-officedocument.presentationml.notesSlide+xml"/>
  <Override PartName="/ppt/charts/chart23.xml" ContentType="application/vnd.openxmlformats-officedocument.drawingml.chart+xml"/>
  <Override PartName="/ppt/drawings/drawing1.xml" ContentType="application/vnd.openxmlformats-officedocument.drawingml.chartshapes+xml"/>
  <Override PartName="/ppt/charts/chart24.xml" ContentType="application/vnd.openxmlformats-officedocument.drawingml.chart+xml"/>
  <Override PartName="/ppt/drawings/drawing2.xml" ContentType="application/vnd.openxmlformats-officedocument.drawingml.chartshapes+xml"/>
  <Override PartName="/ppt/notesSlides/notesSlide35.xml" ContentType="application/vnd.openxmlformats-officedocument.presentationml.notesSlide+xml"/>
  <Override PartName="/ppt/charts/chart25.xml" ContentType="application/vnd.openxmlformats-officedocument.drawingml.chart+xml"/>
  <Override PartName="/ppt/charts/chart26.xml" ContentType="application/vnd.openxmlformats-officedocument.drawingml.chart+xml"/>
  <Override PartName="/ppt/drawings/drawing3.xml" ContentType="application/vnd.openxmlformats-officedocument.drawingml.chartshapes+xml"/>
  <Override PartName="/ppt/notesSlides/notesSlide36.xml" ContentType="application/vnd.openxmlformats-officedocument.presentationml.notesSlide+xml"/>
  <Override PartName="/ppt/charts/chart27.xml" ContentType="application/vnd.openxmlformats-officedocument.drawingml.chart+xml"/>
  <Override PartName="/ppt/charts/chart28.xml" ContentType="application/vnd.openxmlformats-officedocument.drawingml.chart+xml"/>
  <Override PartName="/ppt/drawings/drawing4.xml" ContentType="application/vnd.openxmlformats-officedocument.drawingml.chartshapes+xml"/>
  <Override PartName="/ppt/notesSlides/notesSlide37.xml" ContentType="application/vnd.openxmlformats-officedocument.presentationml.notesSlide+xml"/>
  <Override PartName="/ppt/charts/chart29.xml" ContentType="application/vnd.openxmlformats-officedocument.drawingml.chart+xml"/>
  <Override PartName="/ppt/charts/chart30.xml" ContentType="application/vnd.openxmlformats-officedocument.drawingml.chart+xml"/>
  <Override PartName="/ppt/drawings/drawing5.xml" ContentType="application/vnd.openxmlformats-officedocument.drawingml.chartshapes+xml"/>
  <Override PartName="/ppt/notesSlides/notesSlide38.xml" ContentType="application/vnd.openxmlformats-officedocument.presentationml.notesSlide+xml"/>
  <Override PartName="/ppt/charts/chart31.xml" ContentType="application/vnd.openxmlformats-officedocument.drawingml.chart+xml"/>
  <Override PartName="/ppt/charts/chart32.xml" ContentType="application/vnd.openxmlformats-officedocument.drawingml.chart+xml"/>
  <Override PartName="/ppt/notesSlides/notesSlide39.xml" ContentType="application/vnd.openxmlformats-officedocument.presentationml.notesSlide+xml"/>
  <Override PartName="/ppt/charts/chart33.xml" ContentType="application/vnd.openxmlformats-officedocument.drawingml.chart+xml"/>
  <Override PartName="/ppt/charts/chart34.xml" ContentType="application/vnd.openxmlformats-officedocument.drawingml.chart+xml"/>
  <Override PartName="/ppt/notesSlides/notesSlide40.xml" ContentType="application/vnd.openxmlformats-officedocument.presentationml.notesSlide+xml"/>
  <Override PartName="/ppt/charts/chart35.xml" ContentType="application/vnd.openxmlformats-officedocument.drawingml.chart+xml"/>
  <Override PartName="/ppt/charts/style14.xml" ContentType="application/vnd.ms-office.chartstyle+xml"/>
  <Override PartName="/ppt/charts/colors14.xml" ContentType="application/vnd.ms-office.chartcolorstyle+xml"/>
  <Override PartName="/ppt/charts/chart36.xml" ContentType="application/vnd.openxmlformats-officedocument.drawingml.chart+xml"/>
  <Override PartName="/ppt/charts/style15.xml" ContentType="application/vnd.ms-office.chartstyle+xml"/>
  <Override PartName="/ppt/charts/colors15.xml" ContentType="application/vnd.ms-office.chartcolorstyle+xml"/>
  <Override PartName="/ppt/notesSlides/notesSlide41.xml" ContentType="application/vnd.openxmlformats-officedocument.presentationml.notesSlide+xml"/>
  <Override PartName="/ppt/charts/chart37.xml" ContentType="application/vnd.openxmlformats-officedocument.drawingml.chart+xml"/>
  <Override PartName="/ppt/charts/style16.xml" ContentType="application/vnd.ms-office.chartstyle+xml"/>
  <Override PartName="/ppt/charts/colors16.xml" ContentType="application/vnd.ms-office.chartcolorstyle+xml"/>
  <Override PartName="/ppt/charts/chart38.xml" ContentType="application/vnd.openxmlformats-officedocument.drawingml.chart+xml"/>
  <Override PartName="/ppt/charts/style17.xml" ContentType="application/vnd.ms-office.chartstyle+xml"/>
  <Override PartName="/ppt/charts/colors17.xml" ContentType="application/vnd.ms-office.chartcolorstyl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960" r:id="rId1"/>
  </p:sldMasterIdLst>
  <p:notesMasterIdLst>
    <p:notesMasterId r:id="rId48"/>
  </p:notesMasterIdLst>
  <p:sldIdLst>
    <p:sldId id="256" r:id="rId2"/>
    <p:sldId id="264" r:id="rId3"/>
    <p:sldId id="261" r:id="rId4"/>
    <p:sldId id="262" r:id="rId5"/>
    <p:sldId id="265" r:id="rId6"/>
    <p:sldId id="266" r:id="rId7"/>
    <p:sldId id="267" r:id="rId8"/>
    <p:sldId id="268" r:id="rId9"/>
    <p:sldId id="269" r:id="rId10"/>
    <p:sldId id="270" r:id="rId11"/>
    <p:sldId id="271" r:id="rId12"/>
    <p:sldId id="272" r:id="rId13"/>
    <p:sldId id="273" r:id="rId14"/>
    <p:sldId id="274" r:id="rId15"/>
    <p:sldId id="275" r:id="rId16"/>
    <p:sldId id="280" r:id="rId17"/>
    <p:sldId id="260" r:id="rId18"/>
    <p:sldId id="278" r:id="rId19"/>
    <p:sldId id="279" r:id="rId20"/>
    <p:sldId id="277" r:id="rId21"/>
    <p:sldId id="299" r:id="rId22"/>
    <p:sldId id="281" r:id="rId23"/>
    <p:sldId id="282" r:id="rId24"/>
    <p:sldId id="283" r:id="rId25"/>
    <p:sldId id="284" r:id="rId26"/>
    <p:sldId id="285" r:id="rId27"/>
    <p:sldId id="286" r:id="rId28"/>
    <p:sldId id="300" r:id="rId29"/>
    <p:sldId id="301" r:id="rId30"/>
    <p:sldId id="302" r:id="rId31"/>
    <p:sldId id="303" r:id="rId32"/>
    <p:sldId id="304" r:id="rId33"/>
    <p:sldId id="305" r:id="rId34"/>
    <p:sldId id="287" r:id="rId35"/>
    <p:sldId id="288" r:id="rId36"/>
    <p:sldId id="290" r:id="rId37"/>
    <p:sldId id="291" r:id="rId38"/>
    <p:sldId id="292" r:id="rId39"/>
    <p:sldId id="293" r:id="rId40"/>
    <p:sldId id="295" r:id="rId41"/>
    <p:sldId id="294" r:id="rId42"/>
    <p:sldId id="307" r:id="rId43"/>
    <p:sldId id="296" r:id="rId44"/>
    <p:sldId id="306" r:id="rId45"/>
    <p:sldId id="297" r:id="rId46"/>
    <p:sldId id="298" r:id="rId47"/>
  </p:sldIdLst>
  <p:sldSz cx="9144000" cy="6858000" type="screen4x3"/>
  <p:notesSz cx="6797675" cy="9926638"/>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07BD7"/>
    <a:srgbClr val="FF252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Helle Formatvorlage 1 - Akz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BC89EF96-8CEA-46FF-86C4-4CE0E7609802}" styleName="Helle Formatvorlage 3 - Akz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55388" autoAdjust="0"/>
  </p:normalViewPr>
  <p:slideViewPr>
    <p:cSldViewPr>
      <p:cViewPr varScale="1">
        <p:scale>
          <a:sx n="47" d="100"/>
          <a:sy n="47" d="100"/>
        </p:scale>
        <p:origin x="2482" y="53"/>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rts/_rels/chart1.xml.rels><?xml version="1.0" encoding="UTF-8" standalone="yes"?>
<Relationships xmlns="http://schemas.openxmlformats.org/package/2006/relationships"><Relationship Id="rId1" Type="http://schemas.openxmlformats.org/officeDocument/2006/relationships/oleObject" Target="Mappe1" TargetMode="External"/></Relationships>
</file>

<file path=ppt/charts/_rels/chart10.xml.rels><?xml version="1.0" encoding="UTF-8" standalone="yes"?>
<Relationships xmlns="http://schemas.openxmlformats.org/package/2006/relationships"><Relationship Id="rId3" Type="http://schemas.openxmlformats.org/officeDocument/2006/relationships/oleObject" Target="file:///C:\Users\Janice\Dropbox\Schule\Maturaarbeit\Results\SurveyResultsAndDiagrams3.xlsx" TargetMode="External"/><Relationship Id="rId2" Type="http://schemas.microsoft.com/office/2011/relationships/chartColorStyle" Target="colors1.xml"/><Relationship Id="rId1" Type="http://schemas.microsoft.com/office/2011/relationships/chartStyle" Target="style1.xml"/></Relationships>
</file>

<file path=ppt/charts/_rels/chart11.xml.rels><?xml version="1.0" encoding="UTF-8" standalone="yes"?>
<Relationships xmlns="http://schemas.openxmlformats.org/package/2006/relationships"><Relationship Id="rId3" Type="http://schemas.openxmlformats.org/officeDocument/2006/relationships/oleObject" Target="file:///C:\Users\Janice\Dropbox\Schule\Maturaarbeit\Results\SurveyResultsAndDiagrams2.xlsx" TargetMode="External"/><Relationship Id="rId2" Type="http://schemas.microsoft.com/office/2011/relationships/chartColorStyle" Target="colors2.xml"/><Relationship Id="rId1" Type="http://schemas.microsoft.com/office/2011/relationships/chartStyle" Target="style2.xml"/></Relationships>
</file>

<file path=ppt/charts/_rels/chart12.xml.rels><?xml version="1.0" encoding="UTF-8" standalone="yes"?>
<Relationships xmlns="http://schemas.openxmlformats.org/package/2006/relationships"><Relationship Id="rId3" Type="http://schemas.openxmlformats.org/officeDocument/2006/relationships/oleObject" Target="file:///C:\Users\Janice\Dropbox\Schule\Maturaarbeit\Results\SurveyResultsAndDiagrams2.xlsx" TargetMode="External"/><Relationship Id="rId2" Type="http://schemas.microsoft.com/office/2011/relationships/chartColorStyle" Target="colors3.xml"/><Relationship Id="rId1" Type="http://schemas.microsoft.com/office/2011/relationships/chartStyle" Target="style3.xml"/></Relationships>
</file>

<file path=ppt/charts/_rels/chart13.xml.rels><?xml version="1.0" encoding="UTF-8" standalone="yes"?>
<Relationships xmlns="http://schemas.openxmlformats.org/package/2006/relationships"><Relationship Id="rId3" Type="http://schemas.openxmlformats.org/officeDocument/2006/relationships/oleObject" Target="file:///C:\Users\Janice\Dropbox\Schule\Maturaarbeit\Results\SurveyResultsAndDiagrams2.xlsx" TargetMode="External"/><Relationship Id="rId2" Type="http://schemas.microsoft.com/office/2011/relationships/chartColorStyle" Target="colors4.xml"/><Relationship Id="rId1" Type="http://schemas.microsoft.com/office/2011/relationships/chartStyle" Target="style4.xml"/></Relationships>
</file>

<file path=ppt/charts/_rels/chart14.xml.rels><?xml version="1.0" encoding="UTF-8" standalone="yes"?>
<Relationships xmlns="http://schemas.openxmlformats.org/package/2006/relationships"><Relationship Id="rId3" Type="http://schemas.openxmlformats.org/officeDocument/2006/relationships/oleObject" Target="file:///C:\Users\Janice\Dropbox\Schule\Maturaarbeit\Results\SurveyResultsAndDiagrams2.xlsx" TargetMode="External"/><Relationship Id="rId2" Type="http://schemas.microsoft.com/office/2011/relationships/chartColorStyle" Target="colors5.xml"/><Relationship Id="rId1" Type="http://schemas.microsoft.com/office/2011/relationships/chartStyle" Target="style5.xml"/></Relationships>
</file>

<file path=ppt/charts/_rels/chart15.xml.rels><?xml version="1.0" encoding="UTF-8" standalone="yes"?>
<Relationships xmlns="http://schemas.openxmlformats.org/package/2006/relationships"><Relationship Id="rId3" Type="http://schemas.openxmlformats.org/officeDocument/2006/relationships/oleObject" Target="file:///C:\Users\Janice\Dropbox\Schule\Maturaarbeit\Results\SurveyResultsAndDiagrams2.xlsx" TargetMode="External"/><Relationship Id="rId2" Type="http://schemas.microsoft.com/office/2011/relationships/chartColorStyle" Target="colors6.xml"/><Relationship Id="rId1" Type="http://schemas.microsoft.com/office/2011/relationships/chartStyle" Target="style6.xml"/></Relationships>
</file>

<file path=ppt/charts/_rels/chart16.xml.rels><?xml version="1.0" encoding="UTF-8" standalone="yes"?>
<Relationships xmlns="http://schemas.openxmlformats.org/package/2006/relationships"><Relationship Id="rId3" Type="http://schemas.openxmlformats.org/officeDocument/2006/relationships/oleObject" Target="file:///C:\Users\Janice\Dropbox\Schule\Maturaarbeit\Results\SurveyResultsAndDiagrams2.xlsx" TargetMode="External"/><Relationship Id="rId2" Type="http://schemas.microsoft.com/office/2011/relationships/chartColorStyle" Target="colors7.xml"/><Relationship Id="rId1" Type="http://schemas.microsoft.com/office/2011/relationships/chartStyle" Target="style7.xml"/></Relationships>
</file>

<file path=ppt/charts/_rels/chart17.xml.rels><?xml version="1.0" encoding="UTF-8" standalone="yes"?>
<Relationships xmlns="http://schemas.openxmlformats.org/package/2006/relationships"><Relationship Id="rId3" Type="http://schemas.openxmlformats.org/officeDocument/2006/relationships/oleObject" Target="file:///C:\Users\Janice\Dropbox\Schule\Maturaarbeit\Results\SurveyResultsAndDiagrams2.xlsx" TargetMode="External"/><Relationship Id="rId2" Type="http://schemas.microsoft.com/office/2011/relationships/chartColorStyle" Target="colors8.xml"/><Relationship Id="rId1" Type="http://schemas.microsoft.com/office/2011/relationships/chartStyle" Target="style8.xml"/></Relationships>
</file>

<file path=ppt/charts/_rels/chart18.xml.rels><?xml version="1.0" encoding="UTF-8" standalone="yes"?>
<Relationships xmlns="http://schemas.openxmlformats.org/package/2006/relationships"><Relationship Id="rId3" Type="http://schemas.openxmlformats.org/officeDocument/2006/relationships/oleObject" Target="file:///C:\Users\Janice\Dropbox\Schule\Maturaarbeit\Results\SurveyResultsAndDiagrams2.xlsx" TargetMode="External"/><Relationship Id="rId2" Type="http://schemas.microsoft.com/office/2011/relationships/chartColorStyle" Target="colors9.xml"/><Relationship Id="rId1" Type="http://schemas.microsoft.com/office/2011/relationships/chartStyle" Target="style9.xml"/></Relationships>
</file>

<file path=ppt/charts/_rels/chart19.xml.rels><?xml version="1.0" encoding="UTF-8" standalone="yes"?>
<Relationships xmlns="http://schemas.openxmlformats.org/package/2006/relationships"><Relationship Id="rId3" Type="http://schemas.openxmlformats.org/officeDocument/2006/relationships/oleObject" Target="file:///C:\Users\Janice\Dropbox\Schule\Maturaarbeit\Results\SurveyResultsAndDiagrams2.xlsx" TargetMode="External"/><Relationship Id="rId2" Type="http://schemas.microsoft.com/office/2011/relationships/chartColorStyle" Target="colors10.xml"/><Relationship Id="rId1" Type="http://schemas.microsoft.com/office/2011/relationships/chartStyle" Target="style10.xml"/></Relationships>
</file>

<file path=ppt/charts/_rels/chart2.xml.rels><?xml version="1.0" encoding="UTF-8" standalone="yes"?>
<Relationships xmlns="http://schemas.openxmlformats.org/package/2006/relationships"><Relationship Id="rId1" Type="http://schemas.openxmlformats.org/officeDocument/2006/relationships/oleObject" Target="Mappe1" TargetMode="External"/></Relationships>
</file>

<file path=ppt/charts/_rels/chart20.xml.rels><?xml version="1.0" encoding="UTF-8" standalone="yes"?>
<Relationships xmlns="http://schemas.openxmlformats.org/package/2006/relationships"><Relationship Id="rId3" Type="http://schemas.openxmlformats.org/officeDocument/2006/relationships/oleObject" Target="file:///C:\Users\Janice\Dropbox\Schule\Maturaarbeit\Results\SurveyResultsAndDiagrams2.xlsx" TargetMode="External"/><Relationship Id="rId2" Type="http://schemas.microsoft.com/office/2011/relationships/chartColorStyle" Target="colors11.xml"/><Relationship Id="rId1" Type="http://schemas.microsoft.com/office/2011/relationships/chartStyle" Target="style11.xml"/></Relationships>
</file>

<file path=ppt/charts/_rels/chart21.xml.rels><?xml version="1.0" encoding="UTF-8" standalone="yes"?>
<Relationships xmlns="http://schemas.openxmlformats.org/package/2006/relationships"><Relationship Id="rId3" Type="http://schemas.openxmlformats.org/officeDocument/2006/relationships/oleObject" Target="file:///C:\Users\Janice\Dropbox\Schule\Maturaarbeit\Results\SurveyResultsAndDiagrams2.xlsx" TargetMode="External"/><Relationship Id="rId2" Type="http://schemas.microsoft.com/office/2011/relationships/chartColorStyle" Target="colors12.xml"/><Relationship Id="rId1" Type="http://schemas.microsoft.com/office/2011/relationships/chartStyle" Target="style12.xml"/></Relationships>
</file>

<file path=ppt/charts/_rels/chart22.xml.rels><?xml version="1.0" encoding="UTF-8" standalone="yes"?>
<Relationships xmlns="http://schemas.openxmlformats.org/package/2006/relationships"><Relationship Id="rId3" Type="http://schemas.openxmlformats.org/officeDocument/2006/relationships/oleObject" Target="file:///C:\Users\Janice\Dropbox\Schule\Maturaarbeit\Results\SurveyResultsAndDiagrams2.xlsx" TargetMode="External"/><Relationship Id="rId2" Type="http://schemas.microsoft.com/office/2011/relationships/chartColorStyle" Target="colors13.xml"/><Relationship Id="rId1" Type="http://schemas.microsoft.com/office/2011/relationships/chartStyle" Target="style13.xml"/></Relationships>
</file>

<file path=ppt/charts/_rels/chart23.xml.rels><?xml version="1.0" encoding="UTF-8" standalone="yes"?>
<Relationships xmlns="http://schemas.openxmlformats.org/package/2006/relationships"><Relationship Id="rId2" Type="http://schemas.openxmlformats.org/officeDocument/2006/relationships/chartUserShapes" Target="../drawings/drawing1.xml"/><Relationship Id="rId1" Type="http://schemas.openxmlformats.org/officeDocument/2006/relationships/oleObject" Target="file:///C:\Users\Janice\Dropbox\Schule\Maturaarbeit\Results\SurveyResultsAndDiagrams3.xlsx" TargetMode="External"/></Relationships>
</file>

<file path=ppt/charts/_rels/chart24.xml.rels><?xml version="1.0" encoding="UTF-8" standalone="yes"?>
<Relationships xmlns="http://schemas.openxmlformats.org/package/2006/relationships"><Relationship Id="rId2" Type="http://schemas.openxmlformats.org/officeDocument/2006/relationships/chartUserShapes" Target="../drawings/drawing2.xml"/><Relationship Id="rId1" Type="http://schemas.openxmlformats.org/officeDocument/2006/relationships/oleObject" Target="file:///C:\Users\Janice\Dropbox\Schule\Maturaarbeit\Results\SurveyResultsAndDiagrams3.xlsx" TargetMode="External"/></Relationships>
</file>

<file path=ppt/charts/_rels/chart25.xml.rels><?xml version="1.0" encoding="UTF-8" standalone="yes"?>
<Relationships xmlns="http://schemas.openxmlformats.org/package/2006/relationships"><Relationship Id="rId1" Type="http://schemas.openxmlformats.org/officeDocument/2006/relationships/oleObject" Target="file:///C:\Users\Janice\Dropbox\Schule\Maturaarbeit\Results\SurveyResultsAndDiagrams3.xlsx" TargetMode="External"/></Relationships>
</file>

<file path=ppt/charts/_rels/chart26.xml.rels><?xml version="1.0" encoding="UTF-8" standalone="yes"?>
<Relationships xmlns="http://schemas.openxmlformats.org/package/2006/relationships"><Relationship Id="rId2" Type="http://schemas.openxmlformats.org/officeDocument/2006/relationships/chartUserShapes" Target="../drawings/drawing3.xml"/><Relationship Id="rId1" Type="http://schemas.openxmlformats.org/officeDocument/2006/relationships/oleObject" Target="file:///C:\Users\Janice\Dropbox\Schule\Maturaarbeit\Results\SurveyResultsAndDiagrams3.xlsx" TargetMode="External"/></Relationships>
</file>

<file path=ppt/charts/_rels/chart27.xml.rels><?xml version="1.0" encoding="UTF-8" standalone="yes"?>
<Relationships xmlns="http://schemas.openxmlformats.org/package/2006/relationships"><Relationship Id="rId1" Type="http://schemas.openxmlformats.org/officeDocument/2006/relationships/oleObject" Target="file:///C:\Users\Janice\Dropbox\Schule\Maturaarbeit\Results\SurveyResultsAndDiagrams3.xlsx" TargetMode="External"/></Relationships>
</file>

<file path=ppt/charts/_rels/chart28.xml.rels><?xml version="1.0" encoding="UTF-8" standalone="yes"?>
<Relationships xmlns="http://schemas.openxmlformats.org/package/2006/relationships"><Relationship Id="rId2" Type="http://schemas.openxmlformats.org/officeDocument/2006/relationships/chartUserShapes" Target="../drawings/drawing4.xml"/><Relationship Id="rId1" Type="http://schemas.openxmlformats.org/officeDocument/2006/relationships/oleObject" Target="file:///C:\Users\Janice\Dropbox\Schule\Maturaarbeit\Results\SurveyResultsAndDiagrams3.xlsx" TargetMode="External"/></Relationships>
</file>

<file path=ppt/charts/_rels/chart29.xml.rels><?xml version="1.0" encoding="UTF-8" standalone="yes"?>
<Relationships xmlns="http://schemas.openxmlformats.org/package/2006/relationships"><Relationship Id="rId1" Type="http://schemas.openxmlformats.org/officeDocument/2006/relationships/oleObject" Target="file:///C:\Users\Janice\Dropbox\Schule\Maturaarbeit\Results\SurveyResultsAndDiagrams3.xlsx" TargetMode="External"/></Relationships>
</file>

<file path=ppt/charts/_rels/chart3.xml.rels><?xml version="1.0" encoding="UTF-8" standalone="yes"?>
<Relationships xmlns="http://schemas.openxmlformats.org/package/2006/relationships"><Relationship Id="rId1" Type="http://schemas.openxmlformats.org/officeDocument/2006/relationships/oleObject" Target="file:///C:\Users\Janice\Dropbox\Schule\Maturaarbeit\Results\SurveyResultsAndDiagrams3.xlsx" TargetMode="External"/></Relationships>
</file>

<file path=ppt/charts/_rels/chart30.xml.rels><?xml version="1.0" encoding="UTF-8" standalone="yes"?>
<Relationships xmlns="http://schemas.openxmlformats.org/package/2006/relationships"><Relationship Id="rId2" Type="http://schemas.openxmlformats.org/officeDocument/2006/relationships/chartUserShapes" Target="../drawings/drawing5.xml"/><Relationship Id="rId1" Type="http://schemas.openxmlformats.org/officeDocument/2006/relationships/oleObject" Target="file:///C:\Users\Janice\Dropbox\Schule\Maturaarbeit\Results\SurveyResultsAndDiagrams3.xlsx" TargetMode="External"/></Relationships>
</file>

<file path=ppt/charts/_rels/chart31.xml.rels><?xml version="1.0" encoding="UTF-8" standalone="yes"?>
<Relationships xmlns="http://schemas.openxmlformats.org/package/2006/relationships"><Relationship Id="rId1" Type="http://schemas.openxmlformats.org/officeDocument/2006/relationships/oleObject" Target="file:///C:\Users\Janice\Dropbox\Schule\Maturaarbeit\Results\SurveyResultsAndDiagrams3.xlsx" TargetMode="External"/></Relationships>
</file>

<file path=ppt/charts/_rels/chart32.xml.rels><?xml version="1.0" encoding="UTF-8" standalone="yes"?>
<Relationships xmlns="http://schemas.openxmlformats.org/package/2006/relationships"><Relationship Id="rId1" Type="http://schemas.openxmlformats.org/officeDocument/2006/relationships/oleObject" Target="file:///C:\Users\Janice\Dropbox\Schule\Maturaarbeit\Results\SurveyResultsAndDiagrams3.xlsx" TargetMode="External"/></Relationships>
</file>

<file path=ppt/charts/_rels/chart33.xml.rels><?xml version="1.0" encoding="UTF-8" standalone="yes"?>
<Relationships xmlns="http://schemas.openxmlformats.org/package/2006/relationships"><Relationship Id="rId1" Type="http://schemas.openxmlformats.org/officeDocument/2006/relationships/oleObject" Target="file:///C:\Users\Janice\Dropbox\Schule\Maturaarbeit\Results\SurveyResultsAndDiagrams3.xlsx" TargetMode="External"/></Relationships>
</file>

<file path=ppt/charts/_rels/chart34.xml.rels><?xml version="1.0" encoding="UTF-8" standalone="yes"?>
<Relationships xmlns="http://schemas.openxmlformats.org/package/2006/relationships"><Relationship Id="rId1" Type="http://schemas.openxmlformats.org/officeDocument/2006/relationships/oleObject" Target="file:///C:\Users\Janice\Dropbox\Schule\Maturaarbeit\Results\SurveyResultsAndDiagrams3.xlsx" TargetMode="External"/></Relationships>
</file>

<file path=ppt/charts/_rels/chart35.xml.rels><?xml version="1.0" encoding="UTF-8" standalone="yes"?>
<Relationships xmlns="http://schemas.openxmlformats.org/package/2006/relationships"><Relationship Id="rId3" Type="http://schemas.openxmlformats.org/officeDocument/2006/relationships/oleObject" Target="file:///C:\Users\Janice\Dropbox\Schule\Maturaarbeit\Results\SurveyResultsAndDiagrams3.xlsx" TargetMode="External"/><Relationship Id="rId2" Type="http://schemas.microsoft.com/office/2011/relationships/chartColorStyle" Target="colors14.xml"/><Relationship Id="rId1" Type="http://schemas.microsoft.com/office/2011/relationships/chartStyle" Target="style14.xml"/></Relationships>
</file>

<file path=ppt/charts/_rels/chart36.xml.rels><?xml version="1.0" encoding="UTF-8" standalone="yes"?>
<Relationships xmlns="http://schemas.openxmlformats.org/package/2006/relationships"><Relationship Id="rId3" Type="http://schemas.openxmlformats.org/officeDocument/2006/relationships/oleObject" Target="file:///C:\Users\Janice\Dropbox\Schule\Maturaarbeit\Results\SurveyResultsAndDiagrams3.xlsx" TargetMode="External"/><Relationship Id="rId2" Type="http://schemas.microsoft.com/office/2011/relationships/chartColorStyle" Target="colors15.xml"/><Relationship Id="rId1" Type="http://schemas.microsoft.com/office/2011/relationships/chartStyle" Target="style15.xml"/></Relationships>
</file>

<file path=ppt/charts/_rels/chart37.xml.rels><?xml version="1.0" encoding="UTF-8" standalone="yes"?>
<Relationships xmlns="http://schemas.openxmlformats.org/package/2006/relationships"><Relationship Id="rId3" Type="http://schemas.openxmlformats.org/officeDocument/2006/relationships/oleObject" Target="file:///C:\Users\Janice\Dropbox\Schule\Maturaarbeit\Results\SurveyResultsAndDiagrams3.xlsx" TargetMode="External"/><Relationship Id="rId2" Type="http://schemas.microsoft.com/office/2011/relationships/chartColorStyle" Target="colors16.xml"/><Relationship Id="rId1" Type="http://schemas.microsoft.com/office/2011/relationships/chartStyle" Target="style16.xml"/></Relationships>
</file>

<file path=ppt/charts/_rels/chart38.xml.rels><?xml version="1.0" encoding="UTF-8" standalone="yes"?>
<Relationships xmlns="http://schemas.openxmlformats.org/package/2006/relationships"><Relationship Id="rId3" Type="http://schemas.openxmlformats.org/officeDocument/2006/relationships/oleObject" Target="file:///C:\Users\Janice\Dropbox\Schule\Maturaarbeit\Results\SurveyResultsAndDiagrams3.xlsx" TargetMode="External"/><Relationship Id="rId2" Type="http://schemas.microsoft.com/office/2011/relationships/chartColorStyle" Target="colors17.xml"/><Relationship Id="rId1" Type="http://schemas.microsoft.com/office/2011/relationships/chartStyle" Target="style17.xml"/></Relationships>
</file>

<file path=ppt/charts/_rels/chart4.xml.rels><?xml version="1.0" encoding="UTF-8" standalone="yes"?>
<Relationships xmlns="http://schemas.openxmlformats.org/package/2006/relationships"><Relationship Id="rId1" Type="http://schemas.openxmlformats.org/officeDocument/2006/relationships/oleObject" Target="file:///C:\Users\Janice\Dropbox\Schule\Maturaarbeit\Results\SurveyResultsAndDiagrams3.xlsx" TargetMode="External"/></Relationships>
</file>

<file path=ppt/charts/_rels/chart5.xml.rels><?xml version="1.0" encoding="UTF-8" standalone="yes"?>
<Relationships xmlns="http://schemas.openxmlformats.org/package/2006/relationships"><Relationship Id="rId1" Type="http://schemas.openxmlformats.org/officeDocument/2006/relationships/oleObject" Target="file:///C:\Users\Janice\Dropbox\Schule\Maturaarbeit\Results\SurveyResultsAndDiagrams3.xlsx" TargetMode="External"/></Relationships>
</file>

<file path=ppt/charts/_rels/chart6.xml.rels><?xml version="1.0" encoding="UTF-8" standalone="yes"?>
<Relationships xmlns="http://schemas.openxmlformats.org/package/2006/relationships"><Relationship Id="rId1" Type="http://schemas.openxmlformats.org/officeDocument/2006/relationships/oleObject" Target="file:///C:\Users\Janice\Dropbox\Schule\Maturaarbeit\Results\SurveyResultsAndDiagrams3.xlsx" TargetMode="External"/></Relationships>
</file>

<file path=ppt/charts/_rels/chart7.xml.rels><?xml version="1.0" encoding="UTF-8" standalone="yes"?>
<Relationships xmlns="http://schemas.openxmlformats.org/package/2006/relationships"><Relationship Id="rId1" Type="http://schemas.openxmlformats.org/officeDocument/2006/relationships/oleObject" Target="file:///C:\Users\Janice\Dropbox\Schule\Maturaarbeit\Results\SurveyResultsAndDiagrams3.xlsx" TargetMode="External"/></Relationships>
</file>

<file path=ppt/charts/_rels/chart8.xml.rels><?xml version="1.0" encoding="UTF-8" standalone="yes"?>
<Relationships xmlns="http://schemas.openxmlformats.org/package/2006/relationships"><Relationship Id="rId1" Type="http://schemas.openxmlformats.org/officeDocument/2006/relationships/oleObject" Target="file:///C:\Users\Janice\Dropbox\Schule\Maturaarbeit\Results\SurveyResultsAndDiagrams3.xlsx" TargetMode="External"/></Relationships>
</file>

<file path=ppt/charts/_rels/chart9.xml.rels><?xml version="1.0" encoding="UTF-8" standalone="yes"?>
<Relationships xmlns="http://schemas.openxmlformats.org/package/2006/relationships"><Relationship Id="rId1" Type="http://schemas.openxmlformats.org/officeDocument/2006/relationships/oleObject" Target="file:///C:\Dokumente%20und%20Einstellungen\Janice.GEORGE\Eigene%20Dateien\Dropbox\Schule\Maturaarbeit\Results\SurveyResultsAndDiagrams3.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de-DE"/>
  <c:roundedCorners val="0"/>
  <mc:AlternateContent xmlns:mc="http://schemas.openxmlformats.org/markup-compatibility/2006">
    <mc:Choice xmlns:c14="http://schemas.microsoft.com/office/drawing/2007/8/2/chart" Requires="c14">
      <c14:style val="127"/>
    </mc:Choice>
    <mc:Fallback>
      <c:style val="27"/>
    </mc:Fallback>
  </mc:AlternateContent>
  <c:chart>
    <c:autoTitleDeleted val="1"/>
    <c:plotArea>
      <c:layout/>
      <c:barChart>
        <c:barDir val="bar"/>
        <c:grouping val="clustered"/>
        <c:varyColors val="0"/>
        <c:ser>
          <c:idx val="0"/>
          <c:order val="0"/>
          <c:invertIfNegative val="0"/>
          <c:dPt>
            <c:idx val="4"/>
            <c:invertIfNegative val="0"/>
            <c:bubble3D val="0"/>
          </c:dPt>
          <c:cat>
            <c:strRef>
              <c:f>[WorldLanguageData.xlsx]Tabelle1!$A$3:$A$7</c:f>
              <c:strCache>
                <c:ptCount val="5"/>
                <c:pt idx="0">
                  <c:v>Africa</c:v>
                </c:pt>
                <c:pt idx="1">
                  <c:v>Americas</c:v>
                </c:pt>
                <c:pt idx="2">
                  <c:v>Asia</c:v>
                </c:pt>
                <c:pt idx="3">
                  <c:v>Europe</c:v>
                </c:pt>
                <c:pt idx="4">
                  <c:v>Pacific</c:v>
                </c:pt>
              </c:strCache>
            </c:strRef>
          </c:cat>
          <c:val>
            <c:numRef>
              <c:f>[WorldLanguageData.xlsx]Tabelle1!$B$3:$B$7</c:f>
              <c:numCache>
                <c:formatCode>#,##0</c:formatCode>
                <c:ptCount val="5"/>
                <c:pt idx="0">
                  <c:v>2146</c:v>
                </c:pt>
                <c:pt idx="1">
                  <c:v>1060</c:v>
                </c:pt>
                <c:pt idx="2">
                  <c:v>2303</c:v>
                </c:pt>
                <c:pt idx="3">
                  <c:v>285</c:v>
                </c:pt>
                <c:pt idx="4">
                  <c:v>1312</c:v>
                </c:pt>
              </c:numCache>
            </c:numRef>
          </c:val>
        </c:ser>
        <c:dLbls>
          <c:showLegendKey val="0"/>
          <c:showVal val="0"/>
          <c:showCatName val="0"/>
          <c:showSerName val="0"/>
          <c:showPercent val="0"/>
          <c:showBubbleSize val="0"/>
        </c:dLbls>
        <c:gapWidth val="150"/>
        <c:axId val="137036784"/>
        <c:axId val="137037344"/>
      </c:barChart>
      <c:catAx>
        <c:axId val="137036784"/>
        <c:scaling>
          <c:orientation val="minMax"/>
        </c:scaling>
        <c:delete val="0"/>
        <c:axPos val="l"/>
        <c:numFmt formatCode="General" sourceLinked="0"/>
        <c:majorTickMark val="none"/>
        <c:minorTickMark val="none"/>
        <c:tickLblPos val="nextTo"/>
        <c:txPr>
          <a:bodyPr/>
          <a:lstStyle/>
          <a:p>
            <a:pPr>
              <a:defRPr sz="1400" b="1"/>
            </a:pPr>
            <a:endParaRPr lang="de-DE"/>
          </a:p>
        </c:txPr>
        <c:crossAx val="137037344"/>
        <c:crosses val="autoZero"/>
        <c:auto val="1"/>
        <c:lblAlgn val="ctr"/>
        <c:lblOffset val="100"/>
        <c:noMultiLvlLbl val="0"/>
      </c:catAx>
      <c:valAx>
        <c:axId val="137037344"/>
        <c:scaling>
          <c:orientation val="minMax"/>
        </c:scaling>
        <c:delete val="0"/>
        <c:axPos val="b"/>
        <c:majorGridlines/>
        <c:numFmt formatCode="#,##0" sourceLinked="1"/>
        <c:majorTickMark val="none"/>
        <c:minorTickMark val="none"/>
        <c:tickLblPos val="nextTo"/>
        <c:txPr>
          <a:bodyPr/>
          <a:lstStyle/>
          <a:p>
            <a:pPr>
              <a:defRPr sz="1600" b="1"/>
            </a:pPr>
            <a:endParaRPr lang="de-DE"/>
          </a:p>
        </c:txPr>
        <c:crossAx val="137036784"/>
        <c:crosses val="autoZero"/>
        <c:crossBetween val="between"/>
      </c:valAx>
    </c:plotArea>
    <c:plotVisOnly val="1"/>
    <c:dispBlanksAs val="gap"/>
    <c:showDLblsOverMax val="0"/>
  </c:chart>
  <c:spPr>
    <a:ln>
      <a:noFill/>
    </a:ln>
  </c:spPr>
  <c:txPr>
    <a:bodyPr/>
    <a:lstStyle/>
    <a:p>
      <a:pPr>
        <a:defRPr sz="1000">
          <a:latin typeface="Arial" panose="020B0604020202020204" pitchFamily="34" charset="0"/>
          <a:cs typeface="Arial" panose="020B0604020202020204" pitchFamily="34" charset="0"/>
        </a:defRPr>
      </a:pPr>
      <a:endParaRPr lang="de-DE"/>
    </a:p>
  </c:txPr>
  <c:externalData r:id="rId1">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3379092936033929E-2"/>
          <c:y val="0.89674380484515492"/>
          <c:w val="0.93205963226308175"/>
          <c:h val="3.2459861714307224E-2"/>
        </c:manualLayout>
      </c:layout>
      <c:barChart>
        <c:barDir val="col"/>
        <c:grouping val="stacked"/>
        <c:varyColors val="0"/>
        <c:ser>
          <c:idx val="0"/>
          <c:order val="0"/>
          <c:tx>
            <c:strRef>
              <c:f>'MaleFemale Language Usage'!$BF$3</c:f>
              <c:strCache>
                <c:ptCount val="1"/>
                <c:pt idx="0">
                  <c:v>First </c:v>
                </c:pt>
              </c:strCache>
            </c:strRef>
          </c:tx>
          <c:spPr>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lin ang="16200000" scaled="1"/>
              <a:tileRect/>
            </a:gradFill>
            <a:ln>
              <a:noFill/>
            </a:ln>
            <a:effectLst>
              <a:outerShdw blurRad="50800" dist="38100" dir="14700000" algn="t" rotWithShape="0">
                <a:srgbClr val="000000">
                  <a:alpha val="60000"/>
                </a:srgbClr>
              </a:outerShdw>
            </a:effectLst>
            <a:scene3d>
              <a:camera prst="orthographicFront" fov="0">
                <a:rot lat="0" lon="0" rev="0"/>
              </a:camera>
              <a:lightRig rig="contrasting" dir="t">
                <a:rot lat="0" lon="0" rev="3600000"/>
              </a:lightRig>
            </a:scene3d>
            <a:sp3d prstMaterial="plastic">
              <a:bevelT w="127000" h="38200" prst="relaxedInset"/>
              <a:contourClr>
                <a:scrgbClr r="0" g="0" b="0"/>
              </a:contourClr>
            </a:sp3d>
          </c:spPr>
          <c:invertIfNegative val="0"/>
          <c:cat>
            <c:strRef>
              <c:f>'MaleFemale Language Usage'!$BE$4:$BE$42</c:f>
              <c:strCache>
                <c:ptCount val="39"/>
                <c:pt idx="0">
                  <c:v>a</c:v>
                </c:pt>
                <c:pt idx="1">
                  <c:v>a</c:v>
                </c:pt>
                <c:pt idx="2">
                  <c:v>a</c:v>
                </c:pt>
                <c:pt idx="3">
                  <c:v>a</c:v>
                </c:pt>
                <c:pt idx="4">
                  <c:v>a</c:v>
                </c:pt>
                <c:pt idx="5">
                  <c:v>a</c:v>
                </c:pt>
                <c:pt idx="6">
                  <c:v>a</c:v>
                </c:pt>
                <c:pt idx="7">
                  <c:v>a</c:v>
                </c:pt>
                <c:pt idx="8">
                  <c:v>a</c:v>
                </c:pt>
                <c:pt idx="9">
                  <c:v>a</c:v>
                </c:pt>
                <c:pt idx="10">
                  <c:v>a</c:v>
                </c:pt>
                <c:pt idx="11">
                  <c:v>a</c:v>
                </c:pt>
                <c:pt idx="12">
                  <c:v>a</c:v>
                </c:pt>
                <c:pt idx="13">
                  <c:v>a</c:v>
                </c:pt>
                <c:pt idx="14">
                  <c:v>a</c:v>
                </c:pt>
                <c:pt idx="15">
                  <c:v>a</c:v>
                </c:pt>
                <c:pt idx="16">
                  <c:v>a</c:v>
                </c:pt>
                <c:pt idx="17">
                  <c:v>a</c:v>
                </c:pt>
                <c:pt idx="18">
                  <c:v>a</c:v>
                </c:pt>
                <c:pt idx="19">
                  <c:v>a</c:v>
                </c:pt>
                <c:pt idx="20">
                  <c:v>a</c:v>
                </c:pt>
                <c:pt idx="21">
                  <c:v>a</c:v>
                </c:pt>
                <c:pt idx="22">
                  <c:v>a</c:v>
                </c:pt>
                <c:pt idx="23">
                  <c:v>a</c:v>
                </c:pt>
                <c:pt idx="24">
                  <c:v>a</c:v>
                </c:pt>
                <c:pt idx="25">
                  <c:v>a</c:v>
                </c:pt>
                <c:pt idx="26">
                  <c:v>a</c:v>
                </c:pt>
                <c:pt idx="27">
                  <c:v>a</c:v>
                </c:pt>
                <c:pt idx="28">
                  <c:v>a</c:v>
                </c:pt>
                <c:pt idx="29">
                  <c:v>a</c:v>
                </c:pt>
                <c:pt idx="30">
                  <c:v>a</c:v>
                </c:pt>
                <c:pt idx="31">
                  <c:v>a</c:v>
                </c:pt>
                <c:pt idx="32">
                  <c:v>a</c:v>
                </c:pt>
                <c:pt idx="33">
                  <c:v>a</c:v>
                </c:pt>
                <c:pt idx="34">
                  <c:v>a</c:v>
                </c:pt>
                <c:pt idx="35">
                  <c:v>a</c:v>
                </c:pt>
                <c:pt idx="36">
                  <c:v>a</c:v>
                </c:pt>
                <c:pt idx="37">
                  <c:v>a</c:v>
                </c:pt>
                <c:pt idx="38">
                  <c:v>a</c:v>
                </c:pt>
              </c:strCache>
            </c:strRef>
          </c:cat>
          <c:val>
            <c:numRef>
              <c:f>'MaleFemale Language Usage'!$BF$4:$BF$42</c:f>
              <c:numCache>
                <c:formatCode>0%</c:formatCode>
                <c:ptCount val="39"/>
                <c:pt idx="0">
                  <c:v>0.97</c:v>
                </c:pt>
                <c:pt idx="1">
                  <c:v>0.9</c:v>
                </c:pt>
                <c:pt idx="2">
                  <c:v>0.8</c:v>
                </c:pt>
                <c:pt idx="3">
                  <c:v>0.8</c:v>
                </c:pt>
                <c:pt idx="4">
                  <c:v>0.8</c:v>
                </c:pt>
                <c:pt idx="5">
                  <c:v>0.8</c:v>
                </c:pt>
                <c:pt idx="6">
                  <c:v>0.64</c:v>
                </c:pt>
                <c:pt idx="7">
                  <c:v>0.6</c:v>
                </c:pt>
                <c:pt idx="8">
                  <c:v>0.6</c:v>
                </c:pt>
                <c:pt idx="9">
                  <c:v>0.6</c:v>
                </c:pt>
                <c:pt idx="10">
                  <c:v>0.6</c:v>
                </c:pt>
                <c:pt idx="11">
                  <c:v>0.6</c:v>
                </c:pt>
                <c:pt idx="12">
                  <c:v>0.6</c:v>
                </c:pt>
                <c:pt idx="13">
                  <c:v>0.59</c:v>
                </c:pt>
                <c:pt idx="14">
                  <c:v>0.5</c:v>
                </c:pt>
                <c:pt idx="15">
                  <c:v>0.5</c:v>
                </c:pt>
                <c:pt idx="16">
                  <c:v>0.5</c:v>
                </c:pt>
                <c:pt idx="17">
                  <c:v>0.5</c:v>
                </c:pt>
                <c:pt idx="18">
                  <c:v>0.5</c:v>
                </c:pt>
                <c:pt idx="19">
                  <c:v>0.5</c:v>
                </c:pt>
                <c:pt idx="20">
                  <c:v>0.5</c:v>
                </c:pt>
                <c:pt idx="21">
                  <c:v>0.5</c:v>
                </c:pt>
                <c:pt idx="22">
                  <c:v>0.49</c:v>
                </c:pt>
                <c:pt idx="23">
                  <c:v>0.4</c:v>
                </c:pt>
                <c:pt idx="24">
                  <c:v>0.4</c:v>
                </c:pt>
                <c:pt idx="25">
                  <c:v>0.4</c:v>
                </c:pt>
                <c:pt idx="26">
                  <c:v>0.4</c:v>
                </c:pt>
                <c:pt idx="27">
                  <c:v>0.4</c:v>
                </c:pt>
                <c:pt idx="28">
                  <c:v>0.38</c:v>
                </c:pt>
                <c:pt idx="29">
                  <c:v>0.3</c:v>
                </c:pt>
                <c:pt idx="30">
                  <c:v>0.3</c:v>
                </c:pt>
                <c:pt idx="31">
                  <c:v>0.2</c:v>
                </c:pt>
                <c:pt idx="32">
                  <c:v>0.2</c:v>
                </c:pt>
                <c:pt idx="33">
                  <c:v>0.2</c:v>
                </c:pt>
                <c:pt idx="34">
                  <c:v>0.15</c:v>
                </c:pt>
                <c:pt idx="35">
                  <c:v>0.1</c:v>
                </c:pt>
                <c:pt idx="36">
                  <c:v>0.05</c:v>
                </c:pt>
                <c:pt idx="37">
                  <c:v>0.05</c:v>
                </c:pt>
                <c:pt idx="38">
                  <c:v>0.01</c:v>
                </c:pt>
              </c:numCache>
            </c:numRef>
          </c:val>
        </c:ser>
        <c:ser>
          <c:idx val="1"/>
          <c:order val="1"/>
          <c:tx>
            <c:strRef>
              <c:f>'MaleFemale Language Usage'!$BG$3</c:f>
              <c:strCache>
                <c:ptCount val="1"/>
                <c:pt idx="0">
                  <c:v>Second</c:v>
                </c:pt>
              </c:strCache>
            </c:strRef>
          </c:tx>
          <c:spPr>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16200000" scaled="1"/>
              <a:tileRect/>
            </a:gradFill>
            <a:ln>
              <a:noFill/>
            </a:ln>
            <a:effectLst>
              <a:outerShdw blurRad="50800" dist="38100" dir="14700000" algn="t" rotWithShape="0">
                <a:srgbClr val="000000">
                  <a:alpha val="60000"/>
                </a:srgbClr>
              </a:outerShdw>
            </a:effectLst>
            <a:scene3d>
              <a:camera prst="orthographicFront" fov="0">
                <a:rot lat="0" lon="0" rev="0"/>
              </a:camera>
              <a:lightRig rig="contrasting" dir="t">
                <a:rot lat="0" lon="0" rev="3600000"/>
              </a:lightRig>
            </a:scene3d>
            <a:sp3d prstMaterial="plastic">
              <a:bevelT w="127000" h="38200" prst="relaxedInset"/>
              <a:contourClr>
                <a:scrgbClr r="0" g="0" b="0"/>
              </a:contourClr>
            </a:sp3d>
          </c:spPr>
          <c:invertIfNegative val="0"/>
          <c:cat>
            <c:strRef>
              <c:f>'MaleFemale Language Usage'!$BE$4:$BE$42</c:f>
              <c:strCache>
                <c:ptCount val="39"/>
                <c:pt idx="0">
                  <c:v>a</c:v>
                </c:pt>
                <c:pt idx="1">
                  <c:v>a</c:v>
                </c:pt>
                <c:pt idx="2">
                  <c:v>a</c:v>
                </c:pt>
                <c:pt idx="3">
                  <c:v>a</c:v>
                </c:pt>
                <c:pt idx="4">
                  <c:v>a</c:v>
                </c:pt>
                <c:pt idx="5">
                  <c:v>a</c:v>
                </c:pt>
                <c:pt idx="6">
                  <c:v>a</c:v>
                </c:pt>
                <c:pt idx="7">
                  <c:v>a</c:v>
                </c:pt>
                <c:pt idx="8">
                  <c:v>a</c:v>
                </c:pt>
                <c:pt idx="9">
                  <c:v>a</c:v>
                </c:pt>
                <c:pt idx="10">
                  <c:v>a</c:v>
                </c:pt>
                <c:pt idx="11">
                  <c:v>a</c:v>
                </c:pt>
                <c:pt idx="12">
                  <c:v>a</c:v>
                </c:pt>
                <c:pt idx="13">
                  <c:v>a</c:v>
                </c:pt>
                <c:pt idx="14">
                  <c:v>a</c:v>
                </c:pt>
                <c:pt idx="15">
                  <c:v>a</c:v>
                </c:pt>
                <c:pt idx="16">
                  <c:v>a</c:v>
                </c:pt>
                <c:pt idx="17">
                  <c:v>a</c:v>
                </c:pt>
                <c:pt idx="18">
                  <c:v>a</c:v>
                </c:pt>
                <c:pt idx="19">
                  <c:v>a</c:v>
                </c:pt>
                <c:pt idx="20">
                  <c:v>a</c:v>
                </c:pt>
                <c:pt idx="21">
                  <c:v>a</c:v>
                </c:pt>
                <c:pt idx="22">
                  <c:v>a</c:v>
                </c:pt>
                <c:pt idx="23">
                  <c:v>a</c:v>
                </c:pt>
                <c:pt idx="24">
                  <c:v>a</c:v>
                </c:pt>
                <c:pt idx="25">
                  <c:v>a</c:v>
                </c:pt>
                <c:pt idx="26">
                  <c:v>a</c:v>
                </c:pt>
                <c:pt idx="27">
                  <c:v>a</c:v>
                </c:pt>
                <c:pt idx="28">
                  <c:v>a</c:v>
                </c:pt>
                <c:pt idx="29">
                  <c:v>a</c:v>
                </c:pt>
                <c:pt idx="30">
                  <c:v>a</c:v>
                </c:pt>
                <c:pt idx="31">
                  <c:v>a</c:v>
                </c:pt>
                <c:pt idx="32">
                  <c:v>a</c:v>
                </c:pt>
                <c:pt idx="33">
                  <c:v>a</c:v>
                </c:pt>
                <c:pt idx="34">
                  <c:v>a</c:v>
                </c:pt>
                <c:pt idx="35">
                  <c:v>a</c:v>
                </c:pt>
                <c:pt idx="36">
                  <c:v>a</c:v>
                </c:pt>
                <c:pt idx="37">
                  <c:v>a</c:v>
                </c:pt>
                <c:pt idx="38">
                  <c:v>a</c:v>
                </c:pt>
              </c:strCache>
            </c:strRef>
          </c:cat>
          <c:val>
            <c:numRef>
              <c:f>'MaleFemale Language Usage'!$BG$4:$BG$42</c:f>
              <c:numCache>
                <c:formatCode>0%</c:formatCode>
                <c:ptCount val="39"/>
                <c:pt idx="0">
                  <c:v>0.01</c:v>
                </c:pt>
                <c:pt idx="1">
                  <c:v>0.1</c:v>
                </c:pt>
                <c:pt idx="2">
                  <c:v>0.18</c:v>
                </c:pt>
                <c:pt idx="3">
                  <c:v>0.1</c:v>
                </c:pt>
                <c:pt idx="4">
                  <c:v>0.2</c:v>
                </c:pt>
                <c:pt idx="5">
                  <c:v>0.05</c:v>
                </c:pt>
                <c:pt idx="6">
                  <c:v>0.35</c:v>
                </c:pt>
                <c:pt idx="7">
                  <c:v>0.4</c:v>
                </c:pt>
                <c:pt idx="8">
                  <c:v>0.28999999999999998</c:v>
                </c:pt>
                <c:pt idx="9">
                  <c:v>0.38</c:v>
                </c:pt>
                <c:pt idx="10">
                  <c:v>0.35</c:v>
                </c:pt>
                <c:pt idx="11">
                  <c:v>0.4</c:v>
                </c:pt>
                <c:pt idx="12">
                  <c:v>0.4</c:v>
                </c:pt>
                <c:pt idx="13">
                  <c:v>0.4</c:v>
                </c:pt>
                <c:pt idx="14">
                  <c:v>0.5</c:v>
                </c:pt>
                <c:pt idx="15">
                  <c:v>0.05</c:v>
                </c:pt>
                <c:pt idx="16">
                  <c:v>0.25</c:v>
                </c:pt>
                <c:pt idx="17">
                  <c:v>0.5</c:v>
                </c:pt>
                <c:pt idx="18">
                  <c:v>0.5</c:v>
                </c:pt>
                <c:pt idx="19">
                  <c:v>0.3</c:v>
                </c:pt>
                <c:pt idx="20">
                  <c:v>0.25</c:v>
                </c:pt>
                <c:pt idx="21">
                  <c:v>0.4</c:v>
                </c:pt>
                <c:pt idx="22">
                  <c:v>0.4</c:v>
                </c:pt>
                <c:pt idx="23">
                  <c:v>0.3</c:v>
                </c:pt>
                <c:pt idx="25">
                  <c:v>0.49</c:v>
                </c:pt>
                <c:pt idx="26">
                  <c:v>0.4</c:v>
                </c:pt>
                <c:pt idx="27">
                  <c:v>0.6</c:v>
                </c:pt>
                <c:pt idx="28">
                  <c:v>0.6</c:v>
                </c:pt>
                <c:pt idx="29">
                  <c:v>0.5</c:v>
                </c:pt>
                <c:pt idx="30">
                  <c:v>0.6</c:v>
                </c:pt>
                <c:pt idx="31">
                  <c:v>0.6</c:v>
                </c:pt>
                <c:pt idx="32">
                  <c:v>0.55000000000000004</c:v>
                </c:pt>
                <c:pt idx="33">
                  <c:v>0.6</c:v>
                </c:pt>
                <c:pt idx="34">
                  <c:v>0.08</c:v>
                </c:pt>
                <c:pt idx="35">
                  <c:v>0.9</c:v>
                </c:pt>
                <c:pt idx="36">
                  <c:v>0.8</c:v>
                </c:pt>
                <c:pt idx="37">
                  <c:v>0.9</c:v>
                </c:pt>
                <c:pt idx="38">
                  <c:v>0.45</c:v>
                </c:pt>
              </c:numCache>
            </c:numRef>
          </c:val>
        </c:ser>
        <c:ser>
          <c:idx val="2"/>
          <c:order val="2"/>
          <c:tx>
            <c:strRef>
              <c:f>'MaleFemale Language Usage'!$BH$3</c:f>
              <c:strCache>
                <c:ptCount val="1"/>
                <c:pt idx="0">
                  <c:v>Third</c:v>
                </c:pt>
              </c:strCache>
            </c:strRef>
          </c:tx>
          <c:spPr>
            <a:gradFill flip="none" rotWithShape="1">
              <a:gsLst>
                <a:gs pos="0">
                  <a:srgbClr val="92D050">
                    <a:shade val="30000"/>
                    <a:satMod val="115000"/>
                  </a:srgbClr>
                </a:gs>
                <a:gs pos="50000">
                  <a:srgbClr val="92D050">
                    <a:shade val="67500"/>
                    <a:satMod val="115000"/>
                  </a:srgbClr>
                </a:gs>
                <a:gs pos="100000">
                  <a:srgbClr val="92D050">
                    <a:shade val="100000"/>
                    <a:satMod val="115000"/>
                  </a:srgbClr>
                </a:gs>
              </a:gsLst>
              <a:lin ang="16200000" scaled="1"/>
              <a:tileRect/>
            </a:gradFill>
            <a:ln>
              <a:noFill/>
            </a:ln>
            <a:effectLst>
              <a:outerShdw blurRad="50800" dist="38100" dir="14700000" algn="t" rotWithShape="0">
                <a:srgbClr val="000000">
                  <a:alpha val="60000"/>
                </a:srgbClr>
              </a:outerShdw>
            </a:effectLst>
            <a:scene3d>
              <a:camera prst="orthographicFront" fov="0">
                <a:rot lat="0" lon="0" rev="0"/>
              </a:camera>
              <a:lightRig rig="contrasting" dir="t">
                <a:rot lat="0" lon="0" rev="3600000"/>
              </a:lightRig>
            </a:scene3d>
            <a:sp3d prstMaterial="plastic">
              <a:bevelT w="127000" h="38200" prst="relaxedInset"/>
              <a:contourClr>
                <a:scrgbClr r="0" g="0" b="0"/>
              </a:contourClr>
            </a:sp3d>
          </c:spPr>
          <c:invertIfNegative val="0"/>
          <c:cat>
            <c:strRef>
              <c:f>'MaleFemale Language Usage'!$BE$4:$BE$42</c:f>
              <c:strCache>
                <c:ptCount val="39"/>
                <c:pt idx="0">
                  <c:v>a</c:v>
                </c:pt>
                <c:pt idx="1">
                  <c:v>a</c:v>
                </c:pt>
                <c:pt idx="2">
                  <c:v>a</c:v>
                </c:pt>
                <c:pt idx="3">
                  <c:v>a</c:v>
                </c:pt>
                <c:pt idx="4">
                  <c:v>a</c:v>
                </c:pt>
                <c:pt idx="5">
                  <c:v>a</c:v>
                </c:pt>
                <c:pt idx="6">
                  <c:v>a</c:v>
                </c:pt>
                <c:pt idx="7">
                  <c:v>a</c:v>
                </c:pt>
                <c:pt idx="8">
                  <c:v>a</c:v>
                </c:pt>
                <c:pt idx="9">
                  <c:v>a</c:v>
                </c:pt>
                <c:pt idx="10">
                  <c:v>a</c:v>
                </c:pt>
                <c:pt idx="11">
                  <c:v>a</c:v>
                </c:pt>
                <c:pt idx="12">
                  <c:v>a</c:v>
                </c:pt>
                <c:pt idx="13">
                  <c:v>a</c:v>
                </c:pt>
                <c:pt idx="14">
                  <c:v>a</c:v>
                </c:pt>
                <c:pt idx="15">
                  <c:v>a</c:v>
                </c:pt>
                <c:pt idx="16">
                  <c:v>a</c:v>
                </c:pt>
                <c:pt idx="17">
                  <c:v>a</c:v>
                </c:pt>
                <c:pt idx="18">
                  <c:v>a</c:v>
                </c:pt>
                <c:pt idx="19">
                  <c:v>a</c:v>
                </c:pt>
                <c:pt idx="20">
                  <c:v>a</c:v>
                </c:pt>
                <c:pt idx="21">
                  <c:v>a</c:v>
                </c:pt>
                <c:pt idx="22">
                  <c:v>a</c:v>
                </c:pt>
                <c:pt idx="23">
                  <c:v>a</c:v>
                </c:pt>
                <c:pt idx="24">
                  <c:v>a</c:v>
                </c:pt>
                <c:pt idx="25">
                  <c:v>a</c:v>
                </c:pt>
                <c:pt idx="26">
                  <c:v>a</c:v>
                </c:pt>
                <c:pt idx="27">
                  <c:v>a</c:v>
                </c:pt>
                <c:pt idx="28">
                  <c:v>a</c:v>
                </c:pt>
                <c:pt idx="29">
                  <c:v>a</c:v>
                </c:pt>
                <c:pt idx="30">
                  <c:v>a</c:v>
                </c:pt>
                <c:pt idx="31">
                  <c:v>a</c:v>
                </c:pt>
                <c:pt idx="32">
                  <c:v>a</c:v>
                </c:pt>
                <c:pt idx="33">
                  <c:v>a</c:v>
                </c:pt>
                <c:pt idx="34">
                  <c:v>a</c:v>
                </c:pt>
                <c:pt idx="35">
                  <c:v>a</c:v>
                </c:pt>
                <c:pt idx="36">
                  <c:v>a</c:v>
                </c:pt>
                <c:pt idx="37">
                  <c:v>a</c:v>
                </c:pt>
                <c:pt idx="38">
                  <c:v>a</c:v>
                </c:pt>
              </c:strCache>
            </c:strRef>
          </c:cat>
          <c:val>
            <c:numRef>
              <c:f>'MaleFemale Language Usage'!$BH$4:$BH$42</c:f>
              <c:numCache>
                <c:formatCode>General</c:formatCode>
                <c:ptCount val="39"/>
                <c:pt idx="0" formatCode="0%">
                  <c:v>0.01</c:v>
                </c:pt>
                <c:pt idx="2" formatCode="0%">
                  <c:v>0.01</c:v>
                </c:pt>
                <c:pt idx="3" formatCode="0%">
                  <c:v>0.1</c:v>
                </c:pt>
                <c:pt idx="5" formatCode="0%">
                  <c:v>0.15</c:v>
                </c:pt>
                <c:pt idx="6" formatCode="0%">
                  <c:v>0.01</c:v>
                </c:pt>
                <c:pt idx="8" formatCode="0%">
                  <c:v>0.1</c:v>
                </c:pt>
                <c:pt idx="9" formatCode="0%">
                  <c:v>0.01</c:v>
                </c:pt>
                <c:pt idx="10" formatCode="0%">
                  <c:v>0.05</c:v>
                </c:pt>
                <c:pt idx="13" formatCode="0%">
                  <c:v>0.01</c:v>
                </c:pt>
                <c:pt idx="15" formatCode="0%">
                  <c:v>0.44</c:v>
                </c:pt>
                <c:pt idx="16" formatCode="0%">
                  <c:v>0.2</c:v>
                </c:pt>
                <c:pt idx="19" formatCode="0%">
                  <c:v>0.1</c:v>
                </c:pt>
                <c:pt idx="20" formatCode="0%">
                  <c:v>0.25</c:v>
                </c:pt>
                <c:pt idx="21" formatCode="0%">
                  <c:v>0.1</c:v>
                </c:pt>
                <c:pt idx="22" formatCode="0%">
                  <c:v>0.1</c:v>
                </c:pt>
                <c:pt idx="23" formatCode="0%">
                  <c:v>0.3</c:v>
                </c:pt>
                <c:pt idx="24" formatCode="0%">
                  <c:v>0.4</c:v>
                </c:pt>
                <c:pt idx="25" formatCode="0%">
                  <c:v>0.1</c:v>
                </c:pt>
                <c:pt idx="26" formatCode="0%">
                  <c:v>0.2</c:v>
                </c:pt>
                <c:pt idx="28" formatCode="0%">
                  <c:v>0.02</c:v>
                </c:pt>
                <c:pt idx="29" formatCode="0%">
                  <c:v>0.2</c:v>
                </c:pt>
                <c:pt idx="30" formatCode="0%">
                  <c:v>0.1</c:v>
                </c:pt>
                <c:pt idx="31" formatCode="0%">
                  <c:v>0.1</c:v>
                </c:pt>
                <c:pt idx="32" formatCode="0%">
                  <c:v>0.15</c:v>
                </c:pt>
                <c:pt idx="33" formatCode="0%">
                  <c:v>0.2</c:v>
                </c:pt>
                <c:pt idx="34" formatCode="0%">
                  <c:v>0.75</c:v>
                </c:pt>
                <c:pt idx="36" formatCode="0%">
                  <c:v>0.1</c:v>
                </c:pt>
                <c:pt idx="37" formatCode="0%">
                  <c:v>0.05</c:v>
                </c:pt>
                <c:pt idx="38" formatCode="0%">
                  <c:v>0.5</c:v>
                </c:pt>
              </c:numCache>
            </c:numRef>
          </c:val>
        </c:ser>
        <c:ser>
          <c:idx val="3"/>
          <c:order val="3"/>
          <c:tx>
            <c:strRef>
              <c:f>'MaleFemale Language Usage'!$BI$3</c:f>
              <c:strCache>
                <c:ptCount val="1"/>
                <c:pt idx="0">
                  <c:v>Fourth</c:v>
                </c:pt>
              </c:strCache>
            </c:strRef>
          </c:tx>
          <c:spPr>
            <a:gradFill flip="none" rotWithShape="1">
              <a:gsLst>
                <a:gs pos="0">
                  <a:srgbClr val="7030A0">
                    <a:shade val="30000"/>
                    <a:satMod val="115000"/>
                  </a:srgbClr>
                </a:gs>
                <a:gs pos="50000">
                  <a:srgbClr val="7030A0">
                    <a:shade val="67500"/>
                    <a:satMod val="115000"/>
                  </a:srgbClr>
                </a:gs>
                <a:gs pos="100000">
                  <a:srgbClr val="7030A0">
                    <a:shade val="100000"/>
                    <a:satMod val="115000"/>
                  </a:srgbClr>
                </a:gs>
              </a:gsLst>
              <a:lin ang="16200000" scaled="1"/>
              <a:tileRect/>
            </a:gradFill>
            <a:ln>
              <a:noFill/>
            </a:ln>
            <a:effectLst>
              <a:outerShdw blurRad="50800" dist="38100" dir="14700000" algn="t" rotWithShape="0">
                <a:srgbClr val="000000">
                  <a:alpha val="60000"/>
                </a:srgbClr>
              </a:outerShdw>
            </a:effectLst>
            <a:scene3d>
              <a:camera prst="orthographicFront" fov="0">
                <a:rot lat="0" lon="0" rev="0"/>
              </a:camera>
              <a:lightRig rig="contrasting" dir="t">
                <a:rot lat="0" lon="0" rev="3600000"/>
              </a:lightRig>
            </a:scene3d>
            <a:sp3d prstMaterial="plastic">
              <a:bevelT w="127000" h="38200" prst="relaxedInset"/>
              <a:contourClr>
                <a:scrgbClr r="0" g="0" b="0"/>
              </a:contourClr>
            </a:sp3d>
          </c:spPr>
          <c:invertIfNegative val="0"/>
          <c:cat>
            <c:strRef>
              <c:f>'MaleFemale Language Usage'!$BE$4:$BE$42</c:f>
              <c:strCache>
                <c:ptCount val="39"/>
                <c:pt idx="0">
                  <c:v>a</c:v>
                </c:pt>
                <c:pt idx="1">
                  <c:v>a</c:v>
                </c:pt>
                <c:pt idx="2">
                  <c:v>a</c:v>
                </c:pt>
                <c:pt idx="3">
                  <c:v>a</c:v>
                </c:pt>
                <c:pt idx="4">
                  <c:v>a</c:v>
                </c:pt>
                <c:pt idx="5">
                  <c:v>a</c:v>
                </c:pt>
                <c:pt idx="6">
                  <c:v>a</c:v>
                </c:pt>
                <c:pt idx="7">
                  <c:v>a</c:v>
                </c:pt>
                <c:pt idx="8">
                  <c:v>a</c:v>
                </c:pt>
                <c:pt idx="9">
                  <c:v>a</c:v>
                </c:pt>
                <c:pt idx="10">
                  <c:v>a</c:v>
                </c:pt>
                <c:pt idx="11">
                  <c:v>a</c:v>
                </c:pt>
                <c:pt idx="12">
                  <c:v>a</c:v>
                </c:pt>
                <c:pt idx="13">
                  <c:v>a</c:v>
                </c:pt>
                <c:pt idx="14">
                  <c:v>a</c:v>
                </c:pt>
                <c:pt idx="15">
                  <c:v>a</c:v>
                </c:pt>
                <c:pt idx="16">
                  <c:v>a</c:v>
                </c:pt>
                <c:pt idx="17">
                  <c:v>a</c:v>
                </c:pt>
                <c:pt idx="18">
                  <c:v>a</c:v>
                </c:pt>
                <c:pt idx="19">
                  <c:v>a</c:v>
                </c:pt>
                <c:pt idx="20">
                  <c:v>a</c:v>
                </c:pt>
                <c:pt idx="21">
                  <c:v>a</c:v>
                </c:pt>
                <c:pt idx="22">
                  <c:v>a</c:v>
                </c:pt>
                <c:pt idx="23">
                  <c:v>a</c:v>
                </c:pt>
                <c:pt idx="24">
                  <c:v>a</c:v>
                </c:pt>
                <c:pt idx="25">
                  <c:v>a</c:v>
                </c:pt>
                <c:pt idx="26">
                  <c:v>a</c:v>
                </c:pt>
                <c:pt idx="27">
                  <c:v>a</c:v>
                </c:pt>
                <c:pt idx="28">
                  <c:v>a</c:v>
                </c:pt>
                <c:pt idx="29">
                  <c:v>a</c:v>
                </c:pt>
                <c:pt idx="30">
                  <c:v>a</c:v>
                </c:pt>
                <c:pt idx="31">
                  <c:v>a</c:v>
                </c:pt>
                <c:pt idx="32">
                  <c:v>a</c:v>
                </c:pt>
                <c:pt idx="33">
                  <c:v>a</c:v>
                </c:pt>
                <c:pt idx="34">
                  <c:v>a</c:v>
                </c:pt>
                <c:pt idx="35">
                  <c:v>a</c:v>
                </c:pt>
                <c:pt idx="36">
                  <c:v>a</c:v>
                </c:pt>
                <c:pt idx="37">
                  <c:v>a</c:v>
                </c:pt>
                <c:pt idx="38">
                  <c:v>a</c:v>
                </c:pt>
              </c:strCache>
            </c:strRef>
          </c:cat>
          <c:val>
            <c:numRef>
              <c:f>'MaleFemale Language Usage'!$BI$4:$BI$42</c:f>
              <c:numCache>
                <c:formatCode>General</c:formatCode>
                <c:ptCount val="39"/>
                <c:pt idx="0" formatCode="0%">
                  <c:v>0.01</c:v>
                </c:pt>
                <c:pt idx="2" formatCode="0%">
                  <c:v>0.01</c:v>
                </c:pt>
                <c:pt idx="8" formatCode="0%">
                  <c:v>0.01</c:v>
                </c:pt>
                <c:pt idx="9" formatCode="0%">
                  <c:v>0.01</c:v>
                </c:pt>
                <c:pt idx="15" formatCode="0%">
                  <c:v>0.01</c:v>
                </c:pt>
                <c:pt idx="16" formatCode="0%">
                  <c:v>0.05</c:v>
                </c:pt>
                <c:pt idx="19" formatCode="0%">
                  <c:v>0.1</c:v>
                </c:pt>
                <c:pt idx="22" formatCode="0%">
                  <c:v>0.01</c:v>
                </c:pt>
                <c:pt idx="24" formatCode="0%">
                  <c:v>0.2</c:v>
                </c:pt>
                <c:pt idx="25" formatCode="0%">
                  <c:v>0.01</c:v>
                </c:pt>
                <c:pt idx="31" formatCode="0%">
                  <c:v>0.05</c:v>
                </c:pt>
                <c:pt idx="32" formatCode="0%">
                  <c:v>0.1</c:v>
                </c:pt>
                <c:pt idx="34" formatCode="0%">
                  <c:v>0.02</c:v>
                </c:pt>
                <c:pt idx="36" formatCode="0%">
                  <c:v>0.05</c:v>
                </c:pt>
                <c:pt idx="38" formatCode="0%">
                  <c:v>0.02</c:v>
                </c:pt>
              </c:numCache>
            </c:numRef>
          </c:val>
        </c:ser>
        <c:ser>
          <c:idx val="4"/>
          <c:order val="4"/>
          <c:tx>
            <c:strRef>
              <c:f>'MaleFemale Language Usage'!$BJ$3</c:f>
              <c:strCache>
                <c:ptCount val="1"/>
                <c:pt idx="0">
                  <c:v>Fifth</c:v>
                </c:pt>
              </c:strCache>
            </c:strRef>
          </c:tx>
          <c:spPr>
            <a:solidFill>
              <a:srgbClr val="00B0F0"/>
            </a:solidFill>
            <a:ln>
              <a:noFill/>
            </a:ln>
            <a:effectLst>
              <a:outerShdw blurRad="50800" dist="38100" dir="14700000" algn="t" rotWithShape="0">
                <a:srgbClr val="000000">
                  <a:alpha val="60000"/>
                </a:srgbClr>
              </a:outerShdw>
            </a:effectLst>
            <a:scene3d>
              <a:camera prst="orthographicFront" fov="0">
                <a:rot lat="0" lon="0" rev="0"/>
              </a:camera>
              <a:lightRig rig="contrasting" dir="t">
                <a:rot lat="0" lon="0" rev="3600000"/>
              </a:lightRig>
            </a:scene3d>
            <a:sp3d prstMaterial="plastic">
              <a:bevelT w="127000" h="38200" prst="relaxedInset"/>
              <a:contourClr>
                <a:scrgbClr r="0" g="0" b="0"/>
              </a:contourClr>
            </a:sp3d>
          </c:spPr>
          <c:invertIfNegative val="0"/>
          <c:cat>
            <c:strRef>
              <c:f>'MaleFemale Language Usage'!$BE$4:$BE$42</c:f>
              <c:strCache>
                <c:ptCount val="39"/>
                <c:pt idx="0">
                  <c:v>a</c:v>
                </c:pt>
                <c:pt idx="1">
                  <c:v>a</c:v>
                </c:pt>
                <c:pt idx="2">
                  <c:v>a</c:v>
                </c:pt>
                <c:pt idx="3">
                  <c:v>a</c:v>
                </c:pt>
                <c:pt idx="4">
                  <c:v>a</c:v>
                </c:pt>
                <c:pt idx="5">
                  <c:v>a</c:v>
                </c:pt>
                <c:pt idx="6">
                  <c:v>a</c:v>
                </c:pt>
                <c:pt idx="7">
                  <c:v>a</c:v>
                </c:pt>
                <c:pt idx="8">
                  <c:v>a</c:v>
                </c:pt>
                <c:pt idx="9">
                  <c:v>a</c:v>
                </c:pt>
                <c:pt idx="10">
                  <c:v>a</c:v>
                </c:pt>
                <c:pt idx="11">
                  <c:v>a</c:v>
                </c:pt>
                <c:pt idx="12">
                  <c:v>a</c:v>
                </c:pt>
                <c:pt idx="13">
                  <c:v>a</c:v>
                </c:pt>
                <c:pt idx="14">
                  <c:v>a</c:v>
                </c:pt>
                <c:pt idx="15">
                  <c:v>a</c:v>
                </c:pt>
                <c:pt idx="16">
                  <c:v>a</c:v>
                </c:pt>
                <c:pt idx="17">
                  <c:v>a</c:v>
                </c:pt>
                <c:pt idx="18">
                  <c:v>a</c:v>
                </c:pt>
                <c:pt idx="19">
                  <c:v>a</c:v>
                </c:pt>
                <c:pt idx="20">
                  <c:v>a</c:v>
                </c:pt>
                <c:pt idx="21">
                  <c:v>a</c:v>
                </c:pt>
                <c:pt idx="22">
                  <c:v>a</c:v>
                </c:pt>
                <c:pt idx="23">
                  <c:v>a</c:v>
                </c:pt>
                <c:pt idx="24">
                  <c:v>a</c:v>
                </c:pt>
                <c:pt idx="25">
                  <c:v>a</c:v>
                </c:pt>
                <c:pt idx="26">
                  <c:v>a</c:v>
                </c:pt>
                <c:pt idx="27">
                  <c:v>a</c:v>
                </c:pt>
                <c:pt idx="28">
                  <c:v>a</c:v>
                </c:pt>
                <c:pt idx="29">
                  <c:v>a</c:v>
                </c:pt>
                <c:pt idx="30">
                  <c:v>a</c:v>
                </c:pt>
                <c:pt idx="31">
                  <c:v>a</c:v>
                </c:pt>
                <c:pt idx="32">
                  <c:v>a</c:v>
                </c:pt>
                <c:pt idx="33">
                  <c:v>a</c:v>
                </c:pt>
                <c:pt idx="34">
                  <c:v>a</c:v>
                </c:pt>
                <c:pt idx="35">
                  <c:v>a</c:v>
                </c:pt>
                <c:pt idx="36">
                  <c:v>a</c:v>
                </c:pt>
                <c:pt idx="37">
                  <c:v>a</c:v>
                </c:pt>
                <c:pt idx="38">
                  <c:v>a</c:v>
                </c:pt>
              </c:strCache>
            </c:strRef>
          </c:cat>
          <c:val>
            <c:numRef>
              <c:f>'MaleFemale Language Usage'!$BJ$4:$BJ$42</c:f>
              <c:numCache>
                <c:formatCode>General</c:formatCode>
                <c:ptCount val="39"/>
                <c:pt idx="31" formatCode="0%">
                  <c:v>0.05</c:v>
                </c:pt>
                <c:pt idx="38" formatCode="0%">
                  <c:v>0.01</c:v>
                </c:pt>
              </c:numCache>
            </c:numRef>
          </c:val>
        </c:ser>
        <c:ser>
          <c:idx val="5"/>
          <c:order val="5"/>
          <c:tx>
            <c:strRef>
              <c:f>'MaleFemale Language Usage'!$BK$3</c:f>
              <c:strCache>
                <c:ptCount val="1"/>
                <c:pt idx="0">
                  <c:v>Sixth</c:v>
                </c:pt>
              </c:strCache>
            </c:strRef>
          </c:tx>
          <c:spPr>
            <a:solidFill>
              <a:schemeClr val="accent3"/>
            </a:solidFill>
            <a:ln>
              <a:noFill/>
            </a:ln>
            <a:effectLst>
              <a:outerShdw blurRad="50800" dist="38100" dir="14700000" algn="t" rotWithShape="0">
                <a:srgbClr val="000000">
                  <a:alpha val="60000"/>
                </a:srgbClr>
              </a:outerShdw>
            </a:effectLst>
            <a:scene3d>
              <a:camera prst="orthographicFront" fov="0">
                <a:rot lat="0" lon="0" rev="0"/>
              </a:camera>
              <a:lightRig rig="contrasting" dir="t">
                <a:rot lat="0" lon="0" rev="3600000"/>
              </a:lightRig>
            </a:scene3d>
            <a:sp3d prstMaterial="plastic">
              <a:bevelT w="127000" h="38200" prst="relaxedInset"/>
              <a:contourClr>
                <a:scrgbClr r="0" g="0" b="0"/>
              </a:contourClr>
            </a:sp3d>
          </c:spPr>
          <c:invertIfNegative val="0"/>
          <c:cat>
            <c:strRef>
              <c:f>'MaleFemale Language Usage'!$BE$4:$BE$42</c:f>
              <c:strCache>
                <c:ptCount val="39"/>
                <c:pt idx="0">
                  <c:v>a</c:v>
                </c:pt>
                <c:pt idx="1">
                  <c:v>a</c:v>
                </c:pt>
                <c:pt idx="2">
                  <c:v>a</c:v>
                </c:pt>
                <c:pt idx="3">
                  <c:v>a</c:v>
                </c:pt>
                <c:pt idx="4">
                  <c:v>a</c:v>
                </c:pt>
                <c:pt idx="5">
                  <c:v>a</c:v>
                </c:pt>
                <c:pt idx="6">
                  <c:v>a</c:v>
                </c:pt>
                <c:pt idx="7">
                  <c:v>a</c:v>
                </c:pt>
                <c:pt idx="8">
                  <c:v>a</c:v>
                </c:pt>
                <c:pt idx="9">
                  <c:v>a</c:v>
                </c:pt>
                <c:pt idx="10">
                  <c:v>a</c:v>
                </c:pt>
                <c:pt idx="11">
                  <c:v>a</c:v>
                </c:pt>
                <c:pt idx="12">
                  <c:v>a</c:v>
                </c:pt>
                <c:pt idx="13">
                  <c:v>a</c:v>
                </c:pt>
                <c:pt idx="14">
                  <c:v>a</c:v>
                </c:pt>
                <c:pt idx="15">
                  <c:v>a</c:v>
                </c:pt>
                <c:pt idx="16">
                  <c:v>a</c:v>
                </c:pt>
                <c:pt idx="17">
                  <c:v>a</c:v>
                </c:pt>
                <c:pt idx="18">
                  <c:v>a</c:v>
                </c:pt>
                <c:pt idx="19">
                  <c:v>a</c:v>
                </c:pt>
                <c:pt idx="20">
                  <c:v>a</c:v>
                </c:pt>
                <c:pt idx="21">
                  <c:v>a</c:v>
                </c:pt>
                <c:pt idx="22">
                  <c:v>a</c:v>
                </c:pt>
                <c:pt idx="23">
                  <c:v>a</c:v>
                </c:pt>
                <c:pt idx="24">
                  <c:v>a</c:v>
                </c:pt>
                <c:pt idx="25">
                  <c:v>a</c:v>
                </c:pt>
                <c:pt idx="26">
                  <c:v>a</c:v>
                </c:pt>
                <c:pt idx="27">
                  <c:v>a</c:v>
                </c:pt>
                <c:pt idx="28">
                  <c:v>a</c:v>
                </c:pt>
                <c:pt idx="29">
                  <c:v>a</c:v>
                </c:pt>
                <c:pt idx="30">
                  <c:v>a</c:v>
                </c:pt>
                <c:pt idx="31">
                  <c:v>a</c:v>
                </c:pt>
                <c:pt idx="32">
                  <c:v>a</c:v>
                </c:pt>
                <c:pt idx="33">
                  <c:v>a</c:v>
                </c:pt>
                <c:pt idx="34">
                  <c:v>a</c:v>
                </c:pt>
                <c:pt idx="35">
                  <c:v>a</c:v>
                </c:pt>
                <c:pt idx="36">
                  <c:v>a</c:v>
                </c:pt>
                <c:pt idx="37">
                  <c:v>a</c:v>
                </c:pt>
                <c:pt idx="38">
                  <c:v>a</c:v>
                </c:pt>
              </c:strCache>
            </c:strRef>
          </c:cat>
          <c:val>
            <c:numRef>
              <c:f>'MaleFemale Language Usage'!$BK$4:$BK$42</c:f>
              <c:numCache>
                <c:formatCode>General</c:formatCode>
                <c:ptCount val="39"/>
                <c:pt idx="38" formatCode="0%">
                  <c:v>0.01</c:v>
                </c:pt>
              </c:numCache>
            </c:numRef>
          </c:val>
        </c:ser>
        <c:dLbls>
          <c:showLegendKey val="0"/>
          <c:showVal val="0"/>
          <c:showCatName val="0"/>
          <c:showSerName val="0"/>
          <c:showPercent val="0"/>
          <c:showBubbleSize val="0"/>
        </c:dLbls>
        <c:gapWidth val="150"/>
        <c:overlap val="100"/>
        <c:axId val="136640448"/>
        <c:axId val="136641008"/>
      </c:barChart>
      <c:catAx>
        <c:axId val="136640448"/>
        <c:scaling>
          <c:orientation val="minMax"/>
        </c:scaling>
        <c:delete val="1"/>
        <c:axPos val="b"/>
        <c:numFmt formatCode="General" sourceLinked="1"/>
        <c:majorTickMark val="none"/>
        <c:minorTickMark val="none"/>
        <c:tickLblPos val="nextTo"/>
        <c:crossAx val="136641008"/>
        <c:crosses val="autoZero"/>
        <c:auto val="1"/>
        <c:lblAlgn val="ctr"/>
        <c:lblOffset val="100"/>
        <c:noMultiLvlLbl val="0"/>
      </c:catAx>
      <c:valAx>
        <c:axId val="136641008"/>
        <c:scaling>
          <c:orientation val="minMax"/>
          <c:max val="1"/>
        </c:scaling>
        <c:delete val="0"/>
        <c:axPos val="l"/>
        <c:majorGridlines>
          <c:spPr>
            <a:ln w="9525" cap="flat" cmpd="sng" algn="ctr">
              <a:solidFill>
                <a:schemeClr val="lt1">
                  <a:lumMod val="95000"/>
                  <a:alpha val="10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de-DE"/>
          </a:p>
        </c:txPr>
        <c:crossAx val="136640448"/>
        <c:crosses val="autoZero"/>
        <c:crossBetween val="between"/>
      </c:valAx>
      <c:spPr>
        <a:noFill/>
        <a:ln>
          <a:noFill/>
        </a:ln>
        <a:effectLst/>
      </c:spPr>
    </c:plotArea>
    <c:legend>
      <c:legendPos val="b"/>
      <c:layout>
        <c:manualLayout>
          <c:xMode val="edge"/>
          <c:yMode val="edge"/>
          <c:x val="0.60471489757843"/>
          <c:y val="3.0426735429457986E-2"/>
          <c:w val="0.2406158654785483"/>
          <c:h val="0.62080446485260288"/>
        </c:manualLayout>
      </c:layout>
      <c:overlay val="0"/>
      <c:spPr>
        <a:noFill/>
        <a:ln>
          <a:noFill/>
        </a:ln>
        <a:effectLst/>
      </c:spPr>
      <c:txPr>
        <a:bodyPr rot="0" spcFirstLastPara="1" vertOverflow="ellipsis" vert="horz" wrap="square" anchor="ctr" anchorCtr="1"/>
        <a:lstStyle/>
        <a:p>
          <a:pPr>
            <a:defRPr sz="2000" b="1" i="0" u="none" strike="noStrike" kern="1200" baseline="0">
              <a:solidFill>
                <a:schemeClr val="lt1">
                  <a:lumMod val="85000"/>
                </a:schemeClr>
              </a:solidFill>
              <a:latin typeface="+mn-lt"/>
              <a:ea typeface="+mn-ea"/>
              <a:cs typeface="+mn-cs"/>
            </a:defRPr>
          </a:pPr>
          <a:endParaRPr lang="de-DE"/>
        </a:p>
      </c:txPr>
    </c:legend>
    <c:plotVisOnly val="1"/>
    <c:dispBlanksAs val="gap"/>
    <c:showDLblsOverMax val="0"/>
  </c:chart>
  <c:spPr>
    <a:noFill/>
    <a:ln>
      <a:solidFill>
        <a:schemeClr val="tx1">
          <a:lumMod val="15000"/>
          <a:lumOff val="85000"/>
          <a:alpha val="0"/>
        </a:schemeClr>
      </a:solidFill>
    </a:ln>
    <a:effectLst/>
  </c:spPr>
  <c:txPr>
    <a:bodyPr/>
    <a:lstStyle/>
    <a:p>
      <a:pPr>
        <a:defRPr/>
      </a:pPr>
      <a:endParaRPr lang="de-DE"/>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ubbleChart>
        <c:varyColors val="0"/>
        <c:ser>
          <c:idx val="0"/>
          <c:order val="0"/>
          <c:tx>
            <c:strRef>
              <c:f>Tabelle1!$CP$3</c:f>
              <c:strCache>
                <c:ptCount val="1"/>
                <c:pt idx="0">
                  <c:v>Calculated Fluency L1</c:v>
                </c:pt>
              </c:strCache>
            </c:strRef>
          </c:tx>
          <c:spPr>
            <a:solidFill>
              <a:srgbClr val="0070C0"/>
            </a:solidFill>
            <a:ln>
              <a:noFill/>
            </a:ln>
            <a:effectLst>
              <a:outerShdw blurRad="40000" dist="23000" dir="5400000" rotWithShape="0">
                <a:srgbClr val="000000">
                  <a:alpha val="35000"/>
                </a:srgbClr>
              </a:outerShdw>
              <a:softEdge rad="1016000"/>
            </a:effectLst>
          </c:spPr>
          <c:invertIfNegative val="0"/>
          <c:xVal>
            <c:numRef>
              <c:f>Tabelle1!$AB$4:$AB$67</c:f>
              <c:numCache>
                <c:formatCode>0%</c:formatCode>
                <c:ptCount val="64"/>
                <c:pt idx="0">
                  <c:v>0.5</c:v>
                </c:pt>
                <c:pt idx="1">
                  <c:v>0.35</c:v>
                </c:pt>
                <c:pt idx="2">
                  <c:v>0.5</c:v>
                </c:pt>
                <c:pt idx="3">
                  <c:v>0.4</c:v>
                </c:pt>
                <c:pt idx="4">
                  <c:v>0.89</c:v>
                </c:pt>
                <c:pt idx="5">
                  <c:v>0.5</c:v>
                </c:pt>
                <c:pt idx="6">
                  <c:v>0.75</c:v>
                </c:pt>
                <c:pt idx="7">
                  <c:v>0.4</c:v>
                </c:pt>
                <c:pt idx="8">
                  <c:v>0.5</c:v>
                </c:pt>
                <c:pt idx="9">
                  <c:v>0.75</c:v>
                </c:pt>
                <c:pt idx="10">
                  <c:v>0.4</c:v>
                </c:pt>
                <c:pt idx="11">
                  <c:v>0.45</c:v>
                </c:pt>
                <c:pt idx="12">
                  <c:v>0.1</c:v>
                </c:pt>
                <c:pt idx="13">
                  <c:v>0.75</c:v>
                </c:pt>
                <c:pt idx="14">
                  <c:v>0.5</c:v>
                </c:pt>
                <c:pt idx="15">
                  <c:v>0.5</c:v>
                </c:pt>
                <c:pt idx="16">
                  <c:v>0.2</c:v>
                </c:pt>
                <c:pt idx="17">
                  <c:v>0.5</c:v>
                </c:pt>
                <c:pt idx="18">
                  <c:v>0.4</c:v>
                </c:pt>
                <c:pt idx="19">
                  <c:v>0.6</c:v>
                </c:pt>
                <c:pt idx="20">
                  <c:v>0.5</c:v>
                </c:pt>
                <c:pt idx="21">
                  <c:v>0.6</c:v>
                </c:pt>
                <c:pt idx="22">
                  <c:v>0.8</c:v>
                </c:pt>
                <c:pt idx="23">
                  <c:v>0.5</c:v>
                </c:pt>
                <c:pt idx="24">
                  <c:v>0.8</c:v>
                </c:pt>
                <c:pt idx="25">
                  <c:v>0.4</c:v>
                </c:pt>
                <c:pt idx="26">
                  <c:v>0.45</c:v>
                </c:pt>
                <c:pt idx="27">
                  <c:v>0.5</c:v>
                </c:pt>
                <c:pt idx="28">
                  <c:v>0.5</c:v>
                </c:pt>
                <c:pt idx="29">
                  <c:v>0.6</c:v>
                </c:pt>
                <c:pt idx="30">
                  <c:v>0.5</c:v>
                </c:pt>
                <c:pt idx="31">
                  <c:v>0.5</c:v>
                </c:pt>
                <c:pt idx="32">
                  <c:v>0.32</c:v>
                </c:pt>
                <c:pt idx="33">
                  <c:v>0.85</c:v>
                </c:pt>
                <c:pt idx="34">
                  <c:v>0.3</c:v>
                </c:pt>
                <c:pt idx="35">
                  <c:v>0.7</c:v>
                </c:pt>
                <c:pt idx="36">
                  <c:v>0.5</c:v>
                </c:pt>
                <c:pt idx="37">
                  <c:v>0.6</c:v>
                </c:pt>
                <c:pt idx="38">
                  <c:v>0.7</c:v>
                </c:pt>
                <c:pt idx="39">
                  <c:v>0.5</c:v>
                </c:pt>
                <c:pt idx="40">
                  <c:v>0.75</c:v>
                </c:pt>
                <c:pt idx="41">
                  <c:v>0.6</c:v>
                </c:pt>
                <c:pt idx="42">
                  <c:v>0.45</c:v>
                </c:pt>
                <c:pt idx="43">
                  <c:v>0.2</c:v>
                </c:pt>
                <c:pt idx="44">
                  <c:v>0.5</c:v>
                </c:pt>
                <c:pt idx="45">
                  <c:v>0.2</c:v>
                </c:pt>
                <c:pt idx="46">
                  <c:v>0.9</c:v>
                </c:pt>
                <c:pt idx="47">
                  <c:v>0.35</c:v>
                </c:pt>
                <c:pt idx="48">
                  <c:v>0.4</c:v>
                </c:pt>
                <c:pt idx="49">
                  <c:v>0.5</c:v>
                </c:pt>
                <c:pt idx="50">
                  <c:v>0.7</c:v>
                </c:pt>
                <c:pt idx="51">
                  <c:v>0.4</c:v>
                </c:pt>
                <c:pt idx="52">
                  <c:v>0.7</c:v>
                </c:pt>
                <c:pt idx="53">
                  <c:v>0.9</c:v>
                </c:pt>
                <c:pt idx="54">
                  <c:v>0.2</c:v>
                </c:pt>
                <c:pt idx="55">
                  <c:v>0.6</c:v>
                </c:pt>
                <c:pt idx="56">
                  <c:v>0.6</c:v>
                </c:pt>
                <c:pt idx="57">
                  <c:v>0.8</c:v>
                </c:pt>
                <c:pt idx="58">
                  <c:v>0.45</c:v>
                </c:pt>
                <c:pt idx="59">
                  <c:v>0.35</c:v>
                </c:pt>
                <c:pt idx="60">
                  <c:v>0.2</c:v>
                </c:pt>
                <c:pt idx="61">
                  <c:v>0.8</c:v>
                </c:pt>
                <c:pt idx="62">
                  <c:v>0.7</c:v>
                </c:pt>
                <c:pt idx="63">
                  <c:v>0.9</c:v>
                </c:pt>
              </c:numCache>
            </c:numRef>
          </c:xVal>
          <c:yVal>
            <c:numRef>
              <c:f>Tabelle1!$CP$4:$CP$67</c:f>
              <c:numCache>
                <c:formatCode>0%</c:formatCode>
                <c:ptCount val="64"/>
                <c:pt idx="0">
                  <c:v>0.98333333333333317</c:v>
                </c:pt>
                <c:pt idx="1">
                  <c:v>0.9</c:v>
                </c:pt>
                <c:pt idx="2">
                  <c:v>0.71666666666666656</c:v>
                </c:pt>
                <c:pt idx="3">
                  <c:v>0.96666666666666679</c:v>
                </c:pt>
                <c:pt idx="4">
                  <c:v>0.95</c:v>
                </c:pt>
                <c:pt idx="5">
                  <c:v>0.95</c:v>
                </c:pt>
                <c:pt idx="6">
                  <c:v>0.96666666666666679</c:v>
                </c:pt>
                <c:pt idx="7">
                  <c:v>0.98333333333333317</c:v>
                </c:pt>
                <c:pt idx="8">
                  <c:v>0.96666666666666679</c:v>
                </c:pt>
                <c:pt idx="9">
                  <c:v>0.93333333333333324</c:v>
                </c:pt>
                <c:pt idx="10">
                  <c:v>0.83333333333333326</c:v>
                </c:pt>
                <c:pt idx="11">
                  <c:v>0.95</c:v>
                </c:pt>
                <c:pt idx="12">
                  <c:v>0.98333333333333317</c:v>
                </c:pt>
                <c:pt idx="13">
                  <c:v>0.96666666666666679</c:v>
                </c:pt>
                <c:pt idx="14">
                  <c:v>0.68333333333333335</c:v>
                </c:pt>
                <c:pt idx="15">
                  <c:v>0.75</c:v>
                </c:pt>
                <c:pt idx="16">
                  <c:v>0.98333333333333317</c:v>
                </c:pt>
                <c:pt idx="17">
                  <c:v>0.95</c:v>
                </c:pt>
                <c:pt idx="18">
                  <c:v>0.96666666666666679</c:v>
                </c:pt>
                <c:pt idx="19">
                  <c:v>0.93333333333333324</c:v>
                </c:pt>
                <c:pt idx="20">
                  <c:v>0.91666666666666663</c:v>
                </c:pt>
                <c:pt idx="21">
                  <c:v>0.95</c:v>
                </c:pt>
                <c:pt idx="22">
                  <c:v>0.91666666666666674</c:v>
                </c:pt>
                <c:pt idx="23">
                  <c:v>0.78333333333333333</c:v>
                </c:pt>
                <c:pt idx="24">
                  <c:v>0.9</c:v>
                </c:pt>
                <c:pt idx="25">
                  <c:v>0.93333333333333324</c:v>
                </c:pt>
                <c:pt idx="26">
                  <c:v>0.76666666666666661</c:v>
                </c:pt>
                <c:pt idx="27">
                  <c:v>0.78333333333333333</c:v>
                </c:pt>
                <c:pt idx="28">
                  <c:v>0.68333333333333335</c:v>
                </c:pt>
                <c:pt idx="29">
                  <c:v>0.6166666666666667</c:v>
                </c:pt>
                <c:pt idx="30">
                  <c:v>0.93333333333333324</c:v>
                </c:pt>
                <c:pt idx="31">
                  <c:v>0.71666666666666656</c:v>
                </c:pt>
                <c:pt idx="32">
                  <c:v>0.95</c:v>
                </c:pt>
                <c:pt idx="33">
                  <c:v>0.88333333333333319</c:v>
                </c:pt>
                <c:pt idx="34">
                  <c:v>0.71666666666666656</c:v>
                </c:pt>
                <c:pt idx="35">
                  <c:v>0.73333333333333339</c:v>
                </c:pt>
                <c:pt idx="36">
                  <c:v>0.93333333333333324</c:v>
                </c:pt>
                <c:pt idx="37">
                  <c:v>0.95</c:v>
                </c:pt>
                <c:pt idx="38">
                  <c:v>1</c:v>
                </c:pt>
                <c:pt idx="39">
                  <c:v>0.98333333333333317</c:v>
                </c:pt>
                <c:pt idx="40">
                  <c:v>0.78333333333333333</c:v>
                </c:pt>
                <c:pt idx="41">
                  <c:v>0.48333333333333339</c:v>
                </c:pt>
                <c:pt idx="42">
                  <c:v>0.68333333333333335</c:v>
                </c:pt>
                <c:pt idx="43">
                  <c:v>0.73333333333333339</c:v>
                </c:pt>
                <c:pt idx="44">
                  <c:v>0.98333333333333317</c:v>
                </c:pt>
                <c:pt idx="45">
                  <c:v>0.83333333333333326</c:v>
                </c:pt>
                <c:pt idx="46">
                  <c:v>0.9</c:v>
                </c:pt>
                <c:pt idx="47">
                  <c:v>0.95</c:v>
                </c:pt>
                <c:pt idx="48">
                  <c:v>0.95</c:v>
                </c:pt>
                <c:pt idx="49">
                  <c:v>0.88333333333333319</c:v>
                </c:pt>
                <c:pt idx="50">
                  <c:v>0.96666666666666679</c:v>
                </c:pt>
                <c:pt idx="51">
                  <c:v>0.96666666666666679</c:v>
                </c:pt>
                <c:pt idx="52">
                  <c:v>0.9</c:v>
                </c:pt>
                <c:pt idx="53">
                  <c:v>0.83333333333333326</c:v>
                </c:pt>
                <c:pt idx="54">
                  <c:v>0.9</c:v>
                </c:pt>
                <c:pt idx="55">
                  <c:v>0.88333333333333319</c:v>
                </c:pt>
                <c:pt idx="56">
                  <c:v>0.91666666666666674</c:v>
                </c:pt>
                <c:pt idx="57">
                  <c:v>0.93333333333333324</c:v>
                </c:pt>
                <c:pt idx="58">
                  <c:v>0.95</c:v>
                </c:pt>
                <c:pt idx="59">
                  <c:v>0.93333333333333324</c:v>
                </c:pt>
                <c:pt idx="60">
                  <c:v>0.86666666666666681</c:v>
                </c:pt>
                <c:pt idx="61">
                  <c:v>0.7</c:v>
                </c:pt>
                <c:pt idx="62">
                  <c:v>0.93333333333333324</c:v>
                </c:pt>
                <c:pt idx="63">
                  <c:v>0.95</c:v>
                </c:pt>
              </c:numCache>
            </c:numRef>
          </c:yVal>
          <c:bubbleSize>
            <c:numLit>
              <c:formatCode>General</c:formatCode>
              <c:ptCount val="64"/>
              <c:pt idx="0">
                <c:v>1</c:v>
              </c:pt>
              <c:pt idx="1">
                <c:v>1</c:v>
              </c:pt>
              <c:pt idx="2">
                <c:v>1</c:v>
              </c:pt>
              <c:pt idx="3">
                <c:v>1</c:v>
              </c:pt>
              <c:pt idx="4">
                <c:v>1</c:v>
              </c:pt>
              <c:pt idx="5">
                <c:v>1</c:v>
              </c:pt>
              <c:pt idx="6">
                <c:v>1</c:v>
              </c:pt>
              <c:pt idx="7">
                <c:v>1</c:v>
              </c:pt>
              <c:pt idx="8">
                <c:v>1</c:v>
              </c:pt>
              <c:pt idx="9">
                <c:v>1</c:v>
              </c:pt>
              <c:pt idx="10">
                <c:v>1</c:v>
              </c:pt>
              <c:pt idx="11">
                <c:v>1</c:v>
              </c:pt>
              <c:pt idx="12">
                <c:v>1</c:v>
              </c:pt>
              <c:pt idx="13">
                <c:v>1</c:v>
              </c:pt>
              <c:pt idx="14">
                <c:v>1</c:v>
              </c:pt>
              <c:pt idx="15">
                <c:v>1</c:v>
              </c:pt>
              <c:pt idx="16">
                <c:v>1</c:v>
              </c:pt>
              <c:pt idx="17">
                <c:v>1</c:v>
              </c:pt>
              <c:pt idx="18">
                <c:v>1</c:v>
              </c:pt>
              <c:pt idx="19">
                <c:v>1</c:v>
              </c:pt>
              <c:pt idx="20">
                <c:v>1</c:v>
              </c:pt>
              <c:pt idx="21">
                <c:v>1</c:v>
              </c:pt>
              <c:pt idx="22">
                <c:v>1</c:v>
              </c:pt>
              <c:pt idx="23">
                <c:v>1</c:v>
              </c:pt>
              <c:pt idx="24">
                <c:v>1</c:v>
              </c:pt>
              <c:pt idx="25">
                <c:v>1</c:v>
              </c:pt>
              <c:pt idx="26">
                <c:v>1</c:v>
              </c:pt>
              <c:pt idx="27">
                <c:v>1</c:v>
              </c:pt>
              <c:pt idx="28">
                <c:v>1</c:v>
              </c:pt>
              <c:pt idx="29">
                <c:v>1</c:v>
              </c:pt>
              <c:pt idx="30">
                <c:v>1</c:v>
              </c:pt>
              <c:pt idx="31">
                <c:v>1</c:v>
              </c:pt>
              <c:pt idx="32">
                <c:v>1</c:v>
              </c:pt>
              <c:pt idx="33">
                <c:v>1</c:v>
              </c:pt>
              <c:pt idx="34">
                <c:v>1</c:v>
              </c:pt>
              <c:pt idx="35">
                <c:v>1</c:v>
              </c:pt>
              <c:pt idx="36">
                <c:v>1</c:v>
              </c:pt>
              <c:pt idx="37">
                <c:v>1</c:v>
              </c:pt>
              <c:pt idx="38">
                <c:v>1</c:v>
              </c:pt>
              <c:pt idx="39">
                <c:v>1</c:v>
              </c:pt>
              <c:pt idx="40">
                <c:v>1</c:v>
              </c:pt>
              <c:pt idx="41">
                <c:v>1</c:v>
              </c:pt>
              <c:pt idx="42">
                <c:v>1</c:v>
              </c:pt>
              <c:pt idx="43">
                <c:v>1</c:v>
              </c:pt>
              <c:pt idx="44">
                <c:v>1</c:v>
              </c:pt>
              <c:pt idx="45">
                <c:v>1</c:v>
              </c:pt>
              <c:pt idx="46">
                <c:v>1</c:v>
              </c:pt>
              <c:pt idx="47">
                <c:v>1</c:v>
              </c:pt>
              <c:pt idx="48">
                <c:v>1</c:v>
              </c:pt>
              <c:pt idx="49">
                <c:v>1</c:v>
              </c:pt>
              <c:pt idx="50">
                <c:v>1</c:v>
              </c:pt>
              <c:pt idx="51">
                <c:v>1</c:v>
              </c:pt>
              <c:pt idx="52">
                <c:v>1</c:v>
              </c:pt>
              <c:pt idx="53">
                <c:v>1</c:v>
              </c:pt>
              <c:pt idx="54">
                <c:v>1</c:v>
              </c:pt>
              <c:pt idx="55">
                <c:v>1</c:v>
              </c:pt>
              <c:pt idx="56">
                <c:v>1</c:v>
              </c:pt>
              <c:pt idx="57">
                <c:v>1</c:v>
              </c:pt>
              <c:pt idx="58">
                <c:v>1</c:v>
              </c:pt>
              <c:pt idx="59">
                <c:v>1</c:v>
              </c:pt>
              <c:pt idx="60">
                <c:v>1</c:v>
              </c:pt>
              <c:pt idx="61">
                <c:v>1</c:v>
              </c:pt>
              <c:pt idx="62">
                <c:v>1</c:v>
              </c:pt>
              <c:pt idx="63">
                <c:v>1</c:v>
              </c:pt>
            </c:numLit>
          </c:bubbleSize>
          <c:bubble3D val="1"/>
        </c:ser>
        <c:dLbls>
          <c:showLegendKey val="0"/>
          <c:showVal val="0"/>
          <c:showCatName val="0"/>
          <c:showSerName val="0"/>
          <c:showPercent val="0"/>
          <c:showBubbleSize val="0"/>
        </c:dLbls>
        <c:bubbleScale val="15"/>
        <c:showNegBubbles val="0"/>
        <c:sizeRepresents val="w"/>
        <c:axId val="138502256"/>
        <c:axId val="138502816"/>
      </c:bubbleChart>
      <c:valAx>
        <c:axId val="138502256"/>
        <c:scaling>
          <c:orientation val="minMax"/>
        </c:scaling>
        <c:delete val="0"/>
        <c:axPos val="b"/>
        <c:majorGridlines>
          <c:spPr>
            <a:ln w="6350" cap="flat" cmpd="sng" algn="ctr">
              <a:solidFill>
                <a:schemeClr val="tx1">
                  <a:lumMod val="50000"/>
                  <a:lumOff val="50000"/>
                </a:schemeClr>
              </a:solidFill>
              <a:prstDash val="solid"/>
              <a:round/>
            </a:ln>
            <a:effectLst/>
          </c:spPr>
        </c:majorGridlines>
        <c:title>
          <c:tx>
            <c:rich>
              <a:bodyPr rot="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r>
                  <a:rPr lang="en-GB" sz="1200"/>
                  <a:t>Language usage L1</a:t>
                </a:r>
              </a:p>
            </c:rich>
          </c:tx>
          <c:layout/>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de-DE"/>
            </a:p>
          </c:txPr>
        </c:title>
        <c:numFmt formatCode="0%" sourceLinked="1"/>
        <c:majorTickMark val="none"/>
        <c:minorTickMark val="none"/>
        <c:tickLblPos val="nextTo"/>
        <c:spPr>
          <a:noFill/>
          <a:ln w="9525" cap="flat" cmpd="sng" algn="ctr">
            <a:noFill/>
            <a:prstDash val="solid"/>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de-DE"/>
          </a:p>
        </c:txPr>
        <c:crossAx val="138502816"/>
        <c:crosses val="autoZero"/>
        <c:crossBetween val="midCat"/>
      </c:valAx>
      <c:valAx>
        <c:axId val="138502816"/>
        <c:scaling>
          <c:orientation val="minMax"/>
          <c:max val="1"/>
        </c:scaling>
        <c:delete val="0"/>
        <c:axPos val="l"/>
        <c:majorGridlines>
          <c:spPr>
            <a:ln w="6350" cap="flat" cmpd="sng" algn="ctr">
              <a:solidFill>
                <a:schemeClr val="tx1">
                  <a:lumMod val="50000"/>
                  <a:lumOff val="50000"/>
                </a:schemeClr>
              </a:solidFill>
              <a:prstDash val="solid"/>
              <a:round/>
            </a:ln>
            <a:effectLst/>
          </c:spPr>
        </c:majorGridlines>
        <c:title>
          <c:tx>
            <c:rich>
              <a:bodyPr rot="-54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r>
                  <a:rPr lang="en-GB" sz="1200"/>
                  <a:t>Calculated fluency L1</a:t>
                </a:r>
              </a:p>
            </c:rich>
          </c:tx>
          <c:layout/>
          <c:overlay val="0"/>
          <c:spPr>
            <a:noFill/>
            <a:ln>
              <a:noFill/>
            </a:ln>
            <a:effectLst/>
          </c:spPr>
          <c:txPr>
            <a:bodyPr rot="-54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de-DE"/>
            </a:p>
          </c:txPr>
        </c:title>
        <c:numFmt formatCode="0%" sourceLinked="1"/>
        <c:majorTickMark val="none"/>
        <c:minorTickMark val="none"/>
        <c:tickLblPos val="nextTo"/>
        <c:spPr>
          <a:noFill/>
          <a:ln w="9525" cap="flat" cmpd="sng" algn="ctr">
            <a:noFill/>
            <a:prstDash val="solid"/>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de-DE"/>
          </a:p>
        </c:txPr>
        <c:crossAx val="138502256"/>
        <c:crosses val="autoZero"/>
        <c:crossBetween val="midCat"/>
      </c:valAx>
      <c:spPr>
        <a:noFill/>
        <a:ln>
          <a:noFill/>
        </a:ln>
        <a:effectLst/>
      </c:spPr>
    </c:plotArea>
    <c:plotVisOnly val="1"/>
    <c:dispBlanksAs val="gap"/>
    <c:showDLblsOverMax val="0"/>
  </c:chart>
  <c:spPr>
    <a:solidFill>
      <a:schemeClr val="bg1">
        <a:alpha val="0"/>
      </a:schemeClr>
    </a:solidFill>
    <a:ln w="9525" cap="flat" cmpd="sng" algn="ctr">
      <a:noFill/>
      <a:prstDash val="solid"/>
      <a:round/>
    </a:ln>
    <a:effectLst/>
  </c:spPr>
  <c:txPr>
    <a:bodyPr/>
    <a:lstStyle/>
    <a:p>
      <a:pPr>
        <a:defRPr/>
      </a:pPr>
      <a:endParaRPr lang="de-DE"/>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6824756944444441"/>
          <c:y val="3.2916880341880339E-2"/>
          <c:w val="0.78295781249999996"/>
          <c:h val="0.83903824786324777"/>
        </c:manualLayout>
      </c:layout>
      <c:bubbleChart>
        <c:varyColors val="0"/>
        <c:ser>
          <c:idx val="0"/>
          <c:order val="0"/>
          <c:tx>
            <c:strRef>
              <c:f>Tabelle1!$DV$3</c:f>
              <c:strCache>
                <c:ptCount val="1"/>
                <c:pt idx="0">
                  <c:v>Calculated Fluency L2</c:v>
                </c:pt>
              </c:strCache>
            </c:strRef>
          </c:tx>
          <c:spPr>
            <a:gradFill rotWithShape="1">
              <a:gsLst>
                <a:gs pos="0">
                  <a:schemeClr val="accent1">
                    <a:tint val="60000"/>
                    <a:satMod val="160000"/>
                  </a:schemeClr>
                </a:gs>
                <a:gs pos="46000">
                  <a:schemeClr val="accent1">
                    <a:tint val="86000"/>
                    <a:satMod val="160000"/>
                  </a:schemeClr>
                </a:gs>
                <a:gs pos="100000">
                  <a:schemeClr val="accent1">
                    <a:shade val="40000"/>
                    <a:satMod val="160000"/>
                  </a:schemeClr>
                </a:gs>
              </a:gsLst>
              <a:path path="circle">
                <a:fillToRect l="50000" t="155000" r="50000" b="-55000"/>
              </a:path>
            </a:gradFill>
            <a:ln>
              <a:noFill/>
            </a:ln>
            <a:effectLst>
              <a:outerShdw blurRad="50800" dist="38100" dir="14700000" algn="t" rotWithShape="0">
                <a:srgbClr val="000000">
                  <a:alpha val="60000"/>
                </a:srgbClr>
              </a:outerShdw>
            </a:effectLst>
            <a:scene3d>
              <a:camera prst="orthographicFront" fov="0">
                <a:rot lat="0" lon="0" rev="0"/>
              </a:camera>
              <a:lightRig rig="contrasting" dir="t">
                <a:rot lat="0" lon="0" rev="3600000"/>
              </a:lightRig>
            </a:scene3d>
            <a:sp3d prstMaterial="plastic">
              <a:bevelT w="127000" h="38200" prst="relaxedInset"/>
              <a:contourClr>
                <a:scrgbClr r="0" g="0" b="0"/>
              </a:contourClr>
            </a:sp3d>
          </c:spPr>
          <c:invertIfNegative val="0"/>
          <c:xVal>
            <c:numRef>
              <c:f>Tabelle1!$AC$4:$AC$67</c:f>
              <c:numCache>
                <c:formatCode>0%</c:formatCode>
                <c:ptCount val="64"/>
                <c:pt idx="0">
                  <c:v>0.05</c:v>
                </c:pt>
                <c:pt idx="1">
                  <c:v>0.2</c:v>
                </c:pt>
                <c:pt idx="2">
                  <c:v>0.3</c:v>
                </c:pt>
                <c:pt idx="3">
                  <c:v>0.17</c:v>
                </c:pt>
                <c:pt idx="4">
                  <c:v>0.1</c:v>
                </c:pt>
                <c:pt idx="5">
                  <c:v>0.4</c:v>
                </c:pt>
                <c:pt idx="6">
                  <c:v>0.12</c:v>
                </c:pt>
                <c:pt idx="7">
                  <c:v>0.05</c:v>
                </c:pt>
                <c:pt idx="8">
                  <c:v>0.5</c:v>
                </c:pt>
                <c:pt idx="9">
                  <c:v>0.17</c:v>
                </c:pt>
                <c:pt idx="10">
                  <c:v>0.3</c:v>
                </c:pt>
                <c:pt idx="11">
                  <c:v>0.4</c:v>
                </c:pt>
                <c:pt idx="12">
                  <c:v>0.2</c:v>
                </c:pt>
                <c:pt idx="13">
                  <c:v>0.1</c:v>
                </c:pt>
                <c:pt idx="14">
                  <c:v>0.4</c:v>
                </c:pt>
                <c:pt idx="15">
                  <c:v>0.4</c:v>
                </c:pt>
                <c:pt idx="16">
                  <c:v>0.6</c:v>
                </c:pt>
                <c:pt idx="17">
                  <c:v>0.3</c:v>
                </c:pt>
                <c:pt idx="18">
                  <c:v>0.4</c:v>
                </c:pt>
                <c:pt idx="19">
                  <c:v>0.05</c:v>
                </c:pt>
                <c:pt idx="20">
                  <c:v>0.1</c:v>
                </c:pt>
                <c:pt idx="21">
                  <c:v>0.28999999999999998</c:v>
                </c:pt>
                <c:pt idx="22">
                  <c:v>0.1</c:v>
                </c:pt>
                <c:pt idx="23">
                  <c:v>0.25</c:v>
                </c:pt>
                <c:pt idx="24">
                  <c:v>0.05</c:v>
                </c:pt>
                <c:pt idx="25">
                  <c:v>0.01</c:v>
                </c:pt>
                <c:pt idx="26">
                  <c:v>0.45</c:v>
                </c:pt>
                <c:pt idx="27">
                  <c:v>0.15</c:v>
                </c:pt>
                <c:pt idx="28">
                  <c:v>0.35</c:v>
                </c:pt>
                <c:pt idx="29">
                  <c:v>0.2</c:v>
                </c:pt>
                <c:pt idx="30">
                  <c:v>0.3</c:v>
                </c:pt>
                <c:pt idx="31">
                  <c:v>0.3</c:v>
                </c:pt>
                <c:pt idx="32">
                  <c:v>0.32</c:v>
                </c:pt>
                <c:pt idx="33">
                  <c:v>0.04</c:v>
                </c:pt>
                <c:pt idx="34">
                  <c:v>0.59</c:v>
                </c:pt>
                <c:pt idx="35">
                  <c:v>0.2</c:v>
                </c:pt>
                <c:pt idx="36">
                  <c:v>0.1</c:v>
                </c:pt>
                <c:pt idx="37">
                  <c:v>0.1</c:v>
                </c:pt>
                <c:pt idx="38">
                  <c:v>0.25</c:v>
                </c:pt>
                <c:pt idx="39">
                  <c:v>0.48</c:v>
                </c:pt>
                <c:pt idx="40">
                  <c:v>0.2</c:v>
                </c:pt>
                <c:pt idx="41">
                  <c:v>0.3</c:v>
                </c:pt>
                <c:pt idx="42">
                  <c:v>0.25</c:v>
                </c:pt>
                <c:pt idx="43">
                  <c:v>0.2</c:v>
                </c:pt>
                <c:pt idx="44">
                  <c:v>0.4</c:v>
                </c:pt>
                <c:pt idx="45">
                  <c:v>0.6</c:v>
                </c:pt>
                <c:pt idx="46">
                  <c:v>0.05</c:v>
                </c:pt>
                <c:pt idx="47">
                  <c:v>0.6</c:v>
                </c:pt>
                <c:pt idx="48">
                  <c:v>0.2</c:v>
                </c:pt>
                <c:pt idx="49">
                  <c:v>0.4</c:v>
                </c:pt>
                <c:pt idx="50">
                  <c:v>0.1</c:v>
                </c:pt>
                <c:pt idx="51">
                  <c:v>0.4</c:v>
                </c:pt>
                <c:pt idx="52">
                  <c:v>0.25</c:v>
                </c:pt>
                <c:pt idx="53">
                  <c:v>7.0000000000000007E-2</c:v>
                </c:pt>
                <c:pt idx="54">
                  <c:v>0.6</c:v>
                </c:pt>
                <c:pt idx="55">
                  <c:v>0.38</c:v>
                </c:pt>
                <c:pt idx="56">
                  <c:v>0.38</c:v>
                </c:pt>
                <c:pt idx="57">
                  <c:v>0.2</c:v>
                </c:pt>
                <c:pt idx="58">
                  <c:v>0.55000000000000004</c:v>
                </c:pt>
                <c:pt idx="59">
                  <c:v>0.65</c:v>
                </c:pt>
                <c:pt idx="60">
                  <c:v>0.8</c:v>
                </c:pt>
                <c:pt idx="61">
                  <c:v>0.2</c:v>
                </c:pt>
                <c:pt idx="62">
                  <c:v>0.3</c:v>
                </c:pt>
                <c:pt idx="63">
                  <c:v>0.1</c:v>
                </c:pt>
              </c:numCache>
            </c:numRef>
          </c:xVal>
          <c:yVal>
            <c:numRef>
              <c:f>Tabelle1!$DV$4:$DV$67</c:f>
              <c:numCache>
                <c:formatCode>0%</c:formatCode>
                <c:ptCount val="64"/>
                <c:pt idx="0">
                  <c:v>0.9</c:v>
                </c:pt>
                <c:pt idx="1">
                  <c:v>0.7</c:v>
                </c:pt>
                <c:pt idx="2">
                  <c:v>0.65</c:v>
                </c:pt>
                <c:pt idx="3">
                  <c:v>1</c:v>
                </c:pt>
                <c:pt idx="4">
                  <c:v>0.93333333333333324</c:v>
                </c:pt>
                <c:pt idx="5">
                  <c:v>0.91666666666666674</c:v>
                </c:pt>
                <c:pt idx="6">
                  <c:v>0.76666666666666672</c:v>
                </c:pt>
                <c:pt idx="7">
                  <c:v>0.91666666666666674</c:v>
                </c:pt>
                <c:pt idx="8">
                  <c:v>0.9</c:v>
                </c:pt>
                <c:pt idx="9">
                  <c:v>0.71666666666666656</c:v>
                </c:pt>
                <c:pt idx="10">
                  <c:v>0.96666666666666679</c:v>
                </c:pt>
                <c:pt idx="11">
                  <c:v>0.95</c:v>
                </c:pt>
                <c:pt idx="12">
                  <c:v>0.76666666666666661</c:v>
                </c:pt>
                <c:pt idx="13">
                  <c:v>0.85</c:v>
                </c:pt>
                <c:pt idx="14">
                  <c:v>0.88333333333333319</c:v>
                </c:pt>
                <c:pt idx="15">
                  <c:v>0.63333333333333341</c:v>
                </c:pt>
                <c:pt idx="16">
                  <c:v>0.66666666666666663</c:v>
                </c:pt>
                <c:pt idx="17">
                  <c:v>0.96666666666666679</c:v>
                </c:pt>
                <c:pt idx="18">
                  <c:v>0.91666666666666674</c:v>
                </c:pt>
                <c:pt idx="19">
                  <c:v>0.5</c:v>
                </c:pt>
                <c:pt idx="20">
                  <c:v>0.81666666666666676</c:v>
                </c:pt>
                <c:pt idx="21">
                  <c:v>0.68333333333333335</c:v>
                </c:pt>
                <c:pt idx="22">
                  <c:v>0.7</c:v>
                </c:pt>
                <c:pt idx="23">
                  <c:v>0.86666666666666681</c:v>
                </c:pt>
                <c:pt idx="24">
                  <c:v>0.93333333333333324</c:v>
                </c:pt>
                <c:pt idx="25">
                  <c:v>0.7</c:v>
                </c:pt>
                <c:pt idx="26">
                  <c:v>0.75</c:v>
                </c:pt>
                <c:pt idx="27">
                  <c:v>0.65</c:v>
                </c:pt>
                <c:pt idx="28">
                  <c:v>0.8</c:v>
                </c:pt>
                <c:pt idx="29">
                  <c:v>0.66666666666666663</c:v>
                </c:pt>
                <c:pt idx="30">
                  <c:v>0.53333333333333344</c:v>
                </c:pt>
                <c:pt idx="31">
                  <c:v>0.48333333333333328</c:v>
                </c:pt>
                <c:pt idx="32">
                  <c:v>0.91666666666666674</c:v>
                </c:pt>
                <c:pt idx="33">
                  <c:v>0.75</c:v>
                </c:pt>
                <c:pt idx="34">
                  <c:v>0.83333333333333326</c:v>
                </c:pt>
                <c:pt idx="35">
                  <c:v>0.91666666666666674</c:v>
                </c:pt>
                <c:pt idx="36">
                  <c:v>0.88333333333333319</c:v>
                </c:pt>
                <c:pt idx="37">
                  <c:v>0.6166666666666667</c:v>
                </c:pt>
                <c:pt idx="38">
                  <c:v>0.7</c:v>
                </c:pt>
                <c:pt idx="39">
                  <c:v>0.76666666666666661</c:v>
                </c:pt>
                <c:pt idx="40">
                  <c:v>0.4333333333333334</c:v>
                </c:pt>
                <c:pt idx="41">
                  <c:v>0.55000000000000004</c:v>
                </c:pt>
                <c:pt idx="42">
                  <c:v>0.76666666666666672</c:v>
                </c:pt>
                <c:pt idx="43">
                  <c:v>0.65</c:v>
                </c:pt>
                <c:pt idx="44">
                  <c:v>0.86666666666666681</c:v>
                </c:pt>
                <c:pt idx="45">
                  <c:v>0.71666666666666656</c:v>
                </c:pt>
                <c:pt idx="46">
                  <c:v>0.58333333333333337</c:v>
                </c:pt>
                <c:pt idx="47">
                  <c:v>0.88333333333333319</c:v>
                </c:pt>
                <c:pt idx="48">
                  <c:v>0.6166666666666667</c:v>
                </c:pt>
                <c:pt idx="49">
                  <c:v>0.71666666666666656</c:v>
                </c:pt>
                <c:pt idx="50">
                  <c:v>0.83333333333333326</c:v>
                </c:pt>
                <c:pt idx="51">
                  <c:v>0.71666666666666656</c:v>
                </c:pt>
                <c:pt idx="52">
                  <c:v>0.5</c:v>
                </c:pt>
                <c:pt idx="53">
                  <c:v>0.86666666666666659</c:v>
                </c:pt>
                <c:pt idx="54">
                  <c:v>0.7</c:v>
                </c:pt>
                <c:pt idx="55">
                  <c:v>0.66666666666666674</c:v>
                </c:pt>
                <c:pt idx="56">
                  <c:v>0.7</c:v>
                </c:pt>
                <c:pt idx="57">
                  <c:v>0.75</c:v>
                </c:pt>
                <c:pt idx="58">
                  <c:v>0.43333333333333329</c:v>
                </c:pt>
                <c:pt idx="59">
                  <c:v>0.7</c:v>
                </c:pt>
                <c:pt idx="60">
                  <c:v>0.56666666666666665</c:v>
                </c:pt>
                <c:pt idx="61">
                  <c:v>0.6333333333333333</c:v>
                </c:pt>
                <c:pt idx="62">
                  <c:v>0.53333333333333344</c:v>
                </c:pt>
                <c:pt idx="63">
                  <c:v>0.65</c:v>
                </c:pt>
              </c:numCache>
            </c:numRef>
          </c:yVal>
          <c:bubbleSize>
            <c:numLit>
              <c:formatCode>General</c:formatCode>
              <c:ptCount val="64"/>
              <c:pt idx="0">
                <c:v>1</c:v>
              </c:pt>
              <c:pt idx="1">
                <c:v>1</c:v>
              </c:pt>
              <c:pt idx="2">
                <c:v>1</c:v>
              </c:pt>
              <c:pt idx="3">
                <c:v>1</c:v>
              </c:pt>
              <c:pt idx="4">
                <c:v>1</c:v>
              </c:pt>
              <c:pt idx="5">
                <c:v>1</c:v>
              </c:pt>
              <c:pt idx="6">
                <c:v>1</c:v>
              </c:pt>
              <c:pt idx="7">
                <c:v>1</c:v>
              </c:pt>
              <c:pt idx="8">
                <c:v>1</c:v>
              </c:pt>
              <c:pt idx="9">
                <c:v>1</c:v>
              </c:pt>
              <c:pt idx="10">
                <c:v>1</c:v>
              </c:pt>
              <c:pt idx="11">
                <c:v>1</c:v>
              </c:pt>
              <c:pt idx="12">
                <c:v>1</c:v>
              </c:pt>
              <c:pt idx="13">
                <c:v>1</c:v>
              </c:pt>
              <c:pt idx="14">
                <c:v>1</c:v>
              </c:pt>
              <c:pt idx="15">
                <c:v>1</c:v>
              </c:pt>
              <c:pt idx="16">
                <c:v>1</c:v>
              </c:pt>
              <c:pt idx="17">
                <c:v>1</c:v>
              </c:pt>
              <c:pt idx="18">
                <c:v>1</c:v>
              </c:pt>
              <c:pt idx="19">
                <c:v>1</c:v>
              </c:pt>
              <c:pt idx="20">
                <c:v>1</c:v>
              </c:pt>
              <c:pt idx="21">
                <c:v>1</c:v>
              </c:pt>
              <c:pt idx="22">
                <c:v>1</c:v>
              </c:pt>
              <c:pt idx="23">
                <c:v>1</c:v>
              </c:pt>
              <c:pt idx="24">
                <c:v>1</c:v>
              </c:pt>
              <c:pt idx="25">
                <c:v>1</c:v>
              </c:pt>
              <c:pt idx="26">
                <c:v>1</c:v>
              </c:pt>
              <c:pt idx="27">
                <c:v>1</c:v>
              </c:pt>
              <c:pt idx="28">
                <c:v>1</c:v>
              </c:pt>
              <c:pt idx="29">
                <c:v>1</c:v>
              </c:pt>
              <c:pt idx="30">
                <c:v>1</c:v>
              </c:pt>
              <c:pt idx="31">
                <c:v>1</c:v>
              </c:pt>
              <c:pt idx="32">
                <c:v>1</c:v>
              </c:pt>
              <c:pt idx="33">
                <c:v>1</c:v>
              </c:pt>
              <c:pt idx="34">
                <c:v>1</c:v>
              </c:pt>
              <c:pt idx="35">
                <c:v>1</c:v>
              </c:pt>
              <c:pt idx="36">
                <c:v>1</c:v>
              </c:pt>
              <c:pt idx="37">
                <c:v>1</c:v>
              </c:pt>
              <c:pt idx="38">
                <c:v>1</c:v>
              </c:pt>
              <c:pt idx="39">
                <c:v>1</c:v>
              </c:pt>
              <c:pt idx="40">
                <c:v>1</c:v>
              </c:pt>
              <c:pt idx="41">
                <c:v>1</c:v>
              </c:pt>
              <c:pt idx="42">
                <c:v>1</c:v>
              </c:pt>
              <c:pt idx="43">
                <c:v>1</c:v>
              </c:pt>
              <c:pt idx="44">
                <c:v>1</c:v>
              </c:pt>
              <c:pt idx="45">
                <c:v>1</c:v>
              </c:pt>
              <c:pt idx="46">
                <c:v>1</c:v>
              </c:pt>
              <c:pt idx="47">
                <c:v>1</c:v>
              </c:pt>
              <c:pt idx="48">
                <c:v>1</c:v>
              </c:pt>
              <c:pt idx="49">
                <c:v>1</c:v>
              </c:pt>
              <c:pt idx="50">
                <c:v>1</c:v>
              </c:pt>
              <c:pt idx="51">
                <c:v>1</c:v>
              </c:pt>
              <c:pt idx="52">
                <c:v>1</c:v>
              </c:pt>
              <c:pt idx="53">
                <c:v>1</c:v>
              </c:pt>
              <c:pt idx="54">
                <c:v>1</c:v>
              </c:pt>
              <c:pt idx="55">
                <c:v>1</c:v>
              </c:pt>
              <c:pt idx="56">
                <c:v>1</c:v>
              </c:pt>
              <c:pt idx="57">
                <c:v>1</c:v>
              </c:pt>
              <c:pt idx="58">
                <c:v>1</c:v>
              </c:pt>
              <c:pt idx="59">
                <c:v>1</c:v>
              </c:pt>
              <c:pt idx="60">
                <c:v>1</c:v>
              </c:pt>
              <c:pt idx="61">
                <c:v>1</c:v>
              </c:pt>
              <c:pt idx="62">
                <c:v>1</c:v>
              </c:pt>
              <c:pt idx="63">
                <c:v>1</c:v>
              </c:pt>
            </c:numLit>
          </c:bubbleSize>
          <c:bubble3D val="1"/>
        </c:ser>
        <c:dLbls>
          <c:showLegendKey val="0"/>
          <c:showVal val="0"/>
          <c:showCatName val="0"/>
          <c:showSerName val="0"/>
          <c:showPercent val="0"/>
          <c:showBubbleSize val="0"/>
        </c:dLbls>
        <c:bubbleScale val="15"/>
        <c:showNegBubbles val="0"/>
        <c:axId val="138505056"/>
        <c:axId val="138505616"/>
      </c:bubbleChart>
      <c:valAx>
        <c:axId val="138505056"/>
        <c:scaling>
          <c:orientation val="minMax"/>
          <c:max val="1"/>
          <c:min val="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r>
                  <a:rPr lang="en-GB"/>
                  <a:t>Language usage L2</a:t>
                </a:r>
              </a:p>
            </c:rich>
          </c:tx>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title>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crossAx val="138505616"/>
        <c:crosses val="autoZero"/>
        <c:crossBetween val="midCat"/>
        <c:majorUnit val="0.1"/>
      </c:valAx>
      <c:valAx>
        <c:axId val="138505616"/>
        <c:scaling>
          <c:orientation val="minMax"/>
          <c:max val="1"/>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r>
                  <a:rPr lang="en-GB"/>
                  <a:t>Calculated fluency  L2</a:t>
                </a:r>
              </a:p>
            </c:rich>
          </c:tx>
          <c:layout>
            <c:manualLayout>
              <c:xMode val="edge"/>
              <c:yMode val="edge"/>
              <c:x val="3.789479166666667E-2"/>
              <c:y val="0.27644059829059831"/>
            </c:manualLayout>
          </c:layout>
          <c:overlay val="0"/>
          <c:spPr>
            <a:noFill/>
            <a:ln>
              <a:noFill/>
            </a:ln>
            <a:effectLst/>
          </c:spPr>
          <c:txPr>
            <a:bodyPr rot="-54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title>
        <c:numFmt formatCode="0%" sourceLinked="1"/>
        <c:majorTickMark val="none"/>
        <c:minorTickMark val="none"/>
        <c:tickLblPos val="nextTo"/>
        <c:spPr>
          <a:noFill/>
          <a:ln>
            <a:noFill/>
          </a:ln>
          <a:effectLst/>
        </c:spPr>
        <c:txPr>
          <a:bodyPr rot="0" spcFirstLastPara="1" vertOverflow="ellipsis" wrap="square" anchor="b" anchorCtr="1"/>
          <a:lstStyle/>
          <a:p>
            <a:pPr>
              <a:defRPr sz="1197" b="0" i="0" u="none" strike="noStrike" kern="1200" baseline="0">
                <a:solidFill>
                  <a:schemeClr val="tx1">
                    <a:lumMod val="65000"/>
                    <a:lumOff val="35000"/>
                  </a:schemeClr>
                </a:solidFill>
                <a:latin typeface="+mn-lt"/>
                <a:ea typeface="+mn-ea"/>
                <a:cs typeface="+mn-cs"/>
              </a:defRPr>
            </a:pPr>
            <a:endParaRPr lang="de-DE"/>
          </a:p>
        </c:txPr>
        <c:crossAx val="138505056"/>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de-DE"/>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c:date1904 val="0"/>
  <c:lang val="de-DE"/>
  <c:roundedCorners val="0"/>
  <mc:AlternateContent xmlns:mc="http://schemas.openxmlformats.org/markup-compatibility/2006">
    <mc:Choice xmlns:c14="http://schemas.microsoft.com/office/drawing/2007/8/2/chart" Requires="c14">
      <c14:style val="105"/>
    </mc:Choice>
    <mc:Fallback>
      <c:style val="5"/>
    </mc:Fallback>
  </mc:AlternateContent>
  <c:chart>
    <c:autoTitleDeleted val="1"/>
    <c:plotArea>
      <c:layout/>
      <c:bubbleChart>
        <c:varyColors val="0"/>
        <c:ser>
          <c:idx val="0"/>
          <c:order val="0"/>
          <c:tx>
            <c:strRef>
              <c:f>Tabelle1!$FB$3</c:f>
              <c:strCache>
                <c:ptCount val="1"/>
                <c:pt idx="0">
                  <c:v>Calculated Fluency L3</c:v>
                </c:pt>
              </c:strCache>
            </c:strRef>
          </c:tx>
          <c:spPr>
            <a:solidFill>
              <a:srgbClr val="92D050"/>
            </a:solidFill>
            <a:ln w="25400">
              <a:noFill/>
            </a:ln>
            <a:effectLst>
              <a:outerShdw blurRad="50800" dist="38100" dir="14700000" algn="t" rotWithShape="0">
                <a:srgbClr val="000000">
                  <a:alpha val="60000"/>
                </a:srgbClr>
              </a:outerShdw>
            </a:effectLst>
            <a:scene3d>
              <a:camera prst="orthographicFront" fov="0">
                <a:rot lat="0" lon="0" rev="0"/>
              </a:camera>
              <a:lightRig rig="contrasting" dir="t">
                <a:rot lat="0" lon="0" rev="3600000"/>
              </a:lightRig>
            </a:scene3d>
            <a:sp3d prstMaterial="plastic">
              <a:bevelT w="127000" h="38200" prst="relaxedInset"/>
              <a:contourClr>
                <a:scrgbClr r="0" g="0" b="0"/>
              </a:contourClr>
            </a:sp3d>
          </c:spPr>
          <c:invertIfNegative val="0"/>
          <c:xVal>
            <c:numRef>
              <c:f>Tabelle1!$AD$4:$AD$60</c:f>
              <c:numCache>
                <c:formatCode>0%</c:formatCode>
                <c:ptCount val="57"/>
                <c:pt idx="0">
                  <c:v>0.4</c:v>
                </c:pt>
                <c:pt idx="1">
                  <c:v>0.25</c:v>
                </c:pt>
                <c:pt idx="2">
                  <c:v>0.1</c:v>
                </c:pt>
                <c:pt idx="3">
                  <c:v>0.3</c:v>
                </c:pt>
                <c:pt idx="4">
                  <c:v>0</c:v>
                </c:pt>
                <c:pt idx="5">
                  <c:v>0.05</c:v>
                </c:pt>
                <c:pt idx="6">
                  <c:v>0.1</c:v>
                </c:pt>
                <c:pt idx="7">
                  <c:v>0.4</c:v>
                </c:pt>
                <c:pt idx="8">
                  <c:v>0</c:v>
                </c:pt>
                <c:pt idx="9">
                  <c:v>0.05</c:v>
                </c:pt>
                <c:pt idx="10">
                  <c:v>0.2</c:v>
                </c:pt>
                <c:pt idx="11">
                  <c:v>0.1</c:v>
                </c:pt>
                <c:pt idx="12">
                  <c:v>0.55000000000000004</c:v>
                </c:pt>
                <c:pt idx="13">
                  <c:v>0.05</c:v>
                </c:pt>
                <c:pt idx="14">
                  <c:v>0.05</c:v>
                </c:pt>
                <c:pt idx="15">
                  <c:v>0.08</c:v>
                </c:pt>
                <c:pt idx="16">
                  <c:v>0.18</c:v>
                </c:pt>
                <c:pt idx="17">
                  <c:v>0.15</c:v>
                </c:pt>
                <c:pt idx="18">
                  <c:v>0.05</c:v>
                </c:pt>
                <c:pt idx="19">
                  <c:v>0.3</c:v>
                </c:pt>
                <c:pt idx="20">
                  <c:v>0.35</c:v>
                </c:pt>
                <c:pt idx="21">
                  <c:v>0.1</c:v>
                </c:pt>
                <c:pt idx="22">
                  <c:v>0.08</c:v>
                </c:pt>
                <c:pt idx="23">
                  <c:v>0.15</c:v>
                </c:pt>
                <c:pt idx="24">
                  <c:v>0.14000000000000001</c:v>
                </c:pt>
                <c:pt idx="25">
                  <c:v>0.19</c:v>
                </c:pt>
                <c:pt idx="26">
                  <c:v>0.1</c:v>
                </c:pt>
                <c:pt idx="27">
                  <c:v>0.3</c:v>
                </c:pt>
                <c:pt idx="28">
                  <c:v>0.15</c:v>
                </c:pt>
                <c:pt idx="29">
                  <c:v>0.1</c:v>
                </c:pt>
                <c:pt idx="30">
                  <c:v>0.01</c:v>
                </c:pt>
                <c:pt idx="31">
                  <c:v>0.19</c:v>
                </c:pt>
                <c:pt idx="32">
                  <c:v>0.32</c:v>
                </c:pt>
                <c:pt idx="33">
                  <c:v>0.1</c:v>
                </c:pt>
                <c:pt idx="34">
                  <c:v>0.1</c:v>
                </c:pt>
                <c:pt idx="35">
                  <c:v>0.1</c:v>
                </c:pt>
                <c:pt idx="36">
                  <c:v>0.4</c:v>
                </c:pt>
                <c:pt idx="37">
                  <c:v>0.3</c:v>
                </c:pt>
                <c:pt idx="38">
                  <c:v>0.05</c:v>
                </c:pt>
                <c:pt idx="39">
                  <c:v>0.02</c:v>
                </c:pt>
                <c:pt idx="40">
                  <c:v>0.05</c:v>
                </c:pt>
                <c:pt idx="41">
                  <c:v>0.1</c:v>
                </c:pt>
                <c:pt idx="42">
                  <c:v>0.3</c:v>
                </c:pt>
                <c:pt idx="43">
                  <c:v>0.6</c:v>
                </c:pt>
                <c:pt idx="44">
                  <c:v>0.1</c:v>
                </c:pt>
                <c:pt idx="45">
                  <c:v>0.2</c:v>
                </c:pt>
                <c:pt idx="46">
                  <c:v>0.05</c:v>
                </c:pt>
                <c:pt idx="47">
                  <c:v>0.05</c:v>
                </c:pt>
                <c:pt idx="48">
                  <c:v>0.4</c:v>
                </c:pt>
                <c:pt idx="49">
                  <c:v>0.1</c:v>
                </c:pt>
                <c:pt idx="50">
                  <c:v>0.2</c:v>
                </c:pt>
                <c:pt idx="51">
                  <c:v>0.2</c:v>
                </c:pt>
                <c:pt idx="52">
                  <c:v>0.05</c:v>
                </c:pt>
                <c:pt idx="53">
                  <c:v>0.03</c:v>
                </c:pt>
                <c:pt idx="54">
                  <c:v>0.2</c:v>
                </c:pt>
                <c:pt idx="55">
                  <c:v>0.02</c:v>
                </c:pt>
                <c:pt idx="56">
                  <c:v>0.02</c:v>
                </c:pt>
              </c:numCache>
            </c:numRef>
          </c:xVal>
          <c:yVal>
            <c:numRef>
              <c:f>Tabelle1!$FB$4:$FB$60</c:f>
              <c:numCache>
                <c:formatCode>0%</c:formatCode>
                <c:ptCount val="57"/>
                <c:pt idx="0">
                  <c:v>0.8</c:v>
                </c:pt>
                <c:pt idx="1">
                  <c:v>0.61666666666666659</c:v>
                </c:pt>
                <c:pt idx="2">
                  <c:v>0.58333333333333337</c:v>
                </c:pt>
                <c:pt idx="3">
                  <c:v>0.65</c:v>
                </c:pt>
                <c:pt idx="4">
                  <c:v>0.83333333333333326</c:v>
                </c:pt>
                <c:pt idx="5">
                  <c:v>1</c:v>
                </c:pt>
                <c:pt idx="6">
                  <c:v>0.83333333333333337</c:v>
                </c:pt>
                <c:pt idx="7">
                  <c:v>0.78333333333333333</c:v>
                </c:pt>
                <c:pt idx="8">
                  <c:v>0.68333333333333335</c:v>
                </c:pt>
                <c:pt idx="9">
                  <c:v>0.53333333333333333</c:v>
                </c:pt>
                <c:pt idx="10">
                  <c:v>0.98333333333333317</c:v>
                </c:pt>
                <c:pt idx="11">
                  <c:v>0.8</c:v>
                </c:pt>
                <c:pt idx="12">
                  <c:v>0.71666666666666656</c:v>
                </c:pt>
                <c:pt idx="13">
                  <c:v>0.68333333333333335</c:v>
                </c:pt>
                <c:pt idx="14">
                  <c:v>0.71666666666666656</c:v>
                </c:pt>
                <c:pt idx="15">
                  <c:v>0.63333333333333341</c:v>
                </c:pt>
                <c:pt idx="16">
                  <c:v>0.35</c:v>
                </c:pt>
                <c:pt idx="17">
                  <c:v>0.9</c:v>
                </c:pt>
                <c:pt idx="18">
                  <c:v>0.6</c:v>
                </c:pt>
                <c:pt idx="19">
                  <c:v>0.7</c:v>
                </c:pt>
                <c:pt idx="20">
                  <c:v>0.75</c:v>
                </c:pt>
                <c:pt idx="21">
                  <c:v>0.25</c:v>
                </c:pt>
                <c:pt idx="22">
                  <c:v>0.6</c:v>
                </c:pt>
                <c:pt idx="23">
                  <c:v>0.6</c:v>
                </c:pt>
                <c:pt idx="24">
                  <c:v>0.6</c:v>
                </c:pt>
                <c:pt idx="25">
                  <c:v>0.58333333333333337</c:v>
                </c:pt>
                <c:pt idx="26">
                  <c:v>0.61666666666666659</c:v>
                </c:pt>
                <c:pt idx="27">
                  <c:v>0.53333333333333333</c:v>
                </c:pt>
                <c:pt idx="28">
                  <c:v>0.78333333333333344</c:v>
                </c:pt>
                <c:pt idx="29">
                  <c:v>0.58333333333333337</c:v>
                </c:pt>
                <c:pt idx="30">
                  <c:v>0.46666666666666667</c:v>
                </c:pt>
                <c:pt idx="31">
                  <c:v>0.46666666666666667</c:v>
                </c:pt>
                <c:pt idx="32">
                  <c:v>0.93333333333333324</c:v>
                </c:pt>
                <c:pt idx="33">
                  <c:v>0.98333333333333317</c:v>
                </c:pt>
                <c:pt idx="34">
                  <c:v>0.7</c:v>
                </c:pt>
                <c:pt idx="35">
                  <c:v>0.41666666666666663</c:v>
                </c:pt>
                <c:pt idx="36">
                  <c:v>0.55000000000000004</c:v>
                </c:pt>
                <c:pt idx="37">
                  <c:v>0.65</c:v>
                </c:pt>
                <c:pt idx="38">
                  <c:v>0.61666666666666659</c:v>
                </c:pt>
                <c:pt idx="39">
                  <c:v>0.91666666666666674</c:v>
                </c:pt>
                <c:pt idx="40">
                  <c:v>0.41666666666666669</c:v>
                </c:pt>
                <c:pt idx="41">
                  <c:v>0.35</c:v>
                </c:pt>
                <c:pt idx="42">
                  <c:v>0.68333333333333335</c:v>
                </c:pt>
                <c:pt idx="43">
                  <c:v>0.7</c:v>
                </c:pt>
                <c:pt idx="44">
                  <c:v>0.66666666666666674</c:v>
                </c:pt>
                <c:pt idx="45">
                  <c:v>0.55000000000000004</c:v>
                </c:pt>
                <c:pt idx="46">
                  <c:v>0.56666666666666665</c:v>
                </c:pt>
                <c:pt idx="47">
                  <c:v>0.45</c:v>
                </c:pt>
                <c:pt idx="48">
                  <c:v>0.55000000000000004</c:v>
                </c:pt>
                <c:pt idx="49">
                  <c:v>0.63333333333333341</c:v>
                </c:pt>
                <c:pt idx="50">
                  <c:v>0.8</c:v>
                </c:pt>
                <c:pt idx="51">
                  <c:v>0.33333333333333331</c:v>
                </c:pt>
                <c:pt idx="52">
                  <c:v>0.35</c:v>
                </c:pt>
                <c:pt idx="53">
                  <c:v>0.68333333333333335</c:v>
                </c:pt>
                <c:pt idx="54">
                  <c:v>0.48333333333333339</c:v>
                </c:pt>
                <c:pt idx="55">
                  <c:v>0.48333333333333328</c:v>
                </c:pt>
                <c:pt idx="56">
                  <c:v>0.56666666666666665</c:v>
                </c:pt>
              </c:numCache>
            </c:numRef>
          </c:yVal>
          <c:bubbleSize>
            <c:numLit>
              <c:formatCode>General</c:formatCode>
              <c:ptCount val="57"/>
              <c:pt idx="0">
                <c:v>1</c:v>
              </c:pt>
              <c:pt idx="1">
                <c:v>1</c:v>
              </c:pt>
              <c:pt idx="2">
                <c:v>1</c:v>
              </c:pt>
              <c:pt idx="3">
                <c:v>1</c:v>
              </c:pt>
              <c:pt idx="4">
                <c:v>1</c:v>
              </c:pt>
              <c:pt idx="5">
                <c:v>1</c:v>
              </c:pt>
              <c:pt idx="6">
                <c:v>1</c:v>
              </c:pt>
              <c:pt idx="7">
                <c:v>1</c:v>
              </c:pt>
              <c:pt idx="8">
                <c:v>1</c:v>
              </c:pt>
              <c:pt idx="9">
                <c:v>1</c:v>
              </c:pt>
              <c:pt idx="10">
                <c:v>1</c:v>
              </c:pt>
              <c:pt idx="11">
                <c:v>1</c:v>
              </c:pt>
              <c:pt idx="12">
                <c:v>1</c:v>
              </c:pt>
              <c:pt idx="13">
                <c:v>1</c:v>
              </c:pt>
              <c:pt idx="14">
                <c:v>1</c:v>
              </c:pt>
              <c:pt idx="15">
                <c:v>1</c:v>
              </c:pt>
              <c:pt idx="16">
                <c:v>1</c:v>
              </c:pt>
              <c:pt idx="17">
                <c:v>1</c:v>
              </c:pt>
              <c:pt idx="18">
                <c:v>1</c:v>
              </c:pt>
              <c:pt idx="19">
                <c:v>1</c:v>
              </c:pt>
              <c:pt idx="20">
                <c:v>1</c:v>
              </c:pt>
              <c:pt idx="21">
                <c:v>1</c:v>
              </c:pt>
              <c:pt idx="22">
                <c:v>1</c:v>
              </c:pt>
              <c:pt idx="23">
                <c:v>1</c:v>
              </c:pt>
              <c:pt idx="24">
                <c:v>1</c:v>
              </c:pt>
              <c:pt idx="25">
                <c:v>1</c:v>
              </c:pt>
              <c:pt idx="26">
                <c:v>1</c:v>
              </c:pt>
              <c:pt idx="27">
                <c:v>1</c:v>
              </c:pt>
              <c:pt idx="28">
                <c:v>1</c:v>
              </c:pt>
              <c:pt idx="29">
                <c:v>1</c:v>
              </c:pt>
              <c:pt idx="30">
                <c:v>1</c:v>
              </c:pt>
              <c:pt idx="31">
                <c:v>1</c:v>
              </c:pt>
              <c:pt idx="32">
                <c:v>1</c:v>
              </c:pt>
              <c:pt idx="33">
                <c:v>1</c:v>
              </c:pt>
              <c:pt idx="34">
                <c:v>1</c:v>
              </c:pt>
              <c:pt idx="35">
                <c:v>1</c:v>
              </c:pt>
              <c:pt idx="36">
                <c:v>1</c:v>
              </c:pt>
              <c:pt idx="37">
                <c:v>1</c:v>
              </c:pt>
              <c:pt idx="38">
                <c:v>1</c:v>
              </c:pt>
              <c:pt idx="39">
                <c:v>1</c:v>
              </c:pt>
              <c:pt idx="40">
                <c:v>1</c:v>
              </c:pt>
              <c:pt idx="41">
                <c:v>1</c:v>
              </c:pt>
              <c:pt idx="42">
                <c:v>1</c:v>
              </c:pt>
              <c:pt idx="43">
                <c:v>1</c:v>
              </c:pt>
              <c:pt idx="44">
                <c:v>1</c:v>
              </c:pt>
              <c:pt idx="45">
                <c:v>1</c:v>
              </c:pt>
              <c:pt idx="46">
                <c:v>1</c:v>
              </c:pt>
              <c:pt idx="47">
                <c:v>1</c:v>
              </c:pt>
              <c:pt idx="48">
                <c:v>1</c:v>
              </c:pt>
              <c:pt idx="49">
                <c:v>1</c:v>
              </c:pt>
              <c:pt idx="50">
                <c:v>1</c:v>
              </c:pt>
              <c:pt idx="51">
                <c:v>1</c:v>
              </c:pt>
              <c:pt idx="52">
                <c:v>1</c:v>
              </c:pt>
              <c:pt idx="53">
                <c:v>1</c:v>
              </c:pt>
              <c:pt idx="54">
                <c:v>1</c:v>
              </c:pt>
              <c:pt idx="55">
                <c:v>1</c:v>
              </c:pt>
              <c:pt idx="56">
                <c:v>1</c:v>
              </c:pt>
            </c:numLit>
          </c:bubbleSize>
          <c:bubble3D val="1"/>
        </c:ser>
        <c:dLbls>
          <c:showLegendKey val="0"/>
          <c:showVal val="0"/>
          <c:showCatName val="0"/>
          <c:showSerName val="0"/>
          <c:showPercent val="0"/>
          <c:showBubbleSize val="0"/>
        </c:dLbls>
        <c:bubbleScale val="15"/>
        <c:showNegBubbles val="0"/>
        <c:axId val="138508976"/>
        <c:axId val="138509536"/>
      </c:bubbleChart>
      <c:valAx>
        <c:axId val="138508976"/>
        <c:scaling>
          <c:orientation val="minMax"/>
          <c:max val="1"/>
          <c:min val="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r>
                  <a:rPr lang="en-GB"/>
                  <a:t>Language usage</a:t>
                </a:r>
              </a:p>
            </c:rich>
          </c:tx>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title>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crossAx val="138509536"/>
        <c:crosses val="autoZero"/>
        <c:crossBetween val="midCat"/>
        <c:majorUnit val="0.1"/>
      </c:valAx>
      <c:valAx>
        <c:axId val="138509536"/>
        <c:scaling>
          <c:orientation val="minMax"/>
          <c:max val="1"/>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r>
                  <a:rPr lang="en-GB"/>
                  <a:t>Calculated fluency L3 </a:t>
                </a:r>
              </a:p>
            </c:rich>
          </c:tx>
          <c:layout/>
          <c:overlay val="0"/>
          <c:spPr>
            <a:noFill/>
            <a:ln>
              <a:noFill/>
            </a:ln>
            <a:effectLst/>
          </c:spPr>
          <c:txPr>
            <a:bodyPr rot="-54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title>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crossAx val="138508976"/>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de-DE"/>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c:date1904 val="0"/>
  <c:lang val="de-DE"/>
  <c:roundedCorners val="0"/>
  <mc:AlternateContent xmlns:mc="http://schemas.openxmlformats.org/markup-compatibility/2006">
    <mc:Choice xmlns:c14="http://schemas.microsoft.com/office/drawing/2007/8/2/chart" Requires="c14">
      <c14:style val="106"/>
    </mc:Choice>
    <mc:Fallback>
      <c:style val="6"/>
    </mc:Fallback>
  </mc:AlternateContent>
  <c:chart>
    <c:autoTitleDeleted val="1"/>
    <c:plotArea>
      <c:layout>
        <c:manualLayout>
          <c:layoutTarget val="inner"/>
          <c:xMode val="edge"/>
          <c:yMode val="edge"/>
          <c:x val="0.1882277448765424"/>
          <c:y val="3.9682475240120085E-2"/>
          <c:w val="0.74183555472374108"/>
          <c:h val="0.76109652960046659"/>
        </c:manualLayout>
      </c:layout>
      <c:bubbleChart>
        <c:varyColors val="0"/>
        <c:ser>
          <c:idx val="0"/>
          <c:order val="0"/>
          <c:tx>
            <c:strRef>
              <c:f>Tabelle1!$GH$3</c:f>
              <c:strCache>
                <c:ptCount val="1"/>
                <c:pt idx="0">
                  <c:v>Calculated Fluency L4</c:v>
                </c:pt>
              </c:strCache>
            </c:strRef>
          </c:tx>
          <c:spPr>
            <a:solidFill>
              <a:srgbClr val="7030A0"/>
            </a:solidFill>
            <a:ln>
              <a:noFill/>
            </a:ln>
            <a:effectLst>
              <a:outerShdw blurRad="50800" dist="38100" dir="14700000" algn="t" rotWithShape="0">
                <a:srgbClr val="000000">
                  <a:alpha val="60000"/>
                </a:srgbClr>
              </a:outerShdw>
            </a:effectLst>
            <a:scene3d>
              <a:camera prst="orthographicFront" fov="0">
                <a:rot lat="0" lon="0" rev="0"/>
              </a:camera>
              <a:lightRig rig="contrasting" dir="t">
                <a:rot lat="0" lon="0" rev="3600000"/>
              </a:lightRig>
            </a:scene3d>
            <a:sp3d prstMaterial="plastic">
              <a:bevelT w="127000" h="38200" prst="relaxedInset"/>
              <a:contourClr>
                <a:scrgbClr r="0" g="0" b="0"/>
              </a:contourClr>
            </a:sp3d>
          </c:spPr>
          <c:invertIfNegative val="0"/>
          <c:xVal>
            <c:numRef>
              <c:f>Tabelle1!$AE$4:$AE$39</c:f>
              <c:numCache>
                <c:formatCode>0%</c:formatCode>
                <c:ptCount val="36"/>
                <c:pt idx="0">
                  <c:v>0.02</c:v>
                </c:pt>
                <c:pt idx="1">
                  <c:v>0.05</c:v>
                </c:pt>
                <c:pt idx="2">
                  <c:v>0.05</c:v>
                </c:pt>
                <c:pt idx="3">
                  <c:v>0.04</c:v>
                </c:pt>
                <c:pt idx="4">
                  <c:v>0</c:v>
                </c:pt>
                <c:pt idx="5">
                  <c:v>0.02</c:v>
                </c:pt>
                <c:pt idx="6">
                  <c:v>0.02</c:v>
                </c:pt>
                <c:pt idx="7">
                  <c:v>0.1</c:v>
                </c:pt>
                <c:pt idx="8">
                  <c:v>0</c:v>
                </c:pt>
                <c:pt idx="9">
                  <c:v>0.02</c:v>
                </c:pt>
                <c:pt idx="10">
                  <c:v>0.05</c:v>
                </c:pt>
                <c:pt idx="11">
                  <c:v>0.05</c:v>
                </c:pt>
                <c:pt idx="12">
                  <c:v>0.15</c:v>
                </c:pt>
                <c:pt idx="13">
                  <c:v>0.1</c:v>
                </c:pt>
                <c:pt idx="14">
                  <c:v>0.05</c:v>
                </c:pt>
                <c:pt idx="15">
                  <c:v>0.02</c:v>
                </c:pt>
                <c:pt idx="16">
                  <c:v>0.02</c:v>
                </c:pt>
                <c:pt idx="17">
                  <c:v>0.05</c:v>
                </c:pt>
                <c:pt idx="18">
                  <c:v>0.15</c:v>
                </c:pt>
                <c:pt idx="19">
                  <c:v>0.05</c:v>
                </c:pt>
                <c:pt idx="20">
                  <c:v>0.05</c:v>
                </c:pt>
                <c:pt idx="21">
                  <c:v>0.01</c:v>
                </c:pt>
                <c:pt idx="22">
                  <c:v>0.02</c:v>
                </c:pt>
                <c:pt idx="23">
                  <c:v>0.1</c:v>
                </c:pt>
                <c:pt idx="24">
                  <c:v>0.01</c:v>
                </c:pt>
                <c:pt idx="25">
                  <c:v>0.4</c:v>
                </c:pt>
                <c:pt idx="26">
                  <c:v>0</c:v>
                </c:pt>
                <c:pt idx="27">
                  <c:v>0.05</c:v>
                </c:pt>
                <c:pt idx="28">
                  <c:v>0</c:v>
                </c:pt>
                <c:pt idx="29">
                  <c:v>0.1</c:v>
                </c:pt>
                <c:pt idx="30">
                  <c:v>0.19</c:v>
                </c:pt>
                <c:pt idx="31">
                  <c:v>0.01</c:v>
                </c:pt>
                <c:pt idx="32">
                  <c:v>0.04</c:v>
                </c:pt>
                <c:pt idx="33">
                  <c:v>0.01</c:v>
                </c:pt>
                <c:pt idx="34">
                  <c:v>0.01</c:v>
                </c:pt>
                <c:pt idx="35">
                  <c:v>0</c:v>
                </c:pt>
              </c:numCache>
            </c:numRef>
          </c:xVal>
          <c:yVal>
            <c:numRef>
              <c:f>Tabelle1!$GH$4:$GH$39</c:f>
              <c:numCache>
                <c:formatCode>0%</c:formatCode>
                <c:ptCount val="36"/>
                <c:pt idx="0">
                  <c:v>0.8</c:v>
                </c:pt>
                <c:pt idx="1">
                  <c:v>0.43333333333333329</c:v>
                </c:pt>
                <c:pt idx="2">
                  <c:v>0.66666666666666674</c:v>
                </c:pt>
                <c:pt idx="3">
                  <c:v>0.65</c:v>
                </c:pt>
                <c:pt idx="4">
                  <c:v>0.68333333333333335</c:v>
                </c:pt>
                <c:pt idx="5">
                  <c:v>0.96666666666666679</c:v>
                </c:pt>
                <c:pt idx="6">
                  <c:v>0.73333333333333339</c:v>
                </c:pt>
                <c:pt idx="7">
                  <c:v>0.78333333333333333</c:v>
                </c:pt>
                <c:pt idx="8">
                  <c:v>0.51666666666666661</c:v>
                </c:pt>
                <c:pt idx="9">
                  <c:v>0.43333333333333329</c:v>
                </c:pt>
                <c:pt idx="10">
                  <c:v>0.73333333333333328</c:v>
                </c:pt>
                <c:pt idx="11">
                  <c:v>0.6333333333333333</c:v>
                </c:pt>
                <c:pt idx="12">
                  <c:v>0.6</c:v>
                </c:pt>
                <c:pt idx="13">
                  <c:v>0.38333333333333336</c:v>
                </c:pt>
                <c:pt idx="14">
                  <c:v>0.35</c:v>
                </c:pt>
                <c:pt idx="15">
                  <c:v>0.4</c:v>
                </c:pt>
                <c:pt idx="16">
                  <c:v>0.25</c:v>
                </c:pt>
                <c:pt idx="17">
                  <c:v>0.75</c:v>
                </c:pt>
                <c:pt idx="18">
                  <c:v>0.66666666666666674</c:v>
                </c:pt>
                <c:pt idx="19">
                  <c:v>0.31666666666666671</c:v>
                </c:pt>
                <c:pt idx="20">
                  <c:v>0.51666666666666661</c:v>
                </c:pt>
                <c:pt idx="21">
                  <c:v>0.35</c:v>
                </c:pt>
                <c:pt idx="22">
                  <c:v>0.31666666666666671</c:v>
                </c:pt>
                <c:pt idx="23">
                  <c:v>0.51666666666666672</c:v>
                </c:pt>
                <c:pt idx="24">
                  <c:v>0.41666666666666663</c:v>
                </c:pt>
                <c:pt idx="25">
                  <c:v>0.5</c:v>
                </c:pt>
                <c:pt idx="26">
                  <c:v>0.68333333333333335</c:v>
                </c:pt>
                <c:pt idx="27">
                  <c:v>0.45</c:v>
                </c:pt>
                <c:pt idx="28">
                  <c:v>0.73333333333333339</c:v>
                </c:pt>
                <c:pt idx="29">
                  <c:v>0.83333333333333337</c:v>
                </c:pt>
                <c:pt idx="30">
                  <c:v>0.3</c:v>
                </c:pt>
                <c:pt idx="31">
                  <c:v>0.36666666666666664</c:v>
                </c:pt>
                <c:pt idx="32">
                  <c:v>0.81666666666666676</c:v>
                </c:pt>
                <c:pt idx="33">
                  <c:v>0.73333333333333328</c:v>
                </c:pt>
                <c:pt idx="34">
                  <c:v>0.30000000000000004</c:v>
                </c:pt>
                <c:pt idx="35">
                  <c:v>0.58333333333333337</c:v>
                </c:pt>
              </c:numCache>
            </c:numRef>
          </c:yVal>
          <c:bubbleSize>
            <c:numLit>
              <c:formatCode>General</c:formatCode>
              <c:ptCount val="36"/>
              <c:pt idx="0">
                <c:v>1</c:v>
              </c:pt>
              <c:pt idx="1">
                <c:v>1</c:v>
              </c:pt>
              <c:pt idx="2">
                <c:v>1</c:v>
              </c:pt>
              <c:pt idx="3">
                <c:v>1</c:v>
              </c:pt>
              <c:pt idx="4">
                <c:v>1</c:v>
              </c:pt>
              <c:pt idx="5">
                <c:v>1</c:v>
              </c:pt>
              <c:pt idx="6">
                <c:v>1</c:v>
              </c:pt>
              <c:pt idx="7">
                <c:v>1</c:v>
              </c:pt>
              <c:pt idx="8">
                <c:v>1</c:v>
              </c:pt>
              <c:pt idx="9">
                <c:v>1</c:v>
              </c:pt>
              <c:pt idx="10">
                <c:v>1</c:v>
              </c:pt>
              <c:pt idx="11">
                <c:v>1</c:v>
              </c:pt>
              <c:pt idx="12">
                <c:v>1</c:v>
              </c:pt>
              <c:pt idx="13">
                <c:v>1</c:v>
              </c:pt>
              <c:pt idx="14">
                <c:v>1</c:v>
              </c:pt>
              <c:pt idx="15">
                <c:v>1</c:v>
              </c:pt>
              <c:pt idx="16">
                <c:v>1</c:v>
              </c:pt>
              <c:pt idx="17">
                <c:v>1</c:v>
              </c:pt>
              <c:pt idx="18">
                <c:v>1</c:v>
              </c:pt>
              <c:pt idx="19">
                <c:v>1</c:v>
              </c:pt>
              <c:pt idx="20">
                <c:v>1</c:v>
              </c:pt>
              <c:pt idx="21">
                <c:v>1</c:v>
              </c:pt>
              <c:pt idx="22">
                <c:v>1</c:v>
              </c:pt>
              <c:pt idx="23">
                <c:v>1</c:v>
              </c:pt>
              <c:pt idx="24">
                <c:v>1</c:v>
              </c:pt>
              <c:pt idx="25">
                <c:v>1</c:v>
              </c:pt>
              <c:pt idx="26">
                <c:v>1</c:v>
              </c:pt>
              <c:pt idx="27">
                <c:v>1</c:v>
              </c:pt>
              <c:pt idx="28">
                <c:v>1</c:v>
              </c:pt>
              <c:pt idx="29">
                <c:v>1</c:v>
              </c:pt>
              <c:pt idx="30">
                <c:v>1</c:v>
              </c:pt>
              <c:pt idx="31">
                <c:v>1</c:v>
              </c:pt>
              <c:pt idx="32">
                <c:v>1</c:v>
              </c:pt>
              <c:pt idx="33">
                <c:v>1</c:v>
              </c:pt>
              <c:pt idx="34">
                <c:v>1</c:v>
              </c:pt>
              <c:pt idx="35">
                <c:v>1</c:v>
              </c:pt>
            </c:numLit>
          </c:bubbleSize>
          <c:bubble3D val="1"/>
        </c:ser>
        <c:dLbls>
          <c:showLegendKey val="0"/>
          <c:showVal val="0"/>
          <c:showCatName val="0"/>
          <c:showSerName val="0"/>
          <c:showPercent val="0"/>
          <c:showBubbleSize val="0"/>
        </c:dLbls>
        <c:bubbleScale val="15"/>
        <c:showNegBubbles val="0"/>
        <c:axId val="138511216"/>
        <c:axId val="138511776"/>
      </c:bubbleChart>
      <c:valAx>
        <c:axId val="138511216"/>
        <c:scaling>
          <c:orientation val="minMax"/>
          <c:max val="1"/>
          <c:min val="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r>
                  <a:rPr lang="en-GB"/>
                  <a:t>Language usage</a:t>
                </a:r>
              </a:p>
            </c:rich>
          </c:tx>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title>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crossAx val="138511776"/>
        <c:crosses val="autoZero"/>
        <c:crossBetween val="midCat"/>
        <c:majorUnit val="0.1"/>
      </c:valAx>
      <c:valAx>
        <c:axId val="138511776"/>
        <c:scaling>
          <c:orientation val="minMax"/>
          <c:max val="1"/>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r>
                  <a:rPr lang="en-GB"/>
                  <a:t>Calculated Fluency L4</a:t>
                </a:r>
              </a:p>
            </c:rich>
          </c:tx>
          <c:layout/>
          <c:overlay val="0"/>
          <c:spPr>
            <a:noFill/>
            <a:ln>
              <a:noFill/>
            </a:ln>
            <a:effectLst/>
          </c:spPr>
          <c:txPr>
            <a:bodyPr rot="-54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title>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crossAx val="138511216"/>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de-DE"/>
    </a:p>
  </c:txPr>
  <c:externalData r:id="rId3">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c:date1904 val="0"/>
  <c:lang val="de-DE"/>
  <c:roundedCorners val="0"/>
  <mc:AlternateContent xmlns:mc="http://schemas.openxmlformats.org/markup-compatibility/2006">
    <mc:Choice xmlns:c14="http://schemas.microsoft.com/office/drawing/2007/8/2/chart" Requires="c14">
      <c14:style val="107"/>
    </mc:Choice>
    <mc:Fallback>
      <c:style val="7"/>
    </mc:Fallback>
  </mc:AlternateContent>
  <c:chart>
    <c:autoTitleDeleted val="1"/>
    <c:plotArea>
      <c:layout/>
      <c:bubbleChart>
        <c:varyColors val="0"/>
        <c:ser>
          <c:idx val="0"/>
          <c:order val="0"/>
          <c:tx>
            <c:strRef>
              <c:f>Tabelle1!$HN$3</c:f>
              <c:strCache>
                <c:ptCount val="1"/>
                <c:pt idx="0">
                  <c:v>Calculated Fluency L5</c:v>
                </c:pt>
              </c:strCache>
            </c:strRef>
          </c:tx>
          <c:spPr>
            <a:solidFill>
              <a:srgbClr val="00B0F0"/>
            </a:solidFill>
            <a:ln w="25400">
              <a:noFill/>
            </a:ln>
            <a:effectLst>
              <a:outerShdw blurRad="50800" dist="38100" dir="14700000" algn="t" rotWithShape="0">
                <a:srgbClr val="000000">
                  <a:alpha val="60000"/>
                </a:srgbClr>
              </a:outerShdw>
            </a:effectLst>
            <a:scene3d>
              <a:camera prst="orthographicFront" fov="0">
                <a:rot lat="0" lon="0" rev="0"/>
              </a:camera>
              <a:lightRig rig="contrasting" dir="t">
                <a:rot lat="0" lon="0" rev="3600000"/>
              </a:lightRig>
            </a:scene3d>
            <a:sp3d prstMaterial="plastic">
              <a:bevelT w="127000" h="38200" prst="relaxedInset"/>
              <a:contourClr>
                <a:scrgbClr r="0" g="0" b="0"/>
              </a:contourClr>
            </a:sp3d>
          </c:spPr>
          <c:invertIfNegative val="0"/>
          <c:xVal>
            <c:numRef>
              <c:f>Tabelle1!$AF$4:$AF$14</c:f>
              <c:numCache>
                <c:formatCode>0%</c:formatCode>
                <c:ptCount val="11"/>
                <c:pt idx="0">
                  <c:v>0.01</c:v>
                </c:pt>
                <c:pt idx="1">
                  <c:v>0.12</c:v>
                </c:pt>
                <c:pt idx="2">
                  <c:v>0.04</c:v>
                </c:pt>
                <c:pt idx="3">
                  <c:v>0.01</c:v>
                </c:pt>
                <c:pt idx="4">
                  <c:v>0.01</c:v>
                </c:pt>
                <c:pt idx="5">
                  <c:v>0.02</c:v>
                </c:pt>
                <c:pt idx="6">
                  <c:v>0.01</c:v>
                </c:pt>
                <c:pt idx="7">
                  <c:v>0.05</c:v>
                </c:pt>
                <c:pt idx="8">
                  <c:v>0</c:v>
                </c:pt>
                <c:pt idx="9">
                  <c:v>0.01</c:v>
                </c:pt>
                <c:pt idx="10">
                  <c:v>0.05</c:v>
                </c:pt>
              </c:numCache>
            </c:numRef>
          </c:xVal>
          <c:yVal>
            <c:numRef>
              <c:f>Tabelle1!$HN$4:$HN$14</c:f>
              <c:numCache>
                <c:formatCode>0%</c:formatCode>
                <c:ptCount val="11"/>
                <c:pt idx="0">
                  <c:v>0.7</c:v>
                </c:pt>
                <c:pt idx="1">
                  <c:v>0.33333333333333331</c:v>
                </c:pt>
                <c:pt idx="2">
                  <c:v>0.6333333333333333</c:v>
                </c:pt>
                <c:pt idx="3">
                  <c:v>0.61666666666666659</c:v>
                </c:pt>
                <c:pt idx="4">
                  <c:v>0.6166666666666667</c:v>
                </c:pt>
                <c:pt idx="5">
                  <c:v>0.96666666666666679</c:v>
                </c:pt>
                <c:pt idx="6">
                  <c:v>0.56666666666666665</c:v>
                </c:pt>
                <c:pt idx="7">
                  <c:v>0.38333333333333336</c:v>
                </c:pt>
                <c:pt idx="8">
                  <c:v>0.5</c:v>
                </c:pt>
                <c:pt idx="9">
                  <c:v>0.3</c:v>
                </c:pt>
                <c:pt idx="10">
                  <c:v>0.48333333333333328</c:v>
                </c:pt>
              </c:numCache>
            </c:numRef>
          </c:yVal>
          <c:bubbleSize>
            <c:numLit>
              <c:formatCode>General</c:formatCode>
              <c:ptCount val="11"/>
              <c:pt idx="0">
                <c:v>1</c:v>
              </c:pt>
              <c:pt idx="1">
                <c:v>1</c:v>
              </c:pt>
              <c:pt idx="2">
                <c:v>1</c:v>
              </c:pt>
              <c:pt idx="3">
                <c:v>1</c:v>
              </c:pt>
              <c:pt idx="4">
                <c:v>1</c:v>
              </c:pt>
              <c:pt idx="5">
                <c:v>1</c:v>
              </c:pt>
              <c:pt idx="6">
                <c:v>1</c:v>
              </c:pt>
              <c:pt idx="7">
                <c:v>1</c:v>
              </c:pt>
              <c:pt idx="8">
                <c:v>1</c:v>
              </c:pt>
              <c:pt idx="9">
                <c:v>1</c:v>
              </c:pt>
              <c:pt idx="10">
                <c:v>1</c:v>
              </c:pt>
            </c:numLit>
          </c:bubbleSize>
          <c:bubble3D val="1"/>
        </c:ser>
        <c:dLbls>
          <c:showLegendKey val="0"/>
          <c:showVal val="0"/>
          <c:showCatName val="0"/>
          <c:showSerName val="0"/>
          <c:showPercent val="0"/>
          <c:showBubbleSize val="0"/>
        </c:dLbls>
        <c:bubbleScale val="15"/>
        <c:showNegBubbles val="0"/>
        <c:axId val="138514016"/>
        <c:axId val="138514576"/>
      </c:bubbleChart>
      <c:valAx>
        <c:axId val="138514016"/>
        <c:scaling>
          <c:orientation val="minMax"/>
          <c:max val="1"/>
          <c:min val="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197" b="0" i="0" u="none" strike="noStrike" kern="1200" baseline="0">
                    <a:solidFill>
                      <a:schemeClr val="tx1"/>
                    </a:solidFill>
                    <a:latin typeface="+mn-lt"/>
                    <a:ea typeface="+mn-ea"/>
                    <a:cs typeface="+mn-cs"/>
                  </a:defRPr>
                </a:pPr>
                <a:r>
                  <a:rPr lang="de-CH">
                    <a:solidFill>
                      <a:schemeClr val="tx1"/>
                    </a:solidFill>
                  </a:rPr>
                  <a:t>Language Usage</a:t>
                </a:r>
              </a:p>
            </c:rich>
          </c:tx>
          <c:layout/>
          <c:overlay val="0"/>
          <c:spPr>
            <a:noFill/>
            <a:ln>
              <a:noFill/>
            </a:ln>
            <a:effectLst/>
          </c:spPr>
          <c:txPr>
            <a:bodyPr rot="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de-DE"/>
            </a:p>
          </c:txPr>
        </c:title>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crossAx val="138514576"/>
        <c:crosses val="autoZero"/>
        <c:crossBetween val="midCat"/>
        <c:majorUnit val="0.1"/>
      </c:valAx>
      <c:valAx>
        <c:axId val="138514576"/>
        <c:scaling>
          <c:orientation val="minMax"/>
          <c:max val="1"/>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r>
                  <a:rPr lang="de-CH"/>
                  <a:t>Calculated Fluency L5</a:t>
                </a:r>
              </a:p>
            </c:rich>
          </c:tx>
          <c:layout/>
          <c:overlay val="0"/>
          <c:spPr>
            <a:noFill/>
            <a:ln>
              <a:noFill/>
            </a:ln>
            <a:effectLst/>
          </c:spPr>
          <c:txPr>
            <a:bodyPr rot="-54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title>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crossAx val="138514016"/>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de-DE"/>
    </a:p>
  </c:txPr>
  <c:externalData r:id="rId3">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c:date1904 val="0"/>
  <c:lang val="de-DE"/>
  <c:roundedCorners val="0"/>
  <mc:AlternateContent xmlns:mc="http://schemas.openxmlformats.org/markup-compatibility/2006">
    <mc:Choice xmlns:c14="http://schemas.microsoft.com/office/drawing/2007/8/2/chart" Requires="c14">
      <c14:style val="108"/>
    </mc:Choice>
    <mc:Fallback>
      <c:style val="8"/>
    </mc:Fallback>
  </mc:AlternateContent>
  <c:chart>
    <c:autoTitleDeleted val="1"/>
    <c:plotArea>
      <c:layout>
        <c:manualLayout>
          <c:layoutTarget val="inner"/>
          <c:xMode val="edge"/>
          <c:yMode val="edge"/>
          <c:x val="0.20277637649054314"/>
          <c:y val="5.9701492537313432E-2"/>
          <c:w val="0.70029280810650762"/>
          <c:h val="0.7275534995031997"/>
        </c:manualLayout>
      </c:layout>
      <c:bubbleChart>
        <c:varyColors val="0"/>
        <c:ser>
          <c:idx val="0"/>
          <c:order val="0"/>
          <c:tx>
            <c:strRef>
              <c:f>Tabelle1!$IT$3</c:f>
              <c:strCache>
                <c:ptCount val="1"/>
                <c:pt idx="0">
                  <c:v>Calculated Fluency L6</c:v>
                </c:pt>
              </c:strCache>
            </c:strRef>
          </c:tx>
          <c:spPr>
            <a:solidFill>
              <a:schemeClr val="accent3"/>
            </a:solidFill>
            <a:ln w="25400">
              <a:noFill/>
            </a:ln>
            <a:effectLst>
              <a:outerShdw blurRad="50800" dist="38100" dir="14700000" algn="t" rotWithShape="0">
                <a:srgbClr val="000000">
                  <a:alpha val="60000"/>
                </a:srgbClr>
              </a:outerShdw>
            </a:effectLst>
            <a:scene3d>
              <a:camera prst="orthographicFront" fov="0">
                <a:rot lat="0" lon="0" rev="0"/>
              </a:camera>
              <a:lightRig rig="contrasting" dir="t">
                <a:rot lat="0" lon="0" rev="3600000"/>
              </a:lightRig>
            </a:scene3d>
            <a:sp3d prstMaterial="plastic">
              <a:bevelT w="127000" h="38200" prst="relaxedInset"/>
              <a:contourClr>
                <a:scrgbClr r="0" g="0" b="0"/>
              </a:contourClr>
            </a:sp3d>
          </c:spPr>
          <c:invertIfNegative val="0"/>
          <c:xVal>
            <c:numRef>
              <c:f>Tabelle1!$AG$4:$AG$9</c:f>
              <c:numCache>
                <c:formatCode>0%</c:formatCode>
                <c:ptCount val="6"/>
                <c:pt idx="0">
                  <c:v>0.02</c:v>
                </c:pt>
                <c:pt idx="1">
                  <c:v>0.03</c:v>
                </c:pt>
                <c:pt idx="2">
                  <c:v>0.01</c:v>
                </c:pt>
                <c:pt idx="3">
                  <c:v>0.08</c:v>
                </c:pt>
                <c:pt idx="4">
                  <c:v>0</c:v>
                </c:pt>
                <c:pt idx="5">
                  <c:v>0.01</c:v>
                </c:pt>
              </c:numCache>
            </c:numRef>
          </c:xVal>
          <c:yVal>
            <c:numRef>
              <c:f>Tabelle1!$IT$4:$IT$9</c:f>
              <c:numCache>
                <c:formatCode>0%</c:formatCode>
                <c:ptCount val="6"/>
                <c:pt idx="0">
                  <c:v>0.48333333333333328</c:v>
                </c:pt>
                <c:pt idx="1">
                  <c:v>0.35</c:v>
                </c:pt>
                <c:pt idx="2">
                  <c:v>0.5</c:v>
                </c:pt>
                <c:pt idx="3">
                  <c:v>0.46666666666666662</c:v>
                </c:pt>
                <c:pt idx="4">
                  <c:v>0.68333333333333335</c:v>
                </c:pt>
                <c:pt idx="5">
                  <c:v>0.73333333333333339</c:v>
                </c:pt>
              </c:numCache>
            </c:numRef>
          </c:yVal>
          <c:bubbleSize>
            <c:numLit>
              <c:formatCode>General</c:formatCode>
              <c:ptCount val="6"/>
              <c:pt idx="0">
                <c:v>1</c:v>
              </c:pt>
              <c:pt idx="1">
                <c:v>1</c:v>
              </c:pt>
              <c:pt idx="2">
                <c:v>1</c:v>
              </c:pt>
              <c:pt idx="3">
                <c:v>1</c:v>
              </c:pt>
              <c:pt idx="4">
                <c:v>1</c:v>
              </c:pt>
              <c:pt idx="5">
                <c:v>1</c:v>
              </c:pt>
            </c:numLit>
          </c:bubbleSize>
          <c:bubble3D val="1"/>
        </c:ser>
        <c:dLbls>
          <c:showLegendKey val="0"/>
          <c:showVal val="0"/>
          <c:showCatName val="0"/>
          <c:showSerName val="0"/>
          <c:showPercent val="0"/>
          <c:showBubbleSize val="0"/>
        </c:dLbls>
        <c:bubbleScale val="15"/>
        <c:showNegBubbles val="1"/>
        <c:axId val="138516816"/>
        <c:axId val="138517376"/>
      </c:bubbleChart>
      <c:valAx>
        <c:axId val="138516816"/>
        <c:scaling>
          <c:orientation val="minMax"/>
          <c:max val="1"/>
          <c:min val="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r>
                  <a:rPr lang="de-CH"/>
                  <a:t>Language Usage</a:t>
                </a:r>
              </a:p>
            </c:rich>
          </c:tx>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title>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crossAx val="138517376"/>
        <c:crosses val="autoZero"/>
        <c:crossBetween val="midCat"/>
        <c:majorUnit val="0.1"/>
      </c:valAx>
      <c:valAx>
        <c:axId val="138517376"/>
        <c:scaling>
          <c:orientation val="minMax"/>
          <c:max val="1"/>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r>
                  <a:rPr lang="de-CH"/>
                  <a:t>Calculated Fluency L6</a:t>
                </a:r>
              </a:p>
            </c:rich>
          </c:tx>
          <c:layout>
            <c:manualLayout>
              <c:xMode val="edge"/>
              <c:yMode val="edge"/>
              <c:x val="0"/>
              <c:y val="0.22710114424299405"/>
            </c:manualLayout>
          </c:layout>
          <c:overlay val="0"/>
          <c:spPr>
            <a:noFill/>
            <a:ln>
              <a:noFill/>
            </a:ln>
            <a:effectLst/>
          </c:spPr>
          <c:txPr>
            <a:bodyPr rot="-54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title>
        <c:numFmt formatCode="0%" sourceLinked="1"/>
        <c:majorTickMark val="none"/>
        <c:minorTickMark val="none"/>
        <c:tickLblPos val="nextTo"/>
        <c:spPr>
          <a:noFill/>
          <a:ln>
            <a:noFill/>
          </a:ln>
          <a:effectLst/>
        </c:spPr>
        <c:txPr>
          <a:bodyPr rot="0" spcFirstLastPara="1" vertOverflow="ellipsis"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crossAx val="138516816"/>
        <c:crosses val="autoZero"/>
        <c:crossBetween val="midCat"/>
        <c:majorUnit val="0.1"/>
      </c:valAx>
      <c:spPr>
        <a:noFill/>
        <a:ln>
          <a:noFill/>
        </a:ln>
        <a:effectLst/>
      </c:spPr>
    </c:plotArea>
    <c:plotVisOnly val="1"/>
    <c:dispBlanksAs val="gap"/>
    <c:showDLblsOverMax val="0"/>
  </c:chart>
  <c:spPr>
    <a:noFill/>
    <a:ln>
      <a:noFill/>
    </a:ln>
    <a:effectLst/>
  </c:spPr>
  <c:txPr>
    <a:bodyPr/>
    <a:lstStyle/>
    <a:p>
      <a:pPr>
        <a:defRPr/>
      </a:pPr>
      <a:endParaRPr lang="de-DE"/>
    </a:p>
  </c:txPr>
  <c:externalData r:id="rId3">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ubbleChart>
        <c:varyColors val="0"/>
        <c:ser>
          <c:idx val="0"/>
          <c:order val="0"/>
          <c:tx>
            <c:strRef>
              <c:f>Tabelle1!$CP$3</c:f>
              <c:strCache>
                <c:ptCount val="1"/>
                <c:pt idx="0">
                  <c:v>Calculated Fluency L1</c:v>
                </c:pt>
              </c:strCache>
            </c:strRef>
          </c:tx>
          <c:spPr>
            <a:solidFill>
              <a:srgbClr val="0070C0"/>
            </a:solidFill>
            <a:ln>
              <a:noFill/>
            </a:ln>
            <a:effectLst>
              <a:outerShdw blurRad="40000" dist="23000" dir="5400000" rotWithShape="0">
                <a:srgbClr val="000000">
                  <a:alpha val="35000"/>
                </a:srgbClr>
              </a:outerShdw>
              <a:softEdge rad="1016000"/>
            </a:effectLst>
          </c:spPr>
          <c:invertIfNegative val="0"/>
          <c:xVal>
            <c:numRef>
              <c:f>Tabelle1!$AB$4:$AB$67</c:f>
              <c:numCache>
                <c:formatCode>0%</c:formatCode>
                <c:ptCount val="64"/>
                <c:pt idx="0">
                  <c:v>0.5</c:v>
                </c:pt>
                <c:pt idx="1">
                  <c:v>0.35</c:v>
                </c:pt>
                <c:pt idx="2">
                  <c:v>0.5</c:v>
                </c:pt>
                <c:pt idx="3">
                  <c:v>0.4</c:v>
                </c:pt>
                <c:pt idx="4">
                  <c:v>0.89</c:v>
                </c:pt>
                <c:pt idx="5">
                  <c:v>0.5</c:v>
                </c:pt>
                <c:pt idx="6">
                  <c:v>0.75</c:v>
                </c:pt>
                <c:pt idx="7">
                  <c:v>0.4</c:v>
                </c:pt>
                <c:pt idx="8">
                  <c:v>0.5</c:v>
                </c:pt>
                <c:pt idx="9">
                  <c:v>0.75</c:v>
                </c:pt>
                <c:pt idx="10">
                  <c:v>0.4</c:v>
                </c:pt>
                <c:pt idx="11">
                  <c:v>0.45</c:v>
                </c:pt>
                <c:pt idx="12">
                  <c:v>0.1</c:v>
                </c:pt>
                <c:pt idx="13">
                  <c:v>0.75</c:v>
                </c:pt>
                <c:pt idx="14">
                  <c:v>0.5</c:v>
                </c:pt>
                <c:pt idx="15">
                  <c:v>0.5</c:v>
                </c:pt>
                <c:pt idx="16">
                  <c:v>0.2</c:v>
                </c:pt>
                <c:pt idx="17">
                  <c:v>0.5</c:v>
                </c:pt>
                <c:pt idx="18">
                  <c:v>0.4</c:v>
                </c:pt>
                <c:pt idx="19">
                  <c:v>0.6</c:v>
                </c:pt>
                <c:pt idx="20">
                  <c:v>0.5</c:v>
                </c:pt>
                <c:pt idx="21">
                  <c:v>0.6</c:v>
                </c:pt>
                <c:pt idx="22">
                  <c:v>0.8</c:v>
                </c:pt>
                <c:pt idx="23">
                  <c:v>0.5</c:v>
                </c:pt>
                <c:pt idx="24">
                  <c:v>0.8</c:v>
                </c:pt>
                <c:pt idx="25">
                  <c:v>0.4</c:v>
                </c:pt>
                <c:pt idx="26">
                  <c:v>0.45</c:v>
                </c:pt>
                <c:pt idx="27">
                  <c:v>0.5</c:v>
                </c:pt>
                <c:pt idx="28">
                  <c:v>0.5</c:v>
                </c:pt>
                <c:pt idx="29">
                  <c:v>0.6</c:v>
                </c:pt>
                <c:pt idx="30">
                  <c:v>0.5</c:v>
                </c:pt>
                <c:pt idx="31">
                  <c:v>0.5</c:v>
                </c:pt>
                <c:pt idx="32">
                  <c:v>0.32</c:v>
                </c:pt>
                <c:pt idx="33">
                  <c:v>0.85</c:v>
                </c:pt>
                <c:pt idx="34">
                  <c:v>0.3</c:v>
                </c:pt>
                <c:pt idx="35">
                  <c:v>0.7</c:v>
                </c:pt>
                <c:pt idx="36">
                  <c:v>0.5</c:v>
                </c:pt>
                <c:pt idx="37">
                  <c:v>0.6</c:v>
                </c:pt>
                <c:pt idx="38">
                  <c:v>0.7</c:v>
                </c:pt>
                <c:pt idx="39">
                  <c:v>0.5</c:v>
                </c:pt>
                <c:pt idx="40">
                  <c:v>0.75</c:v>
                </c:pt>
                <c:pt idx="41">
                  <c:v>0.6</c:v>
                </c:pt>
                <c:pt idx="42">
                  <c:v>0.45</c:v>
                </c:pt>
                <c:pt idx="43">
                  <c:v>0.2</c:v>
                </c:pt>
                <c:pt idx="44">
                  <c:v>0.5</c:v>
                </c:pt>
                <c:pt idx="45">
                  <c:v>0.2</c:v>
                </c:pt>
                <c:pt idx="46">
                  <c:v>0.9</c:v>
                </c:pt>
                <c:pt idx="47">
                  <c:v>0.35</c:v>
                </c:pt>
                <c:pt idx="48">
                  <c:v>0.4</c:v>
                </c:pt>
                <c:pt idx="49">
                  <c:v>0.5</c:v>
                </c:pt>
                <c:pt idx="50">
                  <c:v>0.7</c:v>
                </c:pt>
                <c:pt idx="51">
                  <c:v>0.4</c:v>
                </c:pt>
                <c:pt idx="52">
                  <c:v>0.7</c:v>
                </c:pt>
                <c:pt idx="53">
                  <c:v>0.9</c:v>
                </c:pt>
                <c:pt idx="54">
                  <c:v>0.2</c:v>
                </c:pt>
                <c:pt idx="55">
                  <c:v>0.6</c:v>
                </c:pt>
                <c:pt idx="56">
                  <c:v>0.6</c:v>
                </c:pt>
                <c:pt idx="57">
                  <c:v>0.8</c:v>
                </c:pt>
                <c:pt idx="58">
                  <c:v>0.45</c:v>
                </c:pt>
                <c:pt idx="59">
                  <c:v>0.35</c:v>
                </c:pt>
                <c:pt idx="60">
                  <c:v>0.2</c:v>
                </c:pt>
                <c:pt idx="61">
                  <c:v>0.8</c:v>
                </c:pt>
                <c:pt idx="62">
                  <c:v>0.7</c:v>
                </c:pt>
                <c:pt idx="63">
                  <c:v>0.9</c:v>
                </c:pt>
              </c:numCache>
            </c:numRef>
          </c:xVal>
          <c:yVal>
            <c:numRef>
              <c:f>Tabelle1!$CP$4:$CP$67</c:f>
              <c:numCache>
                <c:formatCode>0%</c:formatCode>
                <c:ptCount val="64"/>
                <c:pt idx="0">
                  <c:v>0.98333333333333317</c:v>
                </c:pt>
                <c:pt idx="1">
                  <c:v>0.9</c:v>
                </c:pt>
                <c:pt idx="2">
                  <c:v>0.71666666666666656</c:v>
                </c:pt>
                <c:pt idx="3">
                  <c:v>0.96666666666666679</c:v>
                </c:pt>
                <c:pt idx="4">
                  <c:v>0.95</c:v>
                </c:pt>
                <c:pt idx="5">
                  <c:v>0.95</c:v>
                </c:pt>
                <c:pt idx="6">
                  <c:v>0.96666666666666679</c:v>
                </c:pt>
                <c:pt idx="7">
                  <c:v>0.98333333333333317</c:v>
                </c:pt>
                <c:pt idx="8">
                  <c:v>0.96666666666666679</c:v>
                </c:pt>
                <c:pt idx="9">
                  <c:v>0.93333333333333324</c:v>
                </c:pt>
                <c:pt idx="10">
                  <c:v>0.83333333333333326</c:v>
                </c:pt>
                <c:pt idx="11">
                  <c:v>0.95</c:v>
                </c:pt>
                <c:pt idx="12">
                  <c:v>0.98333333333333317</c:v>
                </c:pt>
                <c:pt idx="13">
                  <c:v>0.96666666666666679</c:v>
                </c:pt>
                <c:pt idx="14">
                  <c:v>0.68333333333333335</c:v>
                </c:pt>
                <c:pt idx="15">
                  <c:v>0.75</c:v>
                </c:pt>
                <c:pt idx="16">
                  <c:v>0.98333333333333317</c:v>
                </c:pt>
                <c:pt idx="17">
                  <c:v>0.95</c:v>
                </c:pt>
                <c:pt idx="18">
                  <c:v>0.96666666666666679</c:v>
                </c:pt>
                <c:pt idx="19">
                  <c:v>0.93333333333333324</c:v>
                </c:pt>
                <c:pt idx="20">
                  <c:v>0.91666666666666663</c:v>
                </c:pt>
                <c:pt idx="21">
                  <c:v>0.95</c:v>
                </c:pt>
                <c:pt idx="22">
                  <c:v>0.91666666666666674</c:v>
                </c:pt>
                <c:pt idx="23">
                  <c:v>0.78333333333333333</c:v>
                </c:pt>
                <c:pt idx="24">
                  <c:v>0.9</c:v>
                </c:pt>
                <c:pt idx="25">
                  <c:v>0.93333333333333324</c:v>
                </c:pt>
                <c:pt idx="26">
                  <c:v>0.76666666666666661</c:v>
                </c:pt>
                <c:pt idx="27">
                  <c:v>0.78333333333333333</c:v>
                </c:pt>
                <c:pt idx="28">
                  <c:v>0.68333333333333335</c:v>
                </c:pt>
                <c:pt idx="29">
                  <c:v>0.6166666666666667</c:v>
                </c:pt>
                <c:pt idx="30">
                  <c:v>0.93333333333333324</c:v>
                </c:pt>
                <c:pt idx="31">
                  <c:v>0.71666666666666656</c:v>
                </c:pt>
                <c:pt idx="32">
                  <c:v>0.95</c:v>
                </c:pt>
                <c:pt idx="33">
                  <c:v>0.88333333333333319</c:v>
                </c:pt>
                <c:pt idx="34">
                  <c:v>0.71666666666666656</c:v>
                </c:pt>
                <c:pt idx="35">
                  <c:v>0.73333333333333339</c:v>
                </c:pt>
                <c:pt idx="36">
                  <c:v>0.93333333333333324</c:v>
                </c:pt>
                <c:pt idx="37">
                  <c:v>0.95</c:v>
                </c:pt>
                <c:pt idx="38">
                  <c:v>1</c:v>
                </c:pt>
                <c:pt idx="39">
                  <c:v>0.98333333333333317</c:v>
                </c:pt>
                <c:pt idx="40">
                  <c:v>0.78333333333333333</c:v>
                </c:pt>
                <c:pt idx="41">
                  <c:v>0.48333333333333339</c:v>
                </c:pt>
                <c:pt idx="42">
                  <c:v>0.68333333333333335</c:v>
                </c:pt>
                <c:pt idx="43">
                  <c:v>0.73333333333333339</c:v>
                </c:pt>
                <c:pt idx="44">
                  <c:v>0.98333333333333317</c:v>
                </c:pt>
                <c:pt idx="45">
                  <c:v>0.83333333333333326</c:v>
                </c:pt>
                <c:pt idx="46">
                  <c:v>0.9</c:v>
                </c:pt>
                <c:pt idx="47">
                  <c:v>0.95</c:v>
                </c:pt>
                <c:pt idx="48">
                  <c:v>0.95</c:v>
                </c:pt>
                <c:pt idx="49">
                  <c:v>0.88333333333333319</c:v>
                </c:pt>
                <c:pt idx="50">
                  <c:v>0.96666666666666679</c:v>
                </c:pt>
                <c:pt idx="51">
                  <c:v>0.96666666666666679</c:v>
                </c:pt>
                <c:pt idx="52">
                  <c:v>0.9</c:v>
                </c:pt>
                <c:pt idx="53">
                  <c:v>0.83333333333333326</c:v>
                </c:pt>
                <c:pt idx="54">
                  <c:v>0.9</c:v>
                </c:pt>
                <c:pt idx="55">
                  <c:v>0.88333333333333319</c:v>
                </c:pt>
                <c:pt idx="56">
                  <c:v>0.91666666666666674</c:v>
                </c:pt>
                <c:pt idx="57">
                  <c:v>0.93333333333333324</c:v>
                </c:pt>
                <c:pt idx="58">
                  <c:v>0.95</c:v>
                </c:pt>
                <c:pt idx="59">
                  <c:v>0.93333333333333324</c:v>
                </c:pt>
                <c:pt idx="60">
                  <c:v>0.86666666666666681</c:v>
                </c:pt>
                <c:pt idx="61">
                  <c:v>0.7</c:v>
                </c:pt>
                <c:pt idx="62">
                  <c:v>0.93333333333333324</c:v>
                </c:pt>
                <c:pt idx="63">
                  <c:v>0.95</c:v>
                </c:pt>
              </c:numCache>
            </c:numRef>
          </c:yVal>
          <c:bubbleSize>
            <c:numLit>
              <c:formatCode>General</c:formatCode>
              <c:ptCount val="64"/>
              <c:pt idx="0">
                <c:v>1</c:v>
              </c:pt>
              <c:pt idx="1">
                <c:v>1</c:v>
              </c:pt>
              <c:pt idx="2">
                <c:v>1</c:v>
              </c:pt>
              <c:pt idx="3">
                <c:v>1</c:v>
              </c:pt>
              <c:pt idx="4">
                <c:v>1</c:v>
              </c:pt>
              <c:pt idx="5">
                <c:v>1</c:v>
              </c:pt>
              <c:pt idx="6">
                <c:v>1</c:v>
              </c:pt>
              <c:pt idx="7">
                <c:v>1</c:v>
              </c:pt>
              <c:pt idx="8">
                <c:v>1</c:v>
              </c:pt>
              <c:pt idx="9">
                <c:v>1</c:v>
              </c:pt>
              <c:pt idx="10">
                <c:v>1</c:v>
              </c:pt>
              <c:pt idx="11">
                <c:v>1</c:v>
              </c:pt>
              <c:pt idx="12">
                <c:v>1</c:v>
              </c:pt>
              <c:pt idx="13">
                <c:v>1</c:v>
              </c:pt>
              <c:pt idx="14">
                <c:v>1</c:v>
              </c:pt>
              <c:pt idx="15">
                <c:v>1</c:v>
              </c:pt>
              <c:pt idx="16">
                <c:v>1</c:v>
              </c:pt>
              <c:pt idx="17">
                <c:v>1</c:v>
              </c:pt>
              <c:pt idx="18">
                <c:v>1</c:v>
              </c:pt>
              <c:pt idx="19">
                <c:v>1</c:v>
              </c:pt>
              <c:pt idx="20">
                <c:v>1</c:v>
              </c:pt>
              <c:pt idx="21">
                <c:v>1</c:v>
              </c:pt>
              <c:pt idx="22">
                <c:v>1</c:v>
              </c:pt>
              <c:pt idx="23">
                <c:v>1</c:v>
              </c:pt>
              <c:pt idx="24">
                <c:v>1</c:v>
              </c:pt>
              <c:pt idx="25">
                <c:v>1</c:v>
              </c:pt>
              <c:pt idx="26">
                <c:v>1</c:v>
              </c:pt>
              <c:pt idx="27">
                <c:v>1</c:v>
              </c:pt>
              <c:pt idx="28">
                <c:v>1</c:v>
              </c:pt>
              <c:pt idx="29">
                <c:v>1</c:v>
              </c:pt>
              <c:pt idx="30">
                <c:v>1</c:v>
              </c:pt>
              <c:pt idx="31">
                <c:v>1</c:v>
              </c:pt>
              <c:pt idx="32">
                <c:v>1</c:v>
              </c:pt>
              <c:pt idx="33">
                <c:v>1</c:v>
              </c:pt>
              <c:pt idx="34">
                <c:v>1</c:v>
              </c:pt>
              <c:pt idx="35">
                <c:v>1</c:v>
              </c:pt>
              <c:pt idx="36">
                <c:v>1</c:v>
              </c:pt>
              <c:pt idx="37">
                <c:v>1</c:v>
              </c:pt>
              <c:pt idx="38">
                <c:v>1</c:v>
              </c:pt>
              <c:pt idx="39">
                <c:v>1</c:v>
              </c:pt>
              <c:pt idx="40">
                <c:v>1</c:v>
              </c:pt>
              <c:pt idx="41">
                <c:v>1</c:v>
              </c:pt>
              <c:pt idx="42">
                <c:v>1</c:v>
              </c:pt>
              <c:pt idx="43">
                <c:v>1</c:v>
              </c:pt>
              <c:pt idx="44">
                <c:v>1</c:v>
              </c:pt>
              <c:pt idx="45">
                <c:v>1</c:v>
              </c:pt>
              <c:pt idx="46">
                <c:v>1</c:v>
              </c:pt>
              <c:pt idx="47">
                <c:v>1</c:v>
              </c:pt>
              <c:pt idx="48">
                <c:v>1</c:v>
              </c:pt>
              <c:pt idx="49">
                <c:v>1</c:v>
              </c:pt>
              <c:pt idx="50">
                <c:v>1</c:v>
              </c:pt>
              <c:pt idx="51">
                <c:v>1</c:v>
              </c:pt>
              <c:pt idx="52">
                <c:v>1</c:v>
              </c:pt>
              <c:pt idx="53">
                <c:v>1</c:v>
              </c:pt>
              <c:pt idx="54">
                <c:v>1</c:v>
              </c:pt>
              <c:pt idx="55">
                <c:v>1</c:v>
              </c:pt>
              <c:pt idx="56">
                <c:v>1</c:v>
              </c:pt>
              <c:pt idx="57">
                <c:v>1</c:v>
              </c:pt>
              <c:pt idx="58">
                <c:v>1</c:v>
              </c:pt>
              <c:pt idx="59">
                <c:v>1</c:v>
              </c:pt>
              <c:pt idx="60">
                <c:v>1</c:v>
              </c:pt>
              <c:pt idx="61">
                <c:v>1</c:v>
              </c:pt>
              <c:pt idx="62">
                <c:v>1</c:v>
              </c:pt>
              <c:pt idx="63">
                <c:v>1</c:v>
              </c:pt>
            </c:numLit>
          </c:bubbleSize>
          <c:bubble3D val="1"/>
        </c:ser>
        <c:dLbls>
          <c:showLegendKey val="0"/>
          <c:showVal val="0"/>
          <c:showCatName val="0"/>
          <c:showSerName val="0"/>
          <c:showPercent val="0"/>
          <c:showBubbleSize val="0"/>
        </c:dLbls>
        <c:bubbleScale val="15"/>
        <c:showNegBubbles val="0"/>
        <c:sizeRepresents val="w"/>
        <c:axId val="135723456"/>
        <c:axId val="135724016"/>
      </c:bubbleChart>
      <c:valAx>
        <c:axId val="135723456"/>
        <c:scaling>
          <c:orientation val="minMax"/>
        </c:scaling>
        <c:delete val="0"/>
        <c:axPos val="b"/>
        <c:majorGridlines>
          <c:spPr>
            <a:ln w="6350" cap="flat" cmpd="sng" algn="ctr">
              <a:solidFill>
                <a:schemeClr val="tx1">
                  <a:lumMod val="50000"/>
                  <a:lumOff val="50000"/>
                </a:schemeClr>
              </a:solidFill>
              <a:prstDash val="solid"/>
              <a:round/>
            </a:ln>
            <a:effectLst/>
          </c:spPr>
        </c:majorGridlines>
        <c:title>
          <c:tx>
            <c:rich>
              <a:bodyPr rot="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r>
                  <a:rPr lang="en-GB" sz="1200"/>
                  <a:t>Language usage L1</a:t>
                </a:r>
              </a:p>
            </c:rich>
          </c:tx>
          <c:layout/>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de-DE"/>
            </a:p>
          </c:txPr>
        </c:title>
        <c:numFmt formatCode="0%" sourceLinked="1"/>
        <c:majorTickMark val="none"/>
        <c:minorTickMark val="none"/>
        <c:tickLblPos val="nextTo"/>
        <c:spPr>
          <a:noFill/>
          <a:ln w="9525" cap="flat" cmpd="sng" algn="ctr">
            <a:noFill/>
            <a:prstDash val="solid"/>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de-DE"/>
          </a:p>
        </c:txPr>
        <c:crossAx val="135724016"/>
        <c:crosses val="autoZero"/>
        <c:crossBetween val="midCat"/>
      </c:valAx>
      <c:valAx>
        <c:axId val="135724016"/>
        <c:scaling>
          <c:orientation val="minMax"/>
          <c:max val="1"/>
        </c:scaling>
        <c:delete val="0"/>
        <c:axPos val="l"/>
        <c:majorGridlines>
          <c:spPr>
            <a:ln w="6350" cap="flat" cmpd="sng" algn="ctr">
              <a:solidFill>
                <a:schemeClr val="tx1">
                  <a:lumMod val="50000"/>
                  <a:lumOff val="50000"/>
                </a:schemeClr>
              </a:solidFill>
              <a:prstDash val="solid"/>
              <a:round/>
            </a:ln>
            <a:effectLst/>
          </c:spPr>
        </c:majorGridlines>
        <c:title>
          <c:tx>
            <c:rich>
              <a:bodyPr rot="-54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r>
                  <a:rPr lang="en-GB" sz="1200"/>
                  <a:t>Calculated fluency L1</a:t>
                </a:r>
              </a:p>
            </c:rich>
          </c:tx>
          <c:layout/>
          <c:overlay val="0"/>
          <c:spPr>
            <a:noFill/>
            <a:ln>
              <a:noFill/>
            </a:ln>
            <a:effectLst/>
          </c:spPr>
          <c:txPr>
            <a:bodyPr rot="-54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de-DE"/>
            </a:p>
          </c:txPr>
        </c:title>
        <c:numFmt formatCode="0%" sourceLinked="1"/>
        <c:majorTickMark val="none"/>
        <c:minorTickMark val="none"/>
        <c:tickLblPos val="nextTo"/>
        <c:spPr>
          <a:noFill/>
          <a:ln w="9525" cap="flat" cmpd="sng" algn="ctr">
            <a:noFill/>
            <a:prstDash val="solid"/>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de-DE"/>
          </a:p>
        </c:txPr>
        <c:crossAx val="135723456"/>
        <c:crosses val="autoZero"/>
        <c:crossBetween val="midCat"/>
      </c:valAx>
      <c:spPr>
        <a:noFill/>
        <a:ln>
          <a:noFill/>
        </a:ln>
        <a:effectLst/>
      </c:spPr>
    </c:plotArea>
    <c:plotVisOnly val="1"/>
    <c:dispBlanksAs val="gap"/>
    <c:showDLblsOverMax val="0"/>
  </c:chart>
  <c:spPr>
    <a:solidFill>
      <a:schemeClr val="bg1">
        <a:alpha val="0"/>
      </a:schemeClr>
    </a:solidFill>
    <a:ln w="9525" cap="flat" cmpd="sng" algn="ctr">
      <a:noFill/>
      <a:prstDash val="solid"/>
      <a:round/>
    </a:ln>
    <a:effectLst/>
  </c:spPr>
  <c:txPr>
    <a:bodyPr/>
    <a:lstStyle/>
    <a:p>
      <a:pPr>
        <a:defRPr/>
      </a:pPr>
      <a:endParaRPr lang="de-DE"/>
    </a:p>
  </c:txPr>
  <c:externalData r:id="rId3">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6824756944444441"/>
          <c:y val="3.2916880341880339E-2"/>
          <c:w val="0.78295781249999996"/>
          <c:h val="0.83903824786324777"/>
        </c:manualLayout>
      </c:layout>
      <c:bubbleChart>
        <c:varyColors val="0"/>
        <c:ser>
          <c:idx val="0"/>
          <c:order val="0"/>
          <c:tx>
            <c:strRef>
              <c:f>Tabelle1!$DV$3</c:f>
              <c:strCache>
                <c:ptCount val="1"/>
                <c:pt idx="0">
                  <c:v>Calculated Fluency L2</c:v>
                </c:pt>
              </c:strCache>
            </c:strRef>
          </c:tx>
          <c:spPr>
            <a:gradFill rotWithShape="1">
              <a:gsLst>
                <a:gs pos="0">
                  <a:schemeClr val="accent1">
                    <a:tint val="60000"/>
                    <a:satMod val="160000"/>
                  </a:schemeClr>
                </a:gs>
                <a:gs pos="46000">
                  <a:schemeClr val="accent1">
                    <a:tint val="86000"/>
                    <a:satMod val="160000"/>
                  </a:schemeClr>
                </a:gs>
                <a:gs pos="100000">
                  <a:schemeClr val="accent1">
                    <a:shade val="40000"/>
                    <a:satMod val="160000"/>
                  </a:schemeClr>
                </a:gs>
              </a:gsLst>
              <a:path path="circle">
                <a:fillToRect l="50000" t="155000" r="50000" b="-55000"/>
              </a:path>
            </a:gradFill>
            <a:ln>
              <a:noFill/>
            </a:ln>
            <a:effectLst>
              <a:outerShdw blurRad="50800" dist="38100" dir="14700000" algn="t" rotWithShape="0">
                <a:srgbClr val="000000">
                  <a:alpha val="60000"/>
                </a:srgbClr>
              </a:outerShdw>
            </a:effectLst>
            <a:scene3d>
              <a:camera prst="orthographicFront" fov="0">
                <a:rot lat="0" lon="0" rev="0"/>
              </a:camera>
              <a:lightRig rig="contrasting" dir="t">
                <a:rot lat="0" lon="0" rev="3600000"/>
              </a:lightRig>
            </a:scene3d>
            <a:sp3d prstMaterial="plastic">
              <a:bevelT w="127000" h="38200" prst="relaxedInset"/>
              <a:contourClr>
                <a:scrgbClr r="0" g="0" b="0"/>
              </a:contourClr>
            </a:sp3d>
          </c:spPr>
          <c:invertIfNegative val="0"/>
          <c:xVal>
            <c:numRef>
              <c:f>Tabelle1!$AC$4:$AC$67</c:f>
              <c:numCache>
                <c:formatCode>0%</c:formatCode>
                <c:ptCount val="64"/>
                <c:pt idx="0">
                  <c:v>0.05</c:v>
                </c:pt>
                <c:pt idx="1">
                  <c:v>0.2</c:v>
                </c:pt>
                <c:pt idx="2">
                  <c:v>0.3</c:v>
                </c:pt>
                <c:pt idx="3">
                  <c:v>0.17</c:v>
                </c:pt>
                <c:pt idx="4">
                  <c:v>0.1</c:v>
                </c:pt>
                <c:pt idx="5">
                  <c:v>0.4</c:v>
                </c:pt>
                <c:pt idx="6">
                  <c:v>0.12</c:v>
                </c:pt>
                <c:pt idx="7">
                  <c:v>0.05</c:v>
                </c:pt>
                <c:pt idx="8">
                  <c:v>0.5</c:v>
                </c:pt>
                <c:pt idx="9">
                  <c:v>0.17</c:v>
                </c:pt>
                <c:pt idx="10">
                  <c:v>0.3</c:v>
                </c:pt>
                <c:pt idx="11">
                  <c:v>0.4</c:v>
                </c:pt>
                <c:pt idx="12">
                  <c:v>0.2</c:v>
                </c:pt>
                <c:pt idx="13">
                  <c:v>0.1</c:v>
                </c:pt>
                <c:pt idx="14">
                  <c:v>0.4</c:v>
                </c:pt>
                <c:pt idx="15">
                  <c:v>0.4</c:v>
                </c:pt>
                <c:pt idx="16">
                  <c:v>0.6</c:v>
                </c:pt>
                <c:pt idx="17">
                  <c:v>0.3</c:v>
                </c:pt>
                <c:pt idx="18">
                  <c:v>0.4</c:v>
                </c:pt>
                <c:pt idx="19">
                  <c:v>0.05</c:v>
                </c:pt>
                <c:pt idx="20">
                  <c:v>0.1</c:v>
                </c:pt>
                <c:pt idx="21">
                  <c:v>0.28999999999999998</c:v>
                </c:pt>
                <c:pt idx="22">
                  <c:v>0.1</c:v>
                </c:pt>
                <c:pt idx="23">
                  <c:v>0.25</c:v>
                </c:pt>
                <c:pt idx="24">
                  <c:v>0.05</c:v>
                </c:pt>
                <c:pt idx="25">
                  <c:v>0.01</c:v>
                </c:pt>
                <c:pt idx="26">
                  <c:v>0.45</c:v>
                </c:pt>
                <c:pt idx="27">
                  <c:v>0.15</c:v>
                </c:pt>
                <c:pt idx="28">
                  <c:v>0.35</c:v>
                </c:pt>
                <c:pt idx="29">
                  <c:v>0.2</c:v>
                </c:pt>
                <c:pt idx="30">
                  <c:v>0.3</c:v>
                </c:pt>
                <c:pt idx="31">
                  <c:v>0.3</c:v>
                </c:pt>
                <c:pt idx="32">
                  <c:v>0.32</c:v>
                </c:pt>
                <c:pt idx="33">
                  <c:v>0.04</c:v>
                </c:pt>
                <c:pt idx="34">
                  <c:v>0.59</c:v>
                </c:pt>
                <c:pt idx="35">
                  <c:v>0.2</c:v>
                </c:pt>
                <c:pt idx="36">
                  <c:v>0.1</c:v>
                </c:pt>
                <c:pt idx="37">
                  <c:v>0.1</c:v>
                </c:pt>
                <c:pt idx="38">
                  <c:v>0.25</c:v>
                </c:pt>
                <c:pt idx="39">
                  <c:v>0.48</c:v>
                </c:pt>
                <c:pt idx="40">
                  <c:v>0.2</c:v>
                </c:pt>
                <c:pt idx="41">
                  <c:v>0.3</c:v>
                </c:pt>
                <c:pt idx="42">
                  <c:v>0.25</c:v>
                </c:pt>
                <c:pt idx="43">
                  <c:v>0.2</c:v>
                </c:pt>
                <c:pt idx="44">
                  <c:v>0.4</c:v>
                </c:pt>
                <c:pt idx="45">
                  <c:v>0.6</c:v>
                </c:pt>
                <c:pt idx="46">
                  <c:v>0.05</c:v>
                </c:pt>
                <c:pt idx="47">
                  <c:v>0.6</c:v>
                </c:pt>
                <c:pt idx="48">
                  <c:v>0.2</c:v>
                </c:pt>
                <c:pt idx="49">
                  <c:v>0.4</c:v>
                </c:pt>
                <c:pt idx="50">
                  <c:v>0.1</c:v>
                </c:pt>
                <c:pt idx="51">
                  <c:v>0.4</c:v>
                </c:pt>
                <c:pt idx="52">
                  <c:v>0.25</c:v>
                </c:pt>
                <c:pt idx="53">
                  <c:v>7.0000000000000007E-2</c:v>
                </c:pt>
                <c:pt idx="54">
                  <c:v>0.6</c:v>
                </c:pt>
                <c:pt idx="55">
                  <c:v>0.38</c:v>
                </c:pt>
                <c:pt idx="56">
                  <c:v>0.38</c:v>
                </c:pt>
                <c:pt idx="57">
                  <c:v>0.2</c:v>
                </c:pt>
                <c:pt idx="58">
                  <c:v>0.55000000000000004</c:v>
                </c:pt>
                <c:pt idx="59">
                  <c:v>0.65</c:v>
                </c:pt>
                <c:pt idx="60">
                  <c:v>0.8</c:v>
                </c:pt>
                <c:pt idx="61">
                  <c:v>0.2</c:v>
                </c:pt>
                <c:pt idx="62">
                  <c:v>0.3</c:v>
                </c:pt>
                <c:pt idx="63">
                  <c:v>0.1</c:v>
                </c:pt>
              </c:numCache>
            </c:numRef>
          </c:xVal>
          <c:yVal>
            <c:numRef>
              <c:f>Tabelle1!$DV$4:$DV$67</c:f>
              <c:numCache>
                <c:formatCode>0%</c:formatCode>
                <c:ptCount val="64"/>
                <c:pt idx="0">
                  <c:v>0.9</c:v>
                </c:pt>
                <c:pt idx="1">
                  <c:v>0.7</c:v>
                </c:pt>
                <c:pt idx="2">
                  <c:v>0.65</c:v>
                </c:pt>
                <c:pt idx="3">
                  <c:v>1</c:v>
                </c:pt>
                <c:pt idx="4">
                  <c:v>0.93333333333333324</c:v>
                </c:pt>
                <c:pt idx="5">
                  <c:v>0.91666666666666674</c:v>
                </c:pt>
                <c:pt idx="6">
                  <c:v>0.76666666666666672</c:v>
                </c:pt>
                <c:pt idx="7">
                  <c:v>0.91666666666666674</c:v>
                </c:pt>
                <c:pt idx="8">
                  <c:v>0.9</c:v>
                </c:pt>
                <c:pt idx="9">
                  <c:v>0.71666666666666656</c:v>
                </c:pt>
                <c:pt idx="10">
                  <c:v>0.96666666666666679</c:v>
                </c:pt>
                <c:pt idx="11">
                  <c:v>0.95</c:v>
                </c:pt>
                <c:pt idx="12">
                  <c:v>0.76666666666666661</c:v>
                </c:pt>
                <c:pt idx="13">
                  <c:v>0.85</c:v>
                </c:pt>
                <c:pt idx="14">
                  <c:v>0.88333333333333319</c:v>
                </c:pt>
                <c:pt idx="15">
                  <c:v>0.63333333333333341</c:v>
                </c:pt>
                <c:pt idx="16">
                  <c:v>0.66666666666666663</c:v>
                </c:pt>
                <c:pt idx="17">
                  <c:v>0.96666666666666679</c:v>
                </c:pt>
                <c:pt idx="18">
                  <c:v>0.91666666666666674</c:v>
                </c:pt>
                <c:pt idx="19">
                  <c:v>0.5</c:v>
                </c:pt>
                <c:pt idx="20">
                  <c:v>0.81666666666666676</c:v>
                </c:pt>
                <c:pt idx="21">
                  <c:v>0.68333333333333335</c:v>
                </c:pt>
                <c:pt idx="22">
                  <c:v>0.7</c:v>
                </c:pt>
                <c:pt idx="23">
                  <c:v>0.86666666666666681</c:v>
                </c:pt>
                <c:pt idx="24">
                  <c:v>0.93333333333333324</c:v>
                </c:pt>
                <c:pt idx="25">
                  <c:v>0.7</c:v>
                </c:pt>
                <c:pt idx="26">
                  <c:v>0.75</c:v>
                </c:pt>
                <c:pt idx="27">
                  <c:v>0.65</c:v>
                </c:pt>
                <c:pt idx="28">
                  <c:v>0.8</c:v>
                </c:pt>
                <c:pt idx="29">
                  <c:v>0.66666666666666663</c:v>
                </c:pt>
                <c:pt idx="30">
                  <c:v>0.53333333333333344</c:v>
                </c:pt>
                <c:pt idx="31">
                  <c:v>0.48333333333333328</c:v>
                </c:pt>
                <c:pt idx="32">
                  <c:v>0.91666666666666674</c:v>
                </c:pt>
                <c:pt idx="33">
                  <c:v>0.75</c:v>
                </c:pt>
                <c:pt idx="34">
                  <c:v>0.83333333333333326</c:v>
                </c:pt>
                <c:pt idx="35">
                  <c:v>0.91666666666666674</c:v>
                </c:pt>
                <c:pt idx="36">
                  <c:v>0.88333333333333319</c:v>
                </c:pt>
                <c:pt idx="37">
                  <c:v>0.6166666666666667</c:v>
                </c:pt>
                <c:pt idx="38">
                  <c:v>0.7</c:v>
                </c:pt>
                <c:pt idx="39">
                  <c:v>0.76666666666666661</c:v>
                </c:pt>
                <c:pt idx="40">
                  <c:v>0.4333333333333334</c:v>
                </c:pt>
                <c:pt idx="41">
                  <c:v>0.55000000000000004</c:v>
                </c:pt>
                <c:pt idx="42">
                  <c:v>0.76666666666666672</c:v>
                </c:pt>
                <c:pt idx="43">
                  <c:v>0.65</c:v>
                </c:pt>
                <c:pt idx="44">
                  <c:v>0.86666666666666681</c:v>
                </c:pt>
                <c:pt idx="45">
                  <c:v>0.71666666666666656</c:v>
                </c:pt>
                <c:pt idx="46">
                  <c:v>0.58333333333333337</c:v>
                </c:pt>
                <c:pt idx="47">
                  <c:v>0.88333333333333319</c:v>
                </c:pt>
                <c:pt idx="48">
                  <c:v>0.6166666666666667</c:v>
                </c:pt>
                <c:pt idx="49">
                  <c:v>0.71666666666666656</c:v>
                </c:pt>
                <c:pt idx="50">
                  <c:v>0.83333333333333326</c:v>
                </c:pt>
                <c:pt idx="51">
                  <c:v>0.71666666666666656</c:v>
                </c:pt>
                <c:pt idx="52">
                  <c:v>0.5</c:v>
                </c:pt>
                <c:pt idx="53">
                  <c:v>0.86666666666666659</c:v>
                </c:pt>
                <c:pt idx="54">
                  <c:v>0.7</c:v>
                </c:pt>
                <c:pt idx="55">
                  <c:v>0.66666666666666674</c:v>
                </c:pt>
                <c:pt idx="56">
                  <c:v>0.7</c:v>
                </c:pt>
                <c:pt idx="57">
                  <c:v>0.75</c:v>
                </c:pt>
                <c:pt idx="58">
                  <c:v>0.43333333333333329</c:v>
                </c:pt>
                <c:pt idx="59">
                  <c:v>0.7</c:v>
                </c:pt>
                <c:pt idx="60">
                  <c:v>0.56666666666666665</c:v>
                </c:pt>
                <c:pt idx="61">
                  <c:v>0.6333333333333333</c:v>
                </c:pt>
                <c:pt idx="62">
                  <c:v>0.53333333333333344</c:v>
                </c:pt>
                <c:pt idx="63">
                  <c:v>0.65</c:v>
                </c:pt>
              </c:numCache>
            </c:numRef>
          </c:yVal>
          <c:bubbleSize>
            <c:numLit>
              <c:formatCode>General</c:formatCode>
              <c:ptCount val="64"/>
              <c:pt idx="0">
                <c:v>1</c:v>
              </c:pt>
              <c:pt idx="1">
                <c:v>1</c:v>
              </c:pt>
              <c:pt idx="2">
                <c:v>1</c:v>
              </c:pt>
              <c:pt idx="3">
                <c:v>1</c:v>
              </c:pt>
              <c:pt idx="4">
                <c:v>1</c:v>
              </c:pt>
              <c:pt idx="5">
                <c:v>1</c:v>
              </c:pt>
              <c:pt idx="6">
                <c:v>1</c:v>
              </c:pt>
              <c:pt idx="7">
                <c:v>1</c:v>
              </c:pt>
              <c:pt idx="8">
                <c:v>1</c:v>
              </c:pt>
              <c:pt idx="9">
                <c:v>1</c:v>
              </c:pt>
              <c:pt idx="10">
                <c:v>1</c:v>
              </c:pt>
              <c:pt idx="11">
                <c:v>1</c:v>
              </c:pt>
              <c:pt idx="12">
                <c:v>1</c:v>
              </c:pt>
              <c:pt idx="13">
                <c:v>1</c:v>
              </c:pt>
              <c:pt idx="14">
                <c:v>1</c:v>
              </c:pt>
              <c:pt idx="15">
                <c:v>1</c:v>
              </c:pt>
              <c:pt idx="16">
                <c:v>1</c:v>
              </c:pt>
              <c:pt idx="17">
                <c:v>1</c:v>
              </c:pt>
              <c:pt idx="18">
                <c:v>1</c:v>
              </c:pt>
              <c:pt idx="19">
                <c:v>1</c:v>
              </c:pt>
              <c:pt idx="20">
                <c:v>1</c:v>
              </c:pt>
              <c:pt idx="21">
                <c:v>1</c:v>
              </c:pt>
              <c:pt idx="22">
                <c:v>1</c:v>
              </c:pt>
              <c:pt idx="23">
                <c:v>1</c:v>
              </c:pt>
              <c:pt idx="24">
                <c:v>1</c:v>
              </c:pt>
              <c:pt idx="25">
                <c:v>1</c:v>
              </c:pt>
              <c:pt idx="26">
                <c:v>1</c:v>
              </c:pt>
              <c:pt idx="27">
                <c:v>1</c:v>
              </c:pt>
              <c:pt idx="28">
                <c:v>1</c:v>
              </c:pt>
              <c:pt idx="29">
                <c:v>1</c:v>
              </c:pt>
              <c:pt idx="30">
                <c:v>1</c:v>
              </c:pt>
              <c:pt idx="31">
                <c:v>1</c:v>
              </c:pt>
              <c:pt idx="32">
                <c:v>1</c:v>
              </c:pt>
              <c:pt idx="33">
                <c:v>1</c:v>
              </c:pt>
              <c:pt idx="34">
                <c:v>1</c:v>
              </c:pt>
              <c:pt idx="35">
                <c:v>1</c:v>
              </c:pt>
              <c:pt idx="36">
                <c:v>1</c:v>
              </c:pt>
              <c:pt idx="37">
                <c:v>1</c:v>
              </c:pt>
              <c:pt idx="38">
                <c:v>1</c:v>
              </c:pt>
              <c:pt idx="39">
                <c:v>1</c:v>
              </c:pt>
              <c:pt idx="40">
                <c:v>1</c:v>
              </c:pt>
              <c:pt idx="41">
                <c:v>1</c:v>
              </c:pt>
              <c:pt idx="42">
                <c:v>1</c:v>
              </c:pt>
              <c:pt idx="43">
                <c:v>1</c:v>
              </c:pt>
              <c:pt idx="44">
                <c:v>1</c:v>
              </c:pt>
              <c:pt idx="45">
                <c:v>1</c:v>
              </c:pt>
              <c:pt idx="46">
                <c:v>1</c:v>
              </c:pt>
              <c:pt idx="47">
                <c:v>1</c:v>
              </c:pt>
              <c:pt idx="48">
                <c:v>1</c:v>
              </c:pt>
              <c:pt idx="49">
                <c:v>1</c:v>
              </c:pt>
              <c:pt idx="50">
                <c:v>1</c:v>
              </c:pt>
              <c:pt idx="51">
                <c:v>1</c:v>
              </c:pt>
              <c:pt idx="52">
                <c:v>1</c:v>
              </c:pt>
              <c:pt idx="53">
                <c:v>1</c:v>
              </c:pt>
              <c:pt idx="54">
                <c:v>1</c:v>
              </c:pt>
              <c:pt idx="55">
                <c:v>1</c:v>
              </c:pt>
              <c:pt idx="56">
                <c:v>1</c:v>
              </c:pt>
              <c:pt idx="57">
                <c:v>1</c:v>
              </c:pt>
              <c:pt idx="58">
                <c:v>1</c:v>
              </c:pt>
              <c:pt idx="59">
                <c:v>1</c:v>
              </c:pt>
              <c:pt idx="60">
                <c:v>1</c:v>
              </c:pt>
              <c:pt idx="61">
                <c:v>1</c:v>
              </c:pt>
              <c:pt idx="62">
                <c:v>1</c:v>
              </c:pt>
              <c:pt idx="63">
                <c:v>1</c:v>
              </c:pt>
            </c:numLit>
          </c:bubbleSize>
          <c:bubble3D val="1"/>
        </c:ser>
        <c:dLbls>
          <c:showLegendKey val="0"/>
          <c:showVal val="0"/>
          <c:showCatName val="0"/>
          <c:showSerName val="0"/>
          <c:showPercent val="0"/>
          <c:showBubbleSize val="0"/>
        </c:dLbls>
        <c:bubbleScale val="15"/>
        <c:showNegBubbles val="0"/>
        <c:axId val="135726816"/>
        <c:axId val="135727376"/>
      </c:bubbleChart>
      <c:valAx>
        <c:axId val="135726816"/>
        <c:scaling>
          <c:orientation val="minMax"/>
          <c:max val="1"/>
          <c:min val="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r>
                  <a:rPr lang="en-GB"/>
                  <a:t>Language usage L2</a:t>
                </a:r>
              </a:p>
            </c:rich>
          </c:tx>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title>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crossAx val="135727376"/>
        <c:crosses val="autoZero"/>
        <c:crossBetween val="midCat"/>
        <c:majorUnit val="0.1"/>
      </c:valAx>
      <c:valAx>
        <c:axId val="135727376"/>
        <c:scaling>
          <c:orientation val="minMax"/>
          <c:max val="1"/>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r>
                  <a:rPr lang="en-GB"/>
                  <a:t>Calculated fluency  L2</a:t>
                </a:r>
              </a:p>
            </c:rich>
          </c:tx>
          <c:layout>
            <c:manualLayout>
              <c:xMode val="edge"/>
              <c:yMode val="edge"/>
              <c:x val="3.789479166666667E-2"/>
              <c:y val="0.27644059829059831"/>
            </c:manualLayout>
          </c:layout>
          <c:overlay val="0"/>
          <c:spPr>
            <a:noFill/>
            <a:ln>
              <a:noFill/>
            </a:ln>
            <a:effectLst/>
          </c:spPr>
          <c:txPr>
            <a:bodyPr rot="-54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title>
        <c:numFmt formatCode="0%" sourceLinked="1"/>
        <c:majorTickMark val="none"/>
        <c:minorTickMark val="none"/>
        <c:tickLblPos val="nextTo"/>
        <c:spPr>
          <a:noFill/>
          <a:ln>
            <a:noFill/>
          </a:ln>
          <a:effectLst/>
        </c:spPr>
        <c:txPr>
          <a:bodyPr rot="0" spcFirstLastPara="1" vertOverflow="ellipsis" wrap="square" anchor="b" anchorCtr="1"/>
          <a:lstStyle/>
          <a:p>
            <a:pPr>
              <a:defRPr sz="1197" b="0" i="0" u="none" strike="noStrike" kern="1200" baseline="0">
                <a:solidFill>
                  <a:schemeClr val="tx1">
                    <a:lumMod val="65000"/>
                    <a:lumOff val="35000"/>
                  </a:schemeClr>
                </a:solidFill>
                <a:latin typeface="+mn-lt"/>
                <a:ea typeface="+mn-ea"/>
                <a:cs typeface="+mn-cs"/>
              </a:defRPr>
            </a:pPr>
            <a:endParaRPr lang="de-DE"/>
          </a:p>
        </c:txPr>
        <c:crossAx val="135726816"/>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de-DE"/>
    </a:p>
  </c:txPr>
  <c:externalData r:id="rId3">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c:date1904 val="0"/>
  <c:lang val="de-DE"/>
  <c:roundedCorners val="0"/>
  <mc:AlternateContent xmlns:mc="http://schemas.openxmlformats.org/markup-compatibility/2006">
    <mc:Choice xmlns:c14="http://schemas.microsoft.com/office/drawing/2007/8/2/chart" Requires="c14">
      <c14:style val="105"/>
    </mc:Choice>
    <mc:Fallback>
      <c:style val="5"/>
    </mc:Fallback>
  </mc:AlternateContent>
  <c:chart>
    <c:autoTitleDeleted val="1"/>
    <c:plotArea>
      <c:layout/>
      <c:bubbleChart>
        <c:varyColors val="0"/>
        <c:ser>
          <c:idx val="0"/>
          <c:order val="0"/>
          <c:tx>
            <c:strRef>
              <c:f>Tabelle1!$FB$3</c:f>
              <c:strCache>
                <c:ptCount val="1"/>
                <c:pt idx="0">
                  <c:v>Calculated Fluency L3</c:v>
                </c:pt>
              </c:strCache>
            </c:strRef>
          </c:tx>
          <c:spPr>
            <a:solidFill>
              <a:srgbClr val="92D050"/>
            </a:solidFill>
            <a:ln w="25400">
              <a:noFill/>
            </a:ln>
            <a:effectLst>
              <a:outerShdw blurRad="50800" dist="38100" dir="14700000" algn="t" rotWithShape="0">
                <a:srgbClr val="000000">
                  <a:alpha val="60000"/>
                </a:srgbClr>
              </a:outerShdw>
            </a:effectLst>
            <a:scene3d>
              <a:camera prst="orthographicFront" fov="0">
                <a:rot lat="0" lon="0" rev="0"/>
              </a:camera>
              <a:lightRig rig="contrasting" dir="t">
                <a:rot lat="0" lon="0" rev="3600000"/>
              </a:lightRig>
            </a:scene3d>
            <a:sp3d prstMaterial="plastic">
              <a:bevelT w="127000" h="38200" prst="relaxedInset"/>
              <a:contourClr>
                <a:scrgbClr r="0" g="0" b="0"/>
              </a:contourClr>
            </a:sp3d>
          </c:spPr>
          <c:invertIfNegative val="0"/>
          <c:xVal>
            <c:numRef>
              <c:f>Tabelle1!$AD$4:$AD$60</c:f>
              <c:numCache>
                <c:formatCode>0%</c:formatCode>
                <c:ptCount val="57"/>
                <c:pt idx="0">
                  <c:v>0.4</c:v>
                </c:pt>
                <c:pt idx="1">
                  <c:v>0.25</c:v>
                </c:pt>
                <c:pt idx="2">
                  <c:v>0.1</c:v>
                </c:pt>
                <c:pt idx="3">
                  <c:v>0.3</c:v>
                </c:pt>
                <c:pt idx="4">
                  <c:v>0</c:v>
                </c:pt>
                <c:pt idx="5">
                  <c:v>0.05</c:v>
                </c:pt>
                <c:pt idx="6">
                  <c:v>0.1</c:v>
                </c:pt>
                <c:pt idx="7">
                  <c:v>0.4</c:v>
                </c:pt>
                <c:pt idx="8">
                  <c:v>0</c:v>
                </c:pt>
                <c:pt idx="9">
                  <c:v>0.05</c:v>
                </c:pt>
                <c:pt idx="10">
                  <c:v>0.2</c:v>
                </c:pt>
                <c:pt idx="11">
                  <c:v>0.1</c:v>
                </c:pt>
                <c:pt idx="12">
                  <c:v>0.55000000000000004</c:v>
                </c:pt>
                <c:pt idx="13">
                  <c:v>0.05</c:v>
                </c:pt>
                <c:pt idx="14">
                  <c:v>0.05</c:v>
                </c:pt>
                <c:pt idx="15">
                  <c:v>0.08</c:v>
                </c:pt>
                <c:pt idx="16">
                  <c:v>0.18</c:v>
                </c:pt>
                <c:pt idx="17">
                  <c:v>0.15</c:v>
                </c:pt>
                <c:pt idx="18">
                  <c:v>0.05</c:v>
                </c:pt>
                <c:pt idx="19">
                  <c:v>0.3</c:v>
                </c:pt>
                <c:pt idx="20">
                  <c:v>0.35</c:v>
                </c:pt>
                <c:pt idx="21">
                  <c:v>0.1</c:v>
                </c:pt>
                <c:pt idx="22">
                  <c:v>0.08</c:v>
                </c:pt>
                <c:pt idx="23">
                  <c:v>0.15</c:v>
                </c:pt>
                <c:pt idx="24">
                  <c:v>0.14000000000000001</c:v>
                </c:pt>
                <c:pt idx="25">
                  <c:v>0.19</c:v>
                </c:pt>
                <c:pt idx="26">
                  <c:v>0.1</c:v>
                </c:pt>
                <c:pt idx="27">
                  <c:v>0.3</c:v>
                </c:pt>
                <c:pt idx="28">
                  <c:v>0.15</c:v>
                </c:pt>
                <c:pt idx="29">
                  <c:v>0.1</c:v>
                </c:pt>
                <c:pt idx="30">
                  <c:v>0.01</c:v>
                </c:pt>
                <c:pt idx="31">
                  <c:v>0.19</c:v>
                </c:pt>
                <c:pt idx="32">
                  <c:v>0.32</c:v>
                </c:pt>
                <c:pt idx="33">
                  <c:v>0.1</c:v>
                </c:pt>
                <c:pt idx="34">
                  <c:v>0.1</c:v>
                </c:pt>
                <c:pt idx="35">
                  <c:v>0.1</c:v>
                </c:pt>
                <c:pt idx="36">
                  <c:v>0.4</c:v>
                </c:pt>
                <c:pt idx="37">
                  <c:v>0.3</c:v>
                </c:pt>
                <c:pt idx="38">
                  <c:v>0.05</c:v>
                </c:pt>
                <c:pt idx="39">
                  <c:v>0.02</c:v>
                </c:pt>
                <c:pt idx="40">
                  <c:v>0.05</c:v>
                </c:pt>
                <c:pt idx="41">
                  <c:v>0.1</c:v>
                </c:pt>
                <c:pt idx="42">
                  <c:v>0.3</c:v>
                </c:pt>
                <c:pt idx="43">
                  <c:v>0.6</c:v>
                </c:pt>
                <c:pt idx="44">
                  <c:v>0.1</c:v>
                </c:pt>
                <c:pt idx="45">
                  <c:v>0.2</c:v>
                </c:pt>
                <c:pt idx="46">
                  <c:v>0.05</c:v>
                </c:pt>
                <c:pt idx="47">
                  <c:v>0.05</c:v>
                </c:pt>
                <c:pt idx="48">
                  <c:v>0.4</c:v>
                </c:pt>
                <c:pt idx="49">
                  <c:v>0.1</c:v>
                </c:pt>
                <c:pt idx="50">
                  <c:v>0.2</c:v>
                </c:pt>
                <c:pt idx="51">
                  <c:v>0.2</c:v>
                </c:pt>
                <c:pt idx="52">
                  <c:v>0.05</c:v>
                </c:pt>
                <c:pt idx="53">
                  <c:v>0.03</c:v>
                </c:pt>
                <c:pt idx="54">
                  <c:v>0.2</c:v>
                </c:pt>
                <c:pt idx="55">
                  <c:v>0.02</c:v>
                </c:pt>
                <c:pt idx="56">
                  <c:v>0.02</c:v>
                </c:pt>
              </c:numCache>
            </c:numRef>
          </c:xVal>
          <c:yVal>
            <c:numRef>
              <c:f>Tabelle1!$FB$4:$FB$60</c:f>
              <c:numCache>
                <c:formatCode>0%</c:formatCode>
                <c:ptCount val="57"/>
                <c:pt idx="0">
                  <c:v>0.8</c:v>
                </c:pt>
                <c:pt idx="1">
                  <c:v>0.61666666666666659</c:v>
                </c:pt>
                <c:pt idx="2">
                  <c:v>0.58333333333333337</c:v>
                </c:pt>
                <c:pt idx="3">
                  <c:v>0.65</c:v>
                </c:pt>
                <c:pt idx="4">
                  <c:v>0.83333333333333326</c:v>
                </c:pt>
                <c:pt idx="5">
                  <c:v>1</c:v>
                </c:pt>
                <c:pt idx="6">
                  <c:v>0.83333333333333337</c:v>
                </c:pt>
                <c:pt idx="7">
                  <c:v>0.78333333333333333</c:v>
                </c:pt>
                <c:pt idx="8">
                  <c:v>0.68333333333333335</c:v>
                </c:pt>
                <c:pt idx="9">
                  <c:v>0.53333333333333333</c:v>
                </c:pt>
                <c:pt idx="10">
                  <c:v>0.98333333333333317</c:v>
                </c:pt>
                <c:pt idx="11">
                  <c:v>0.8</c:v>
                </c:pt>
                <c:pt idx="12">
                  <c:v>0.71666666666666656</c:v>
                </c:pt>
                <c:pt idx="13">
                  <c:v>0.68333333333333335</c:v>
                </c:pt>
                <c:pt idx="14">
                  <c:v>0.71666666666666656</c:v>
                </c:pt>
                <c:pt idx="15">
                  <c:v>0.63333333333333341</c:v>
                </c:pt>
                <c:pt idx="16">
                  <c:v>0.35</c:v>
                </c:pt>
                <c:pt idx="17">
                  <c:v>0.9</c:v>
                </c:pt>
                <c:pt idx="18">
                  <c:v>0.6</c:v>
                </c:pt>
                <c:pt idx="19">
                  <c:v>0.7</c:v>
                </c:pt>
                <c:pt idx="20">
                  <c:v>0.75</c:v>
                </c:pt>
                <c:pt idx="21">
                  <c:v>0.25</c:v>
                </c:pt>
                <c:pt idx="22">
                  <c:v>0.6</c:v>
                </c:pt>
                <c:pt idx="23">
                  <c:v>0.6</c:v>
                </c:pt>
                <c:pt idx="24">
                  <c:v>0.6</c:v>
                </c:pt>
                <c:pt idx="25">
                  <c:v>0.58333333333333337</c:v>
                </c:pt>
                <c:pt idx="26">
                  <c:v>0.61666666666666659</c:v>
                </c:pt>
                <c:pt idx="27">
                  <c:v>0.53333333333333333</c:v>
                </c:pt>
                <c:pt idx="28">
                  <c:v>0.78333333333333344</c:v>
                </c:pt>
                <c:pt idx="29">
                  <c:v>0.58333333333333337</c:v>
                </c:pt>
                <c:pt idx="30">
                  <c:v>0.46666666666666667</c:v>
                </c:pt>
                <c:pt idx="31">
                  <c:v>0.46666666666666667</c:v>
                </c:pt>
                <c:pt idx="32">
                  <c:v>0.93333333333333324</c:v>
                </c:pt>
                <c:pt idx="33">
                  <c:v>0.98333333333333317</c:v>
                </c:pt>
                <c:pt idx="34">
                  <c:v>0.7</c:v>
                </c:pt>
                <c:pt idx="35">
                  <c:v>0.41666666666666663</c:v>
                </c:pt>
                <c:pt idx="36">
                  <c:v>0.55000000000000004</c:v>
                </c:pt>
                <c:pt idx="37">
                  <c:v>0.65</c:v>
                </c:pt>
                <c:pt idx="38">
                  <c:v>0.61666666666666659</c:v>
                </c:pt>
                <c:pt idx="39">
                  <c:v>0.91666666666666674</c:v>
                </c:pt>
                <c:pt idx="40">
                  <c:v>0.41666666666666669</c:v>
                </c:pt>
                <c:pt idx="41">
                  <c:v>0.35</c:v>
                </c:pt>
                <c:pt idx="42">
                  <c:v>0.68333333333333335</c:v>
                </c:pt>
                <c:pt idx="43">
                  <c:v>0.7</c:v>
                </c:pt>
                <c:pt idx="44">
                  <c:v>0.66666666666666674</c:v>
                </c:pt>
                <c:pt idx="45">
                  <c:v>0.55000000000000004</c:v>
                </c:pt>
                <c:pt idx="46">
                  <c:v>0.56666666666666665</c:v>
                </c:pt>
                <c:pt idx="47">
                  <c:v>0.45</c:v>
                </c:pt>
                <c:pt idx="48">
                  <c:v>0.55000000000000004</c:v>
                </c:pt>
                <c:pt idx="49">
                  <c:v>0.63333333333333341</c:v>
                </c:pt>
                <c:pt idx="50">
                  <c:v>0.8</c:v>
                </c:pt>
                <c:pt idx="51">
                  <c:v>0.33333333333333331</c:v>
                </c:pt>
                <c:pt idx="52">
                  <c:v>0.35</c:v>
                </c:pt>
                <c:pt idx="53">
                  <c:v>0.68333333333333335</c:v>
                </c:pt>
                <c:pt idx="54">
                  <c:v>0.48333333333333339</c:v>
                </c:pt>
                <c:pt idx="55">
                  <c:v>0.48333333333333328</c:v>
                </c:pt>
                <c:pt idx="56">
                  <c:v>0.56666666666666665</c:v>
                </c:pt>
              </c:numCache>
            </c:numRef>
          </c:yVal>
          <c:bubbleSize>
            <c:numLit>
              <c:formatCode>General</c:formatCode>
              <c:ptCount val="57"/>
              <c:pt idx="0">
                <c:v>1</c:v>
              </c:pt>
              <c:pt idx="1">
                <c:v>1</c:v>
              </c:pt>
              <c:pt idx="2">
                <c:v>1</c:v>
              </c:pt>
              <c:pt idx="3">
                <c:v>1</c:v>
              </c:pt>
              <c:pt idx="4">
                <c:v>1</c:v>
              </c:pt>
              <c:pt idx="5">
                <c:v>1</c:v>
              </c:pt>
              <c:pt idx="6">
                <c:v>1</c:v>
              </c:pt>
              <c:pt idx="7">
                <c:v>1</c:v>
              </c:pt>
              <c:pt idx="8">
                <c:v>1</c:v>
              </c:pt>
              <c:pt idx="9">
                <c:v>1</c:v>
              </c:pt>
              <c:pt idx="10">
                <c:v>1</c:v>
              </c:pt>
              <c:pt idx="11">
                <c:v>1</c:v>
              </c:pt>
              <c:pt idx="12">
                <c:v>1</c:v>
              </c:pt>
              <c:pt idx="13">
                <c:v>1</c:v>
              </c:pt>
              <c:pt idx="14">
                <c:v>1</c:v>
              </c:pt>
              <c:pt idx="15">
                <c:v>1</c:v>
              </c:pt>
              <c:pt idx="16">
                <c:v>1</c:v>
              </c:pt>
              <c:pt idx="17">
                <c:v>1</c:v>
              </c:pt>
              <c:pt idx="18">
                <c:v>1</c:v>
              </c:pt>
              <c:pt idx="19">
                <c:v>1</c:v>
              </c:pt>
              <c:pt idx="20">
                <c:v>1</c:v>
              </c:pt>
              <c:pt idx="21">
                <c:v>1</c:v>
              </c:pt>
              <c:pt idx="22">
                <c:v>1</c:v>
              </c:pt>
              <c:pt idx="23">
                <c:v>1</c:v>
              </c:pt>
              <c:pt idx="24">
                <c:v>1</c:v>
              </c:pt>
              <c:pt idx="25">
                <c:v>1</c:v>
              </c:pt>
              <c:pt idx="26">
                <c:v>1</c:v>
              </c:pt>
              <c:pt idx="27">
                <c:v>1</c:v>
              </c:pt>
              <c:pt idx="28">
                <c:v>1</c:v>
              </c:pt>
              <c:pt idx="29">
                <c:v>1</c:v>
              </c:pt>
              <c:pt idx="30">
                <c:v>1</c:v>
              </c:pt>
              <c:pt idx="31">
                <c:v>1</c:v>
              </c:pt>
              <c:pt idx="32">
                <c:v>1</c:v>
              </c:pt>
              <c:pt idx="33">
                <c:v>1</c:v>
              </c:pt>
              <c:pt idx="34">
                <c:v>1</c:v>
              </c:pt>
              <c:pt idx="35">
                <c:v>1</c:v>
              </c:pt>
              <c:pt idx="36">
                <c:v>1</c:v>
              </c:pt>
              <c:pt idx="37">
                <c:v>1</c:v>
              </c:pt>
              <c:pt idx="38">
                <c:v>1</c:v>
              </c:pt>
              <c:pt idx="39">
                <c:v>1</c:v>
              </c:pt>
              <c:pt idx="40">
                <c:v>1</c:v>
              </c:pt>
              <c:pt idx="41">
                <c:v>1</c:v>
              </c:pt>
              <c:pt idx="42">
                <c:v>1</c:v>
              </c:pt>
              <c:pt idx="43">
                <c:v>1</c:v>
              </c:pt>
              <c:pt idx="44">
                <c:v>1</c:v>
              </c:pt>
              <c:pt idx="45">
                <c:v>1</c:v>
              </c:pt>
              <c:pt idx="46">
                <c:v>1</c:v>
              </c:pt>
              <c:pt idx="47">
                <c:v>1</c:v>
              </c:pt>
              <c:pt idx="48">
                <c:v>1</c:v>
              </c:pt>
              <c:pt idx="49">
                <c:v>1</c:v>
              </c:pt>
              <c:pt idx="50">
                <c:v>1</c:v>
              </c:pt>
              <c:pt idx="51">
                <c:v>1</c:v>
              </c:pt>
              <c:pt idx="52">
                <c:v>1</c:v>
              </c:pt>
              <c:pt idx="53">
                <c:v>1</c:v>
              </c:pt>
              <c:pt idx="54">
                <c:v>1</c:v>
              </c:pt>
              <c:pt idx="55">
                <c:v>1</c:v>
              </c:pt>
              <c:pt idx="56">
                <c:v>1</c:v>
              </c:pt>
            </c:numLit>
          </c:bubbleSize>
          <c:bubble3D val="1"/>
        </c:ser>
        <c:dLbls>
          <c:showLegendKey val="0"/>
          <c:showVal val="0"/>
          <c:showCatName val="0"/>
          <c:showSerName val="0"/>
          <c:showPercent val="0"/>
          <c:showBubbleSize val="0"/>
        </c:dLbls>
        <c:bubbleScale val="15"/>
        <c:showNegBubbles val="0"/>
        <c:axId val="135729616"/>
        <c:axId val="135730176"/>
      </c:bubbleChart>
      <c:valAx>
        <c:axId val="135729616"/>
        <c:scaling>
          <c:orientation val="minMax"/>
          <c:max val="1"/>
          <c:min val="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r>
                  <a:rPr lang="en-GB"/>
                  <a:t>Language usage</a:t>
                </a:r>
              </a:p>
            </c:rich>
          </c:tx>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title>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crossAx val="135730176"/>
        <c:crosses val="autoZero"/>
        <c:crossBetween val="midCat"/>
        <c:majorUnit val="0.1"/>
      </c:valAx>
      <c:valAx>
        <c:axId val="135730176"/>
        <c:scaling>
          <c:orientation val="minMax"/>
          <c:max val="1"/>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r>
                  <a:rPr lang="en-GB"/>
                  <a:t>Calculated fluency L3 </a:t>
                </a:r>
              </a:p>
            </c:rich>
          </c:tx>
          <c:layout/>
          <c:overlay val="0"/>
          <c:spPr>
            <a:noFill/>
            <a:ln>
              <a:noFill/>
            </a:ln>
            <a:effectLst/>
          </c:spPr>
          <c:txPr>
            <a:bodyPr rot="-54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title>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crossAx val="135729616"/>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de-DE"/>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de-DE"/>
  <c:roundedCorners val="0"/>
  <mc:AlternateContent xmlns:mc="http://schemas.openxmlformats.org/markup-compatibility/2006">
    <mc:Choice xmlns:c14="http://schemas.microsoft.com/office/drawing/2007/8/2/chart" Requires="c14">
      <c14:style val="126"/>
    </mc:Choice>
    <mc:Fallback>
      <c:style val="26"/>
    </mc:Fallback>
  </mc:AlternateContent>
  <c:chart>
    <c:autoTitleDeleted val="1"/>
    <c:plotArea>
      <c:layout/>
      <c:barChart>
        <c:barDir val="bar"/>
        <c:grouping val="clustered"/>
        <c:varyColors val="0"/>
        <c:ser>
          <c:idx val="0"/>
          <c:order val="0"/>
          <c:tx>
            <c:strRef>
              <c:f>[WorldLanguageData.xlsx]Tabelle2!$C$1</c:f>
              <c:strCache>
                <c:ptCount val="1"/>
                <c:pt idx="0">
                  <c:v>Active First Languages  in use per Country</c:v>
                </c:pt>
              </c:strCache>
            </c:strRef>
          </c:tx>
          <c:spPr>
            <a:ln>
              <a:noFill/>
            </a:ln>
          </c:spPr>
          <c:invertIfNegative val="0"/>
          <c:dPt>
            <c:idx val="21"/>
            <c:invertIfNegative val="0"/>
            <c:bubble3D val="0"/>
            <c:spPr>
              <a:solidFill>
                <a:srgbClr val="FFFF00"/>
              </a:solidFill>
              <a:ln>
                <a:solidFill>
                  <a:srgbClr val="FFFF00"/>
                </a:solidFill>
              </a:ln>
            </c:spPr>
          </c:dPt>
          <c:cat>
            <c:strRef>
              <c:f>[WorldLanguageData.xlsx]Tabelle2!$B$2:$B$23</c:f>
              <c:strCache>
                <c:ptCount val="22"/>
                <c:pt idx="1">
                  <c:v>Papua New Guinea  </c:v>
                </c:pt>
                <c:pt idx="2">
                  <c:v>Indonesia  </c:v>
                </c:pt>
                <c:pt idx="3">
                  <c:v>Nigeria  </c:v>
                </c:pt>
                <c:pt idx="4">
                  <c:v>India  </c:v>
                </c:pt>
                <c:pt idx="5">
                  <c:v>United States  </c:v>
                </c:pt>
                <c:pt idx="6">
                  <c:v>China  </c:v>
                </c:pt>
                <c:pt idx="7">
                  <c:v>Mexico  </c:v>
                </c:pt>
                <c:pt idx="8">
                  <c:v>Cameroon  </c:v>
                </c:pt>
                <c:pt idx="9">
                  <c:v>Australia  </c:v>
                </c:pt>
                <c:pt idx="10">
                  <c:v>Brazil  </c:v>
                </c:pt>
                <c:pt idx="11">
                  <c:v>Dem. Rep. Congo  </c:v>
                </c:pt>
                <c:pt idx="12">
                  <c:v>Philippines  </c:v>
                </c:pt>
                <c:pt idx="13">
                  <c:v>Canada  </c:v>
                </c:pt>
                <c:pt idx="14">
                  <c:v>Russian Federation  </c:v>
                </c:pt>
                <c:pt idx="15">
                  <c:v>Chad  </c:v>
                </c:pt>
                <c:pt idx="16">
                  <c:v>Tanzania  </c:v>
                </c:pt>
                <c:pt idx="17">
                  <c:v>Nepal  </c:v>
                </c:pt>
                <c:pt idx="18">
                  <c:v>Myanmar  </c:v>
                </c:pt>
                <c:pt idx="19">
                  <c:v>Vanuatu  </c:v>
                </c:pt>
                <c:pt idx="20">
                  <c:v>Vietnam  </c:v>
                </c:pt>
                <c:pt idx="21">
                  <c:v>Switzerland  </c:v>
                </c:pt>
              </c:strCache>
            </c:strRef>
          </c:cat>
          <c:val>
            <c:numRef>
              <c:f>[WorldLanguageData.xlsx]Tabelle2!$C$2:$C$23</c:f>
              <c:numCache>
                <c:formatCode>General</c:formatCode>
                <c:ptCount val="22"/>
                <c:pt idx="1">
                  <c:v>837</c:v>
                </c:pt>
                <c:pt idx="2">
                  <c:v>706</c:v>
                </c:pt>
                <c:pt idx="3">
                  <c:v>527</c:v>
                </c:pt>
                <c:pt idx="4">
                  <c:v>449</c:v>
                </c:pt>
                <c:pt idx="5">
                  <c:v>420</c:v>
                </c:pt>
                <c:pt idx="6">
                  <c:v>301</c:v>
                </c:pt>
                <c:pt idx="7">
                  <c:v>287</c:v>
                </c:pt>
                <c:pt idx="8">
                  <c:v>280</c:v>
                </c:pt>
                <c:pt idx="9">
                  <c:v>244</c:v>
                </c:pt>
                <c:pt idx="10">
                  <c:v>224</c:v>
                </c:pt>
                <c:pt idx="11">
                  <c:v>215</c:v>
                </c:pt>
                <c:pt idx="12">
                  <c:v>192</c:v>
                </c:pt>
                <c:pt idx="13">
                  <c:v>172</c:v>
                </c:pt>
                <c:pt idx="14">
                  <c:v>137</c:v>
                </c:pt>
                <c:pt idx="15">
                  <c:v>130</c:v>
                </c:pt>
                <c:pt idx="16">
                  <c:v>126</c:v>
                </c:pt>
                <c:pt idx="17">
                  <c:v>122</c:v>
                </c:pt>
                <c:pt idx="18">
                  <c:v>116</c:v>
                </c:pt>
                <c:pt idx="19">
                  <c:v>116</c:v>
                </c:pt>
                <c:pt idx="20">
                  <c:v>110</c:v>
                </c:pt>
                <c:pt idx="21">
                  <c:v>22</c:v>
                </c:pt>
              </c:numCache>
            </c:numRef>
          </c:val>
        </c:ser>
        <c:dLbls>
          <c:showLegendKey val="0"/>
          <c:showVal val="0"/>
          <c:showCatName val="0"/>
          <c:showSerName val="0"/>
          <c:showPercent val="0"/>
          <c:showBubbleSize val="0"/>
        </c:dLbls>
        <c:gapWidth val="75"/>
        <c:axId val="137040144"/>
        <c:axId val="137040704"/>
      </c:barChart>
      <c:catAx>
        <c:axId val="137040144"/>
        <c:scaling>
          <c:orientation val="minMax"/>
        </c:scaling>
        <c:delete val="0"/>
        <c:axPos val="l"/>
        <c:numFmt formatCode="General" sourceLinked="0"/>
        <c:majorTickMark val="none"/>
        <c:minorTickMark val="none"/>
        <c:tickLblPos val="nextTo"/>
        <c:txPr>
          <a:bodyPr/>
          <a:lstStyle/>
          <a:p>
            <a:pPr>
              <a:defRPr sz="1200" b="1"/>
            </a:pPr>
            <a:endParaRPr lang="de-DE"/>
          </a:p>
        </c:txPr>
        <c:crossAx val="137040704"/>
        <c:crosses val="autoZero"/>
        <c:auto val="1"/>
        <c:lblAlgn val="ctr"/>
        <c:lblOffset val="100"/>
        <c:noMultiLvlLbl val="0"/>
      </c:catAx>
      <c:valAx>
        <c:axId val="137040704"/>
        <c:scaling>
          <c:orientation val="minMax"/>
        </c:scaling>
        <c:delete val="0"/>
        <c:axPos val="b"/>
        <c:majorGridlines/>
        <c:numFmt formatCode="General" sourceLinked="1"/>
        <c:majorTickMark val="none"/>
        <c:minorTickMark val="none"/>
        <c:tickLblPos val="nextTo"/>
        <c:txPr>
          <a:bodyPr/>
          <a:lstStyle/>
          <a:p>
            <a:pPr>
              <a:defRPr sz="1200" b="1"/>
            </a:pPr>
            <a:endParaRPr lang="de-DE"/>
          </a:p>
        </c:txPr>
        <c:crossAx val="137040144"/>
        <c:crosses val="autoZero"/>
        <c:crossBetween val="between"/>
      </c:valAx>
    </c:plotArea>
    <c:plotVisOnly val="1"/>
    <c:dispBlanksAs val="gap"/>
    <c:showDLblsOverMax val="0"/>
  </c:chart>
  <c:spPr>
    <a:ln>
      <a:noFill/>
    </a:ln>
  </c:spPr>
  <c:txPr>
    <a:bodyPr/>
    <a:lstStyle/>
    <a:p>
      <a:pPr>
        <a:defRPr sz="1000">
          <a:latin typeface="Arial" panose="020B0604020202020204" pitchFamily="34" charset="0"/>
          <a:cs typeface="Arial" panose="020B0604020202020204" pitchFamily="34" charset="0"/>
        </a:defRPr>
      </a:pPr>
      <a:endParaRPr lang="de-DE"/>
    </a:p>
  </c:txPr>
  <c:externalData r:id="rId1">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c:date1904 val="0"/>
  <c:lang val="de-DE"/>
  <c:roundedCorners val="0"/>
  <mc:AlternateContent xmlns:mc="http://schemas.openxmlformats.org/markup-compatibility/2006">
    <mc:Choice xmlns:c14="http://schemas.microsoft.com/office/drawing/2007/8/2/chart" Requires="c14">
      <c14:style val="106"/>
    </mc:Choice>
    <mc:Fallback>
      <c:style val="6"/>
    </mc:Fallback>
  </mc:AlternateContent>
  <c:chart>
    <c:autoTitleDeleted val="1"/>
    <c:plotArea>
      <c:layout>
        <c:manualLayout>
          <c:layoutTarget val="inner"/>
          <c:xMode val="edge"/>
          <c:yMode val="edge"/>
          <c:x val="0.1882277448765424"/>
          <c:y val="3.9682475240120085E-2"/>
          <c:w val="0.74183555472374108"/>
          <c:h val="0.76109652960046659"/>
        </c:manualLayout>
      </c:layout>
      <c:bubbleChart>
        <c:varyColors val="0"/>
        <c:ser>
          <c:idx val="0"/>
          <c:order val="0"/>
          <c:tx>
            <c:strRef>
              <c:f>Tabelle1!$GH$3</c:f>
              <c:strCache>
                <c:ptCount val="1"/>
                <c:pt idx="0">
                  <c:v>Calculated Fluency L4</c:v>
                </c:pt>
              </c:strCache>
            </c:strRef>
          </c:tx>
          <c:spPr>
            <a:solidFill>
              <a:srgbClr val="7030A0"/>
            </a:solidFill>
            <a:ln>
              <a:noFill/>
            </a:ln>
            <a:effectLst>
              <a:outerShdw blurRad="50800" dist="38100" dir="14700000" algn="t" rotWithShape="0">
                <a:srgbClr val="000000">
                  <a:alpha val="60000"/>
                </a:srgbClr>
              </a:outerShdw>
            </a:effectLst>
            <a:scene3d>
              <a:camera prst="orthographicFront" fov="0">
                <a:rot lat="0" lon="0" rev="0"/>
              </a:camera>
              <a:lightRig rig="contrasting" dir="t">
                <a:rot lat="0" lon="0" rev="3600000"/>
              </a:lightRig>
            </a:scene3d>
            <a:sp3d prstMaterial="plastic">
              <a:bevelT w="127000" h="38200" prst="relaxedInset"/>
              <a:contourClr>
                <a:scrgbClr r="0" g="0" b="0"/>
              </a:contourClr>
            </a:sp3d>
          </c:spPr>
          <c:invertIfNegative val="0"/>
          <c:xVal>
            <c:numRef>
              <c:f>Tabelle1!$AE$4:$AE$39</c:f>
              <c:numCache>
                <c:formatCode>0%</c:formatCode>
                <c:ptCount val="36"/>
                <c:pt idx="0">
                  <c:v>0.02</c:v>
                </c:pt>
                <c:pt idx="1">
                  <c:v>0.05</c:v>
                </c:pt>
                <c:pt idx="2">
                  <c:v>0.05</c:v>
                </c:pt>
                <c:pt idx="3">
                  <c:v>0.04</c:v>
                </c:pt>
                <c:pt idx="4">
                  <c:v>0</c:v>
                </c:pt>
                <c:pt idx="5">
                  <c:v>0.02</c:v>
                </c:pt>
                <c:pt idx="6">
                  <c:v>0.02</c:v>
                </c:pt>
                <c:pt idx="7">
                  <c:v>0.1</c:v>
                </c:pt>
                <c:pt idx="8">
                  <c:v>0</c:v>
                </c:pt>
                <c:pt idx="9">
                  <c:v>0.02</c:v>
                </c:pt>
                <c:pt idx="10">
                  <c:v>0.05</c:v>
                </c:pt>
                <c:pt idx="11">
                  <c:v>0.05</c:v>
                </c:pt>
                <c:pt idx="12">
                  <c:v>0.15</c:v>
                </c:pt>
                <c:pt idx="13">
                  <c:v>0.1</c:v>
                </c:pt>
                <c:pt idx="14">
                  <c:v>0.05</c:v>
                </c:pt>
                <c:pt idx="15">
                  <c:v>0.02</c:v>
                </c:pt>
                <c:pt idx="16">
                  <c:v>0.02</c:v>
                </c:pt>
                <c:pt idx="17">
                  <c:v>0.05</c:v>
                </c:pt>
                <c:pt idx="18">
                  <c:v>0.15</c:v>
                </c:pt>
                <c:pt idx="19">
                  <c:v>0.05</c:v>
                </c:pt>
                <c:pt idx="20">
                  <c:v>0.05</c:v>
                </c:pt>
                <c:pt idx="21">
                  <c:v>0.01</c:v>
                </c:pt>
                <c:pt idx="22">
                  <c:v>0.02</c:v>
                </c:pt>
                <c:pt idx="23">
                  <c:v>0.1</c:v>
                </c:pt>
                <c:pt idx="24">
                  <c:v>0.01</c:v>
                </c:pt>
                <c:pt idx="25">
                  <c:v>0.4</c:v>
                </c:pt>
                <c:pt idx="26">
                  <c:v>0</c:v>
                </c:pt>
                <c:pt idx="27">
                  <c:v>0.05</c:v>
                </c:pt>
                <c:pt idx="28">
                  <c:v>0</c:v>
                </c:pt>
                <c:pt idx="29">
                  <c:v>0.1</c:v>
                </c:pt>
                <c:pt idx="30">
                  <c:v>0.19</c:v>
                </c:pt>
                <c:pt idx="31">
                  <c:v>0.01</c:v>
                </c:pt>
                <c:pt idx="32">
                  <c:v>0.04</c:v>
                </c:pt>
                <c:pt idx="33">
                  <c:v>0.01</c:v>
                </c:pt>
                <c:pt idx="34">
                  <c:v>0.01</c:v>
                </c:pt>
                <c:pt idx="35">
                  <c:v>0</c:v>
                </c:pt>
              </c:numCache>
            </c:numRef>
          </c:xVal>
          <c:yVal>
            <c:numRef>
              <c:f>Tabelle1!$GH$4:$GH$39</c:f>
              <c:numCache>
                <c:formatCode>0%</c:formatCode>
                <c:ptCount val="36"/>
                <c:pt idx="0">
                  <c:v>0.8</c:v>
                </c:pt>
                <c:pt idx="1">
                  <c:v>0.43333333333333329</c:v>
                </c:pt>
                <c:pt idx="2">
                  <c:v>0.66666666666666674</c:v>
                </c:pt>
                <c:pt idx="3">
                  <c:v>0.65</c:v>
                </c:pt>
                <c:pt idx="4">
                  <c:v>0.68333333333333335</c:v>
                </c:pt>
                <c:pt idx="5">
                  <c:v>0.96666666666666679</c:v>
                </c:pt>
                <c:pt idx="6">
                  <c:v>0.73333333333333339</c:v>
                </c:pt>
                <c:pt idx="7">
                  <c:v>0.78333333333333333</c:v>
                </c:pt>
                <c:pt idx="8">
                  <c:v>0.51666666666666661</c:v>
                </c:pt>
                <c:pt idx="9">
                  <c:v>0.43333333333333329</c:v>
                </c:pt>
                <c:pt idx="10">
                  <c:v>0.73333333333333328</c:v>
                </c:pt>
                <c:pt idx="11">
                  <c:v>0.6333333333333333</c:v>
                </c:pt>
                <c:pt idx="12">
                  <c:v>0.6</c:v>
                </c:pt>
                <c:pt idx="13">
                  <c:v>0.38333333333333336</c:v>
                </c:pt>
                <c:pt idx="14">
                  <c:v>0.35</c:v>
                </c:pt>
                <c:pt idx="15">
                  <c:v>0.4</c:v>
                </c:pt>
                <c:pt idx="16">
                  <c:v>0.25</c:v>
                </c:pt>
                <c:pt idx="17">
                  <c:v>0.75</c:v>
                </c:pt>
                <c:pt idx="18">
                  <c:v>0.66666666666666674</c:v>
                </c:pt>
                <c:pt idx="19">
                  <c:v>0.31666666666666671</c:v>
                </c:pt>
                <c:pt idx="20">
                  <c:v>0.51666666666666661</c:v>
                </c:pt>
                <c:pt idx="21">
                  <c:v>0.35</c:v>
                </c:pt>
                <c:pt idx="22">
                  <c:v>0.31666666666666671</c:v>
                </c:pt>
                <c:pt idx="23">
                  <c:v>0.51666666666666672</c:v>
                </c:pt>
                <c:pt idx="24">
                  <c:v>0.41666666666666663</c:v>
                </c:pt>
                <c:pt idx="25">
                  <c:v>0.5</c:v>
                </c:pt>
                <c:pt idx="26">
                  <c:v>0.68333333333333335</c:v>
                </c:pt>
                <c:pt idx="27">
                  <c:v>0.45</c:v>
                </c:pt>
                <c:pt idx="28">
                  <c:v>0.73333333333333339</c:v>
                </c:pt>
                <c:pt idx="29">
                  <c:v>0.83333333333333337</c:v>
                </c:pt>
                <c:pt idx="30">
                  <c:v>0.3</c:v>
                </c:pt>
                <c:pt idx="31">
                  <c:v>0.36666666666666664</c:v>
                </c:pt>
                <c:pt idx="32">
                  <c:v>0.81666666666666676</c:v>
                </c:pt>
                <c:pt idx="33">
                  <c:v>0.73333333333333328</c:v>
                </c:pt>
                <c:pt idx="34">
                  <c:v>0.30000000000000004</c:v>
                </c:pt>
                <c:pt idx="35">
                  <c:v>0.58333333333333337</c:v>
                </c:pt>
              </c:numCache>
            </c:numRef>
          </c:yVal>
          <c:bubbleSize>
            <c:numLit>
              <c:formatCode>General</c:formatCode>
              <c:ptCount val="36"/>
              <c:pt idx="0">
                <c:v>1</c:v>
              </c:pt>
              <c:pt idx="1">
                <c:v>1</c:v>
              </c:pt>
              <c:pt idx="2">
                <c:v>1</c:v>
              </c:pt>
              <c:pt idx="3">
                <c:v>1</c:v>
              </c:pt>
              <c:pt idx="4">
                <c:v>1</c:v>
              </c:pt>
              <c:pt idx="5">
                <c:v>1</c:v>
              </c:pt>
              <c:pt idx="6">
                <c:v>1</c:v>
              </c:pt>
              <c:pt idx="7">
                <c:v>1</c:v>
              </c:pt>
              <c:pt idx="8">
                <c:v>1</c:v>
              </c:pt>
              <c:pt idx="9">
                <c:v>1</c:v>
              </c:pt>
              <c:pt idx="10">
                <c:v>1</c:v>
              </c:pt>
              <c:pt idx="11">
                <c:v>1</c:v>
              </c:pt>
              <c:pt idx="12">
                <c:v>1</c:v>
              </c:pt>
              <c:pt idx="13">
                <c:v>1</c:v>
              </c:pt>
              <c:pt idx="14">
                <c:v>1</c:v>
              </c:pt>
              <c:pt idx="15">
                <c:v>1</c:v>
              </c:pt>
              <c:pt idx="16">
                <c:v>1</c:v>
              </c:pt>
              <c:pt idx="17">
                <c:v>1</c:v>
              </c:pt>
              <c:pt idx="18">
                <c:v>1</c:v>
              </c:pt>
              <c:pt idx="19">
                <c:v>1</c:v>
              </c:pt>
              <c:pt idx="20">
                <c:v>1</c:v>
              </c:pt>
              <c:pt idx="21">
                <c:v>1</c:v>
              </c:pt>
              <c:pt idx="22">
                <c:v>1</c:v>
              </c:pt>
              <c:pt idx="23">
                <c:v>1</c:v>
              </c:pt>
              <c:pt idx="24">
                <c:v>1</c:v>
              </c:pt>
              <c:pt idx="25">
                <c:v>1</c:v>
              </c:pt>
              <c:pt idx="26">
                <c:v>1</c:v>
              </c:pt>
              <c:pt idx="27">
                <c:v>1</c:v>
              </c:pt>
              <c:pt idx="28">
                <c:v>1</c:v>
              </c:pt>
              <c:pt idx="29">
                <c:v>1</c:v>
              </c:pt>
              <c:pt idx="30">
                <c:v>1</c:v>
              </c:pt>
              <c:pt idx="31">
                <c:v>1</c:v>
              </c:pt>
              <c:pt idx="32">
                <c:v>1</c:v>
              </c:pt>
              <c:pt idx="33">
                <c:v>1</c:v>
              </c:pt>
              <c:pt idx="34">
                <c:v>1</c:v>
              </c:pt>
              <c:pt idx="35">
                <c:v>1</c:v>
              </c:pt>
            </c:numLit>
          </c:bubbleSize>
          <c:bubble3D val="1"/>
        </c:ser>
        <c:dLbls>
          <c:showLegendKey val="0"/>
          <c:showVal val="0"/>
          <c:showCatName val="0"/>
          <c:showSerName val="0"/>
          <c:showPercent val="0"/>
          <c:showBubbleSize val="0"/>
        </c:dLbls>
        <c:bubbleScale val="15"/>
        <c:showNegBubbles val="0"/>
        <c:axId val="135732976"/>
        <c:axId val="135733536"/>
      </c:bubbleChart>
      <c:valAx>
        <c:axId val="135732976"/>
        <c:scaling>
          <c:orientation val="minMax"/>
          <c:max val="1"/>
          <c:min val="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r>
                  <a:rPr lang="en-GB"/>
                  <a:t>Language usage</a:t>
                </a:r>
              </a:p>
            </c:rich>
          </c:tx>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title>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crossAx val="135733536"/>
        <c:crosses val="autoZero"/>
        <c:crossBetween val="midCat"/>
        <c:majorUnit val="0.1"/>
      </c:valAx>
      <c:valAx>
        <c:axId val="135733536"/>
        <c:scaling>
          <c:orientation val="minMax"/>
          <c:max val="1"/>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r>
                  <a:rPr lang="en-GB"/>
                  <a:t>Calculated Fluency L4</a:t>
                </a:r>
              </a:p>
            </c:rich>
          </c:tx>
          <c:layout/>
          <c:overlay val="0"/>
          <c:spPr>
            <a:noFill/>
            <a:ln>
              <a:noFill/>
            </a:ln>
            <a:effectLst/>
          </c:spPr>
          <c:txPr>
            <a:bodyPr rot="-54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title>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crossAx val="135732976"/>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de-DE"/>
    </a:p>
  </c:txPr>
  <c:externalData r:id="rId3">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c:date1904 val="0"/>
  <c:lang val="de-DE"/>
  <c:roundedCorners val="0"/>
  <mc:AlternateContent xmlns:mc="http://schemas.openxmlformats.org/markup-compatibility/2006">
    <mc:Choice xmlns:c14="http://schemas.microsoft.com/office/drawing/2007/8/2/chart" Requires="c14">
      <c14:style val="107"/>
    </mc:Choice>
    <mc:Fallback>
      <c:style val="7"/>
    </mc:Fallback>
  </mc:AlternateContent>
  <c:chart>
    <c:autoTitleDeleted val="1"/>
    <c:plotArea>
      <c:layout/>
      <c:bubbleChart>
        <c:varyColors val="0"/>
        <c:ser>
          <c:idx val="0"/>
          <c:order val="0"/>
          <c:tx>
            <c:strRef>
              <c:f>Tabelle1!$HN$3</c:f>
              <c:strCache>
                <c:ptCount val="1"/>
                <c:pt idx="0">
                  <c:v>Calculated Fluency L5</c:v>
                </c:pt>
              </c:strCache>
            </c:strRef>
          </c:tx>
          <c:spPr>
            <a:solidFill>
              <a:srgbClr val="00B0F0"/>
            </a:solidFill>
            <a:ln w="25400">
              <a:noFill/>
            </a:ln>
            <a:effectLst>
              <a:outerShdw blurRad="50800" dist="38100" dir="14700000" algn="t" rotWithShape="0">
                <a:srgbClr val="000000">
                  <a:alpha val="60000"/>
                </a:srgbClr>
              </a:outerShdw>
            </a:effectLst>
            <a:scene3d>
              <a:camera prst="orthographicFront" fov="0">
                <a:rot lat="0" lon="0" rev="0"/>
              </a:camera>
              <a:lightRig rig="contrasting" dir="t">
                <a:rot lat="0" lon="0" rev="3600000"/>
              </a:lightRig>
            </a:scene3d>
            <a:sp3d prstMaterial="plastic">
              <a:bevelT w="127000" h="38200" prst="relaxedInset"/>
              <a:contourClr>
                <a:scrgbClr r="0" g="0" b="0"/>
              </a:contourClr>
            </a:sp3d>
          </c:spPr>
          <c:invertIfNegative val="0"/>
          <c:xVal>
            <c:numRef>
              <c:f>Tabelle1!$AF$4:$AF$14</c:f>
              <c:numCache>
                <c:formatCode>0%</c:formatCode>
                <c:ptCount val="11"/>
                <c:pt idx="0">
                  <c:v>0.01</c:v>
                </c:pt>
                <c:pt idx="1">
                  <c:v>0.12</c:v>
                </c:pt>
                <c:pt idx="2">
                  <c:v>0.04</c:v>
                </c:pt>
                <c:pt idx="3">
                  <c:v>0.01</c:v>
                </c:pt>
                <c:pt idx="4">
                  <c:v>0.01</c:v>
                </c:pt>
                <c:pt idx="5">
                  <c:v>0.02</c:v>
                </c:pt>
                <c:pt idx="6">
                  <c:v>0.01</c:v>
                </c:pt>
                <c:pt idx="7">
                  <c:v>0.05</c:v>
                </c:pt>
                <c:pt idx="8">
                  <c:v>0</c:v>
                </c:pt>
                <c:pt idx="9">
                  <c:v>0.01</c:v>
                </c:pt>
                <c:pt idx="10">
                  <c:v>0.05</c:v>
                </c:pt>
              </c:numCache>
            </c:numRef>
          </c:xVal>
          <c:yVal>
            <c:numRef>
              <c:f>Tabelle1!$HN$4:$HN$14</c:f>
              <c:numCache>
                <c:formatCode>0%</c:formatCode>
                <c:ptCount val="11"/>
                <c:pt idx="0">
                  <c:v>0.7</c:v>
                </c:pt>
                <c:pt idx="1">
                  <c:v>0.33333333333333331</c:v>
                </c:pt>
                <c:pt idx="2">
                  <c:v>0.6333333333333333</c:v>
                </c:pt>
                <c:pt idx="3">
                  <c:v>0.61666666666666659</c:v>
                </c:pt>
                <c:pt idx="4">
                  <c:v>0.6166666666666667</c:v>
                </c:pt>
                <c:pt idx="5">
                  <c:v>0.96666666666666679</c:v>
                </c:pt>
                <c:pt idx="6">
                  <c:v>0.56666666666666665</c:v>
                </c:pt>
                <c:pt idx="7">
                  <c:v>0.38333333333333336</c:v>
                </c:pt>
                <c:pt idx="8">
                  <c:v>0.5</c:v>
                </c:pt>
                <c:pt idx="9">
                  <c:v>0.3</c:v>
                </c:pt>
                <c:pt idx="10">
                  <c:v>0.48333333333333328</c:v>
                </c:pt>
              </c:numCache>
            </c:numRef>
          </c:yVal>
          <c:bubbleSize>
            <c:numLit>
              <c:formatCode>General</c:formatCode>
              <c:ptCount val="11"/>
              <c:pt idx="0">
                <c:v>1</c:v>
              </c:pt>
              <c:pt idx="1">
                <c:v>1</c:v>
              </c:pt>
              <c:pt idx="2">
                <c:v>1</c:v>
              </c:pt>
              <c:pt idx="3">
                <c:v>1</c:v>
              </c:pt>
              <c:pt idx="4">
                <c:v>1</c:v>
              </c:pt>
              <c:pt idx="5">
                <c:v>1</c:v>
              </c:pt>
              <c:pt idx="6">
                <c:v>1</c:v>
              </c:pt>
              <c:pt idx="7">
                <c:v>1</c:v>
              </c:pt>
              <c:pt idx="8">
                <c:v>1</c:v>
              </c:pt>
              <c:pt idx="9">
                <c:v>1</c:v>
              </c:pt>
              <c:pt idx="10">
                <c:v>1</c:v>
              </c:pt>
            </c:numLit>
          </c:bubbleSize>
          <c:bubble3D val="1"/>
        </c:ser>
        <c:dLbls>
          <c:showLegendKey val="0"/>
          <c:showVal val="0"/>
          <c:showCatName val="0"/>
          <c:showSerName val="0"/>
          <c:showPercent val="0"/>
          <c:showBubbleSize val="0"/>
        </c:dLbls>
        <c:bubbleScale val="15"/>
        <c:showNegBubbles val="0"/>
        <c:axId val="135735776"/>
        <c:axId val="135736336"/>
      </c:bubbleChart>
      <c:valAx>
        <c:axId val="135735776"/>
        <c:scaling>
          <c:orientation val="minMax"/>
          <c:max val="1"/>
          <c:min val="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197" b="0" i="0" u="none" strike="noStrike" kern="1200" baseline="0">
                    <a:solidFill>
                      <a:schemeClr val="tx1"/>
                    </a:solidFill>
                    <a:latin typeface="+mn-lt"/>
                    <a:ea typeface="+mn-ea"/>
                    <a:cs typeface="+mn-cs"/>
                  </a:defRPr>
                </a:pPr>
                <a:r>
                  <a:rPr lang="de-CH">
                    <a:solidFill>
                      <a:schemeClr val="tx1"/>
                    </a:solidFill>
                  </a:rPr>
                  <a:t>Language Usage</a:t>
                </a:r>
              </a:p>
            </c:rich>
          </c:tx>
          <c:layout/>
          <c:overlay val="0"/>
          <c:spPr>
            <a:noFill/>
            <a:ln>
              <a:noFill/>
            </a:ln>
            <a:effectLst/>
          </c:spPr>
          <c:txPr>
            <a:bodyPr rot="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de-DE"/>
            </a:p>
          </c:txPr>
        </c:title>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crossAx val="135736336"/>
        <c:crosses val="autoZero"/>
        <c:crossBetween val="midCat"/>
        <c:majorUnit val="0.1"/>
      </c:valAx>
      <c:valAx>
        <c:axId val="135736336"/>
        <c:scaling>
          <c:orientation val="minMax"/>
          <c:max val="1"/>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r>
                  <a:rPr lang="de-CH"/>
                  <a:t>Calculated Fluency L5</a:t>
                </a:r>
              </a:p>
            </c:rich>
          </c:tx>
          <c:layout/>
          <c:overlay val="0"/>
          <c:spPr>
            <a:noFill/>
            <a:ln>
              <a:noFill/>
            </a:ln>
            <a:effectLst/>
          </c:spPr>
          <c:txPr>
            <a:bodyPr rot="-54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title>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crossAx val="135735776"/>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de-DE"/>
    </a:p>
  </c:txPr>
  <c:externalData r:id="rId3">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c:date1904 val="0"/>
  <c:lang val="de-DE"/>
  <c:roundedCorners val="0"/>
  <mc:AlternateContent xmlns:mc="http://schemas.openxmlformats.org/markup-compatibility/2006">
    <mc:Choice xmlns:c14="http://schemas.microsoft.com/office/drawing/2007/8/2/chart" Requires="c14">
      <c14:style val="108"/>
    </mc:Choice>
    <mc:Fallback>
      <c:style val="8"/>
    </mc:Fallback>
  </mc:AlternateContent>
  <c:chart>
    <c:autoTitleDeleted val="1"/>
    <c:plotArea>
      <c:layout>
        <c:manualLayout>
          <c:layoutTarget val="inner"/>
          <c:xMode val="edge"/>
          <c:yMode val="edge"/>
          <c:x val="0.20277637649054314"/>
          <c:y val="5.9701492537313432E-2"/>
          <c:w val="0.70029280810650762"/>
          <c:h val="0.7275534995031997"/>
        </c:manualLayout>
      </c:layout>
      <c:bubbleChart>
        <c:varyColors val="0"/>
        <c:ser>
          <c:idx val="0"/>
          <c:order val="0"/>
          <c:tx>
            <c:strRef>
              <c:f>Tabelle1!$IT$3</c:f>
              <c:strCache>
                <c:ptCount val="1"/>
                <c:pt idx="0">
                  <c:v>Calculated Fluency L6</c:v>
                </c:pt>
              </c:strCache>
            </c:strRef>
          </c:tx>
          <c:spPr>
            <a:solidFill>
              <a:schemeClr val="accent3"/>
            </a:solidFill>
            <a:ln w="25400">
              <a:noFill/>
            </a:ln>
            <a:effectLst>
              <a:outerShdw blurRad="50800" dist="38100" dir="14700000" algn="t" rotWithShape="0">
                <a:srgbClr val="000000">
                  <a:alpha val="60000"/>
                </a:srgbClr>
              </a:outerShdw>
            </a:effectLst>
            <a:scene3d>
              <a:camera prst="orthographicFront" fov="0">
                <a:rot lat="0" lon="0" rev="0"/>
              </a:camera>
              <a:lightRig rig="contrasting" dir="t">
                <a:rot lat="0" lon="0" rev="3600000"/>
              </a:lightRig>
            </a:scene3d>
            <a:sp3d prstMaterial="plastic">
              <a:bevelT w="127000" h="38200" prst="relaxedInset"/>
              <a:contourClr>
                <a:scrgbClr r="0" g="0" b="0"/>
              </a:contourClr>
            </a:sp3d>
          </c:spPr>
          <c:invertIfNegative val="0"/>
          <c:xVal>
            <c:numRef>
              <c:f>Tabelle1!$AG$4:$AG$9</c:f>
              <c:numCache>
                <c:formatCode>0%</c:formatCode>
                <c:ptCount val="6"/>
                <c:pt idx="0">
                  <c:v>0.02</c:v>
                </c:pt>
                <c:pt idx="1">
                  <c:v>0.03</c:v>
                </c:pt>
                <c:pt idx="2">
                  <c:v>0.01</c:v>
                </c:pt>
                <c:pt idx="3">
                  <c:v>0.08</c:v>
                </c:pt>
                <c:pt idx="4">
                  <c:v>0</c:v>
                </c:pt>
                <c:pt idx="5">
                  <c:v>0.01</c:v>
                </c:pt>
              </c:numCache>
            </c:numRef>
          </c:xVal>
          <c:yVal>
            <c:numRef>
              <c:f>Tabelle1!$IT$4:$IT$9</c:f>
              <c:numCache>
                <c:formatCode>0%</c:formatCode>
                <c:ptCount val="6"/>
                <c:pt idx="0">
                  <c:v>0.48333333333333328</c:v>
                </c:pt>
                <c:pt idx="1">
                  <c:v>0.35</c:v>
                </c:pt>
                <c:pt idx="2">
                  <c:v>0.5</c:v>
                </c:pt>
                <c:pt idx="3">
                  <c:v>0.46666666666666662</c:v>
                </c:pt>
                <c:pt idx="4">
                  <c:v>0.68333333333333335</c:v>
                </c:pt>
                <c:pt idx="5">
                  <c:v>0.73333333333333339</c:v>
                </c:pt>
              </c:numCache>
            </c:numRef>
          </c:yVal>
          <c:bubbleSize>
            <c:numLit>
              <c:formatCode>General</c:formatCode>
              <c:ptCount val="6"/>
              <c:pt idx="0">
                <c:v>1</c:v>
              </c:pt>
              <c:pt idx="1">
                <c:v>1</c:v>
              </c:pt>
              <c:pt idx="2">
                <c:v>1</c:v>
              </c:pt>
              <c:pt idx="3">
                <c:v>1</c:v>
              </c:pt>
              <c:pt idx="4">
                <c:v>1</c:v>
              </c:pt>
              <c:pt idx="5">
                <c:v>1</c:v>
              </c:pt>
            </c:numLit>
          </c:bubbleSize>
          <c:bubble3D val="1"/>
        </c:ser>
        <c:dLbls>
          <c:showLegendKey val="0"/>
          <c:showVal val="0"/>
          <c:showCatName val="0"/>
          <c:showSerName val="0"/>
          <c:showPercent val="0"/>
          <c:showBubbleSize val="0"/>
        </c:dLbls>
        <c:bubbleScale val="15"/>
        <c:showNegBubbles val="1"/>
        <c:axId val="135738576"/>
        <c:axId val="140926944"/>
      </c:bubbleChart>
      <c:valAx>
        <c:axId val="135738576"/>
        <c:scaling>
          <c:orientation val="minMax"/>
          <c:max val="1"/>
          <c:min val="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r>
                  <a:rPr lang="de-CH"/>
                  <a:t>Language Usage</a:t>
                </a:r>
              </a:p>
            </c:rich>
          </c:tx>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title>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crossAx val="140926944"/>
        <c:crosses val="autoZero"/>
        <c:crossBetween val="midCat"/>
        <c:majorUnit val="0.1"/>
      </c:valAx>
      <c:valAx>
        <c:axId val="140926944"/>
        <c:scaling>
          <c:orientation val="minMax"/>
          <c:max val="1"/>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r>
                  <a:rPr lang="de-CH"/>
                  <a:t>Calculated Fluency L6</a:t>
                </a:r>
              </a:p>
            </c:rich>
          </c:tx>
          <c:layout>
            <c:manualLayout>
              <c:xMode val="edge"/>
              <c:yMode val="edge"/>
              <c:x val="0"/>
              <c:y val="0.22710114424299405"/>
            </c:manualLayout>
          </c:layout>
          <c:overlay val="0"/>
          <c:spPr>
            <a:noFill/>
            <a:ln>
              <a:noFill/>
            </a:ln>
            <a:effectLst/>
          </c:spPr>
          <c:txPr>
            <a:bodyPr rot="-54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title>
        <c:numFmt formatCode="0%" sourceLinked="1"/>
        <c:majorTickMark val="none"/>
        <c:minorTickMark val="none"/>
        <c:tickLblPos val="nextTo"/>
        <c:spPr>
          <a:noFill/>
          <a:ln>
            <a:noFill/>
          </a:ln>
          <a:effectLst/>
        </c:spPr>
        <c:txPr>
          <a:bodyPr rot="0" spcFirstLastPara="1" vertOverflow="ellipsis"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crossAx val="135738576"/>
        <c:crosses val="autoZero"/>
        <c:crossBetween val="midCat"/>
        <c:majorUnit val="0.1"/>
      </c:valAx>
      <c:spPr>
        <a:noFill/>
        <a:ln>
          <a:noFill/>
        </a:ln>
        <a:effectLst/>
      </c:spPr>
    </c:plotArea>
    <c:plotVisOnly val="1"/>
    <c:dispBlanksAs val="gap"/>
    <c:showDLblsOverMax val="0"/>
  </c:chart>
  <c:spPr>
    <a:noFill/>
    <a:ln>
      <a:noFill/>
    </a:ln>
    <a:effectLst/>
  </c:spPr>
  <c:txPr>
    <a:bodyPr/>
    <a:lstStyle/>
    <a:p>
      <a:pPr>
        <a:defRPr/>
      </a:pPr>
      <a:endParaRPr lang="de-DE"/>
    </a:p>
  </c:txPr>
  <c:externalData r:id="rId3">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ubbleChart>
        <c:varyColors val="0"/>
        <c:ser>
          <c:idx val="0"/>
          <c:order val="0"/>
          <c:tx>
            <c:strRef>
              <c:f>Tabelle1!$CP$3</c:f>
              <c:strCache>
                <c:ptCount val="1"/>
                <c:pt idx="0">
                  <c:v>Calculated Fluency L1</c:v>
                </c:pt>
              </c:strCache>
            </c:strRef>
          </c:tx>
          <c:spPr>
            <a:solidFill>
              <a:srgbClr val="0070C0"/>
            </a:solidFill>
            <a:ln w="25400" cap="rnd">
              <a:noFill/>
              <a:round/>
            </a:ln>
            <a:effectLst>
              <a:outerShdw blurRad="40000" dist="23000" dir="5400000" rotWithShape="0">
                <a:srgbClr val="0070C0">
                  <a:alpha val="35000"/>
                </a:srgbClr>
              </a:outerShdw>
            </a:effectLst>
          </c:spPr>
          <c:invertIfNegative val="0"/>
          <c:xVal>
            <c:numRef>
              <c:f>Tabelle1!$AB$4:$AB$67</c:f>
              <c:numCache>
                <c:formatCode>0%</c:formatCode>
                <c:ptCount val="25"/>
                <c:pt idx="0">
                  <c:v>0.35</c:v>
                </c:pt>
                <c:pt idx="1">
                  <c:v>0.5</c:v>
                </c:pt>
                <c:pt idx="2">
                  <c:v>0.89</c:v>
                </c:pt>
                <c:pt idx="3">
                  <c:v>0.5</c:v>
                </c:pt>
                <c:pt idx="4">
                  <c:v>0.75</c:v>
                </c:pt>
                <c:pt idx="5">
                  <c:v>0.45</c:v>
                </c:pt>
                <c:pt idx="6">
                  <c:v>0.1</c:v>
                </c:pt>
                <c:pt idx="7">
                  <c:v>0.5</c:v>
                </c:pt>
                <c:pt idx="8">
                  <c:v>0.5</c:v>
                </c:pt>
                <c:pt idx="9">
                  <c:v>0.4</c:v>
                </c:pt>
                <c:pt idx="10">
                  <c:v>0.4</c:v>
                </c:pt>
                <c:pt idx="11">
                  <c:v>0.45</c:v>
                </c:pt>
                <c:pt idx="12">
                  <c:v>0.5</c:v>
                </c:pt>
                <c:pt idx="13">
                  <c:v>0.5</c:v>
                </c:pt>
                <c:pt idx="14">
                  <c:v>0.6</c:v>
                </c:pt>
                <c:pt idx="15">
                  <c:v>0.5</c:v>
                </c:pt>
                <c:pt idx="16">
                  <c:v>0.5</c:v>
                </c:pt>
                <c:pt idx="17">
                  <c:v>0.5</c:v>
                </c:pt>
                <c:pt idx="18">
                  <c:v>0.9</c:v>
                </c:pt>
                <c:pt idx="19">
                  <c:v>0.5</c:v>
                </c:pt>
                <c:pt idx="20">
                  <c:v>0.7</c:v>
                </c:pt>
                <c:pt idx="21">
                  <c:v>0.6</c:v>
                </c:pt>
                <c:pt idx="22">
                  <c:v>0.8</c:v>
                </c:pt>
                <c:pt idx="23">
                  <c:v>0.8</c:v>
                </c:pt>
                <c:pt idx="24">
                  <c:v>0.7</c:v>
                </c:pt>
              </c:numCache>
            </c:numRef>
          </c:xVal>
          <c:yVal>
            <c:numRef>
              <c:f>Tabelle1!$CP$4:$CP$67</c:f>
              <c:numCache>
                <c:formatCode>0%</c:formatCode>
                <c:ptCount val="25"/>
                <c:pt idx="0">
                  <c:v>0.9</c:v>
                </c:pt>
                <c:pt idx="1">
                  <c:v>0.71666666666666656</c:v>
                </c:pt>
                <c:pt idx="2">
                  <c:v>0.95</c:v>
                </c:pt>
                <c:pt idx="3">
                  <c:v>0.95</c:v>
                </c:pt>
                <c:pt idx="4">
                  <c:v>0.96666666666666679</c:v>
                </c:pt>
                <c:pt idx="5">
                  <c:v>0.95</c:v>
                </c:pt>
                <c:pt idx="6">
                  <c:v>0.98333333333333317</c:v>
                </c:pt>
                <c:pt idx="7">
                  <c:v>0.68333333333333335</c:v>
                </c:pt>
                <c:pt idx="8">
                  <c:v>0.95</c:v>
                </c:pt>
                <c:pt idx="9">
                  <c:v>0.96666666666666679</c:v>
                </c:pt>
                <c:pt idx="10">
                  <c:v>0.93333333333333324</c:v>
                </c:pt>
                <c:pt idx="11">
                  <c:v>0.76666666666666661</c:v>
                </c:pt>
                <c:pt idx="12">
                  <c:v>0.78333333333333333</c:v>
                </c:pt>
                <c:pt idx="13">
                  <c:v>0.68333333333333335</c:v>
                </c:pt>
                <c:pt idx="14">
                  <c:v>0.6166666666666667</c:v>
                </c:pt>
                <c:pt idx="15">
                  <c:v>0.71666666666666656</c:v>
                </c:pt>
                <c:pt idx="16">
                  <c:v>0.98333333333333317</c:v>
                </c:pt>
                <c:pt idx="17">
                  <c:v>0.98333333333333317</c:v>
                </c:pt>
                <c:pt idx="18">
                  <c:v>0.9</c:v>
                </c:pt>
                <c:pt idx="19">
                  <c:v>0.88333333333333319</c:v>
                </c:pt>
                <c:pt idx="20">
                  <c:v>0.96666666666666679</c:v>
                </c:pt>
                <c:pt idx="21">
                  <c:v>0.91666666666666674</c:v>
                </c:pt>
                <c:pt idx="22">
                  <c:v>0.93333333333333324</c:v>
                </c:pt>
                <c:pt idx="23">
                  <c:v>0.7</c:v>
                </c:pt>
                <c:pt idx="24">
                  <c:v>0.93333333333333324</c:v>
                </c:pt>
              </c:numCache>
            </c:numRef>
          </c:yVal>
          <c:bubbleSize>
            <c:numLit>
              <c:formatCode>General</c:formatCode>
              <c:ptCount val="25"/>
              <c:pt idx="0">
                <c:v>1</c:v>
              </c:pt>
              <c:pt idx="1">
                <c:v>1</c:v>
              </c:pt>
              <c:pt idx="2">
                <c:v>1</c:v>
              </c:pt>
              <c:pt idx="3">
                <c:v>1</c:v>
              </c:pt>
              <c:pt idx="4">
                <c:v>1</c:v>
              </c:pt>
              <c:pt idx="5">
                <c:v>1</c:v>
              </c:pt>
              <c:pt idx="6">
                <c:v>1</c:v>
              </c:pt>
              <c:pt idx="7">
                <c:v>1</c:v>
              </c:pt>
              <c:pt idx="8">
                <c:v>1</c:v>
              </c:pt>
              <c:pt idx="9">
                <c:v>1</c:v>
              </c:pt>
              <c:pt idx="10">
                <c:v>1</c:v>
              </c:pt>
              <c:pt idx="11">
                <c:v>1</c:v>
              </c:pt>
              <c:pt idx="12">
                <c:v>1</c:v>
              </c:pt>
              <c:pt idx="13">
                <c:v>1</c:v>
              </c:pt>
              <c:pt idx="14">
                <c:v>1</c:v>
              </c:pt>
              <c:pt idx="15">
                <c:v>1</c:v>
              </c:pt>
              <c:pt idx="16">
                <c:v>1</c:v>
              </c:pt>
              <c:pt idx="17">
                <c:v>1</c:v>
              </c:pt>
              <c:pt idx="18">
                <c:v>1</c:v>
              </c:pt>
              <c:pt idx="19">
                <c:v>1</c:v>
              </c:pt>
              <c:pt idx="20">
                <c:v>1</c:v>
              </c:pt>
              <c:pt idx="21">
                <c:v>1</c:v>
              </c:pt>
              <c:pt idx="22">
                <c:v>1</c:v>
              </c:pt>
              <c:pt idx="23">
                <c:v>1</c:v>
              </c:pt>
              <c:pt idx="24">
                <c:v>1</c:v>
              </c:pt>
            </c:numLit>
          </c:bubbleSize>
          <c:bubble3D val="1"/>
        </c:ser>
        <c:dLbls>
          <c:showLegendKey val="0"/>
          <c:showVal val="0"/>
          <c:showCatName val="0"/>
          <c:showSerName val="0"/>
          <c:showPercent val="0"/>
          <c:showBubbleSize val="0"/>
        </c:dLbls>
        <c:bubbleScale val="15"/>
        <c:showNegBubbles val="0"/>
        <c:axId val="140929184"/>
        <c:axId val="140929744"/>
      </c:bubbleChart>
      <c:valAx>
        <c:axId val="140929184"/>
        <c:scaling>
          <c:orientation val="minMax"/>
        </c:scaling>
        <c:delete val="0"/>
        <c:axPos val="b"/>
        <c:majorGridlines>
          <c:spPr>
            <a:ln w="6350" cap="flat" cmpd="sng" algn="ctr">
              <a:solidFill>
                <a:schemeClr val="tx1">
                  <a:lumMod val="50000"/>
                  <a:lumOff val="50000"/>
                </a:schemeClr>
              </a:solidFill>
              <a:round/>
            </a:ln>
            <a:effectLst/>
          </c:spPr>
        </c:majorGridlines>
        <c:title>
          <c:tx>
            <c:rich>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r>
                  <a:rPr lang="en-GB"/>
                  <a:t>Language usage (f)</a:t>
                </a:r>
              </a:p>
            </c:rich>
          </c:tx>
          <c:layout/>
          <c:overlay val="0"/>
          <c:spPr>
            <a:noFill/>
            <a:ln>
              <a:noFill/>
            </a:ln>
            <a:effectLst/>
          </c:spPr>
        </c:title>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de-DE"/>
          </a:p>
        </c:txPr>
        <c:crossAx val="140929744"/>
        <c:crosses val="autoZero"/>
        <c:crossBetween val="midCat"/>
        <c:majorUnit val="0.1"/>
      </c:valAx>
      <c:valAx>
        <c:axId val="140929744"/>
        <c:scaling>
          <c:orientation val="minMax"/>
          <c:max val="1"/>
        </c:scaling>
        <c:delete val="0"/>
        <c:axPos val="l"/>
        <c:majorGridlines>
          <c:spPr>
            <a:ln w="6350" cap="flat" cmpd="sng" algn="ctr">
              <a:solidFill>
                <a:schemeClr val="tx1">
                  <a:lumMod val="50000"/>
                  <a:lumOff val="50000"/>
                </a:schemeClr>
              </a:solidFill>
              <a:round/>
            </a:ln>
            <a:effectLst/>
          </c:spPr>
        </c:majorGridlines>
        <c:title>
          <c:tx>
            <c:rich>
              <a:bodyPr rot="-54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r>
                  <a:rPr lang="en-GB"/>
                  <a:t>Calculated fluency  L1</a:t>
                </a:r>
              </a:p>
            </c:rich>
          </c:tx>
          <c:layout/>
          <c:overlay val="0"/>
          <c:spPr>
            <a:noFill/>
            <a:ln>
              <a:noFill/>
            </a:ln>
            <a:effectLst/>
          </c:spPr>
        </c:title>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de-DE"/>
          </a:p>
        </c:txPr>
        <c:crossAx val="140929184"/>
        <c:crosses val="autoZero"/>
        <c:crossBetween val="midCat"/>
      </c:valAx>
      <c:spPr>
        <a:noFill/>
        <a:ln>
          <a:noFill/>
        </a:ln>
        <a:effectLst/>
      </c:spPr>
    </c:plotArea>
    <c:plotVisOnly val="1"/>
    <c:dispBlanksAs val="gap"/>
    <c:showDLblsOverMax val="0"/>
  </c:chart>
  <c:spPr>
    <a:solidFill>
      <a:schemeClr val="bg1">
        <a:alpha val="0"/>
      </a:schemeClr>
    </a:solidFill>
    <a:ln w="9525" cap="flat" cmpd="sng" algn="ctr">
      <a:noFill/>
      <a:round/>
    </a:ln>
    <a:effectLst/>
  </c:spPr>
  <c:txPr>
    <a:bodyPr/>
    <a:lstStyle/>
    <a:p>
      <a:pPr>
        <a:defRPr/>
      </a:pPr>
      <a:endParaRPr lang="de-DE"/>
    </a:p>
  </c:txPr>
  <c:externalData r:id="rId1">
    <c:autoUpdate val="0"/>
  </c:externalData>
  <c:userShapes r:id="rId2"/>
</c:chartSpace>
</file>

<file path=ppt/charts/chart24.xml><?xml version="1.0" encoding="utf-8"?>
<c:chartSpace xmlns:c="http://schemas.openxmlformats.org/drawingml/2006/chart" xmlns:a="http://schemas.openxmlformats.org/drawingml/2006/main" xmlns:r="http://schemas.openxmlformats.org/officeDocument/2006/relationships">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3551289682539686"/>
          <c:y val="4.6738664953696267E-2"/>
          <c:w val="0.80911984126984127"/>
          <c:h val="0.77023011348428883"/>
        </c:manualLayout>
      </c:layout>
      <c:bubbleChart>
        <c:varyColors val="0"/>
        <c:ser>
          <c:idx val="0"/>
          <c:order val="0"/>
          <c:tx>
            <c:strRef>
              <c:f>'Male Data'!$CP$3</c:f>
              <c:strCache>
                <c:ptCount val="1"/>
                <c:pt idx="0">
                  <c:v>Calculated Fluency L1</c:v>
                </c:pt>
              </c:strCache>
            </c:strRef>
          </c:tx>
          <c:spPr>
            <a:solidFill>
              <a:srgbClr val="0070C0"/>
            </a:solidFill>
            <a:ln w="25400" cap="rnd">
              <a:solidFill>
                <a:srgbClr val="0070C0"/>
              </a:solidFill>
              <a:round/>
            </a:ln>
            <a:effectLst>
              <a:outerShdw blurRad="40000" dist="23000" dir="5400000" rotWithShape="0">
                <a:srgbClr val="000000">
                  <a:alpha val="35000"/>
                </a:srgbClr>
              </a:outerShdw>
            </a:effectLst>
          </c:spPr>
          <c:invertIfNegative val="0"/>
          <c:xVal>
            <c:numRef>
              <c:f>'Male Data'!$AB$4:$AB$67</c:f>
              <c:numCache>
                <c:formatCode>0%</c:formatCode>
                <c:ptCount val="39"/>
                <c:pt idx="0">
                  <c:v>0.5</c:v>
                </c:pt>
                <c:pt idx="1">
                  <c:v>0.4</c:v>
                </c:pt>
                <c:pt idx="2">
                  <c:v>0.4</c:v>
                </c:pt>
                <c:pt idx="3">
                  <c:v>0.5</c:v>
                </c:pt>
                <c:pt idx="4">
                  <c:v>0.75</c:v>
                </c:pt>
                <c:pt idx="5">
                  <c:v>0.4</c:v>
                </c:pt>
                <c:pt idx="6">
                  <c:v>0.75</c:v>
                </c:pt>
                <c:pt idx="7">
                  <c:v>0.5</c:v>
                </c:pt>
                <c:pt idx="8">
                  <c:v>0.2</c:v>
                </c:pt>
                <c:pt idx="9">
                  <c:v>0.6</c:v>
                </c:pt>
                <c:pt idx="10">
                  <c:v>0.5</c:v>
                </c:pt>
                <c:pt idx="11">
                  <c:v>0.6</c:v>
                </c:pt>
                <c:pt idx="12">
                  <c:v>0.8</c:v>
                </c:pt>
                <c:pt idx="13">
                  <c:v>0.5</c:v>
                </c:pt>
                <c:pt idx="14">
                  <c:v>0.8</c:v>
                </c:pt>
                <c:pt idx="15">
                  <c:v>0.5</c:v>
                </c:pt>
                <c:pt idx="16">
                  <c:v>0.32</c:v>
                </c:pt>
                <c:pt idx="17">
                  <c:v>0.85</c:v>
                </c:pt>
                <c:pt idx="18">
                  <c:v>0.3</c:v>
                </c:pt>
                <c:pt idx="19">
                  <c:v>0.7</c:v>
                </c:pt>
                <c:pt idx="20">
                  <c:v>0.5</c:v>
                </c:pt>
                <c:pt idx="21">
                  <c:v>0.6</c:v>
                </c:pt>
                <c:pt idx="22">
                  <c:v>0.7</c:v>
                </c:pt>
                <c:pt idx="23">
                  <c:v>0.75</c:v>
                </c:pt>
                <c:pt idx="24">
                  <c:v>0.6</c:v>
                </c:pt>
                <c:pt idx="25">
                  <c:v>0.45</c:v>
                </c:pt>
                <c:pt idx="26">
                  <c:v>0.2</c:v>
                </c:pt>
                <c:pt idx="27">
                  <c:v>0.2</c:v>
                </c:pt>
                <c:pt idx="28">
                  <c:v>0.35</c:v>
                </c:pt>
                <c:pt idx="29">
                  <c:v>0.4</c:v>
                </c:pt>
                <c:pt idx="30">
                  <c:v>0.4</c:v>
                </c:pt>
                <c:pt idx="31">
                  <c:v>0.7</c:v>
                </c:pt>
                <c:pt idx="32">
                  <c:v>0.9</c:v>
                </c:pt>
                <c:pt idx="33">
                  <c:v>0.2</c:v>
                </c:pt>
                <c:pt idx="34">
                  <c:v>0.6</c:v>
                </c:pt>
                <c:pt idx="35">
                  <c:v>0.45</c:v>
                </c:pt>
                <c:pt idx="36">
                  <c:v>0.35</c:v>
                </c:pt>
                <c:pt idx="37">
                  <c:v>0.2</c:v>
                </c:pt>
                <c:pt idx="38">
                  <c:v>0.9</c:v>
                </c:pt>
              </c:numCache>
            </c:numRef>
          </c:xVal>
          <c:yVal>
            <c:numRef>
              <c:f>'Male Data'!$CP$4:$CP$67</c:f>
              <c:numCache>
                <c:formatCode>0%</c:formatCode>
                <c:ptCount val="39"/>
                <c:pt idx="0">
                  <c:v>0.98333333333333317</c:v>
                </c:pt>
                <c:pt idx="1">
                  <c:v>0.96666666666666679</c:v>
                </c:pt>
                <c:pt idx="2">
                  <c:v>0.98333333333333317</c:v>
                </c:pt>
                <c:pt idx="3">
                  <c:v>0.96666666666666679</c:v>
                </c:pt>
                <c:pt idx="4">
                  <c:v>0.93333333333333324</c:v>
                </c:pt>
                <c:pt idx="5">
                  <c:v>0.83333333333333326</c:v>
                </c:pt>
                <c:pt idx="6">
                  <c:v>0.96666666666666679</c:v>
                </c:pt>
                <c:pt idx="7">
                  <c:v>0.75</c:v>
                </c:pt>
                <c:pt idx="8">
                  <c:v>0.98333333333333317</c:v>
                </c:pt>
                <c:pt idx="9">
                  <c:v>0.93333333333333324</c:v>
                </c:pt>
                <c:pt idx="10">
                  <c:v>0.91666666666666663</c:v>
                </c:pt>
                <c:pt idx="11">
                  <c:v>0.95</c:v>
                </c:pt>
                <c:pt idx="12">
                  <c:v>0.91666666666666674</c:v>
                </c:pt>
                <c:pt idx="13">
                  <c:v>0.78333333333333333</c:v>
                </c:pt>
                <c:pt idx="14">
                  <c:v>0.9</c:v>
                </c:pt>
                <c:pt idx="15">
                  <c:v>0.93333333333333324</c:v>
                </c:pt>
                <c:pt idx="16">
                  <c:v>0.95</c:v>
                </c:pt>
                <c:pt idx="17">
                  <c:v>0.88333333333333319</c:v>
                </c:pt>
                <c:pt idx="18">
                  <c:v>0.71666666666666656</c:v>
                </c:pt>
                <c:pt idx="19">
                  <c:v>0.73333333333333339</c:v>
                </c:pt>
                <c:pt idx="20">
                  <c:v>0.93333333333333324</c:v>
                </c:pt>
                <c:pt idx="21">
                  <c:v>0.95</c:v>
                </c:pt>
                <c:pt idx="22">
                  <c:v>1</c:v>
                </c:pt>
                <c:pt idx="23">
                  <c:v>0.78333333333333333</c:v>
                </c:pt>
                <c:pt idx="24">
                  <c:v>0.48333333333333339</c:v>
                </c:pt>
                <c:pt idx="25">
                  <c:v>0.68333333333333335</c:v>
                </c:pt>
                <c:pt idx="26">
                  <c:v>0.73333333333333339</c:v>
                </c:pt>
                <c:pt idx="27">
                  <c:v>0.83333333333333326</c:v>
                </c:pt>
                <c:pt idx="28">
                  <c:v>0.95</c:v>
                </c:pt>
                <c:pt idx="29">
                  <c:v>0.95</c:v>
                </c:pt>
                <c:pt idx="30">
                  <c:v>0.96666666666666679</c:v>
                </c:pt>
                <c:pt idx="31">
                  <c:v>0.9</c:v>
                </c:pt>
                <c:pt idx="32">
                  <c:v>0.83333333333333326</c:v>
                </c:pt>
                <c:pt idx="33">
                  <c:v>0.9</c:v>
                </c:pt>
                <c:pt idx="34">
                  <c:v>0.88333333333333319</c:v>
                </c:pt>
                <c:pt idx="35">
                  <c:v>0.95</c:v>
                </c:pt>
                <c:pt idx="36">
                  <c:v>0.93333333333333324</c:v>
                </c:pt>
                <c:pt idx="37">
                  <c:v>0.86666666666666681</c:v>
                </c:pt>
                <c:pt idx="38">
                  <c:v>0.95</c:v>
                </c:pt>
              </c:numCache>
            </c:numRef>
          </c:yVal>
          <c:bubbleSize>
            <c:numLit>
              <c:formatCode>General</c:formatCode>
              <c:ptCount val="39"/>
              <c:pt idx="0">
                <c:v>1</c:v>
              </c:pt>
              <c:pt idx="1">
                <c:v>1</c:v>
              </c:pt>
              <c:pt idx="2">
                <c:v>1</c:v>
              </c:pt>
              <c:pt idx="3">
                <c:v>1</c:v>
              </c:pt>
              <c:pt idx="4">
                <c:v>1</c:v>
              </c:pt>
              <c:pt idx="5">
                <c:v>1</c:v>
              </c:pt>
              <c:pt idx="6">
                <c:v>1</c:v>
              </c:pt>
              <c:pt idx="7">
                <c:v>1</c:v>
              </c:pt>
              <c:pt idx="8">
                <c:v>1</c:v>
              </c:pt>
              <c:pt idx="9">
                <c:v>1</c:v>
              </c:pt>
              <c:pt idx="10">
                <c:v>1</c:v>
              </c:pt>
              <c:pt idx="11">
                <c:v>1</c:v>
              </c:pt>
              <c:pt idx="12">
                <c:v>1</c:v>
              </c:pt>
              <c:pt idx="13">
                <c:v>1</c:v>
              </c:pt>
              <c:pt idx="14">
                <c:v>1</c:v>
              </c:pt>
              <c:pt idx="15">
                <c:v>1</c:v>
              </c:pt>
              <c:pt idx="16">
                <c:v>1</c:v>
              </c:pt>
              <c:pt idx="17">
                <c:v>1</c:v>
              </c:pt>
              <c:pt idx="18">
                <c:v>1</c:v>
              </c:pt>
              <c:pt idx="19">
                <c:v>1</c:v>
              </c:pt>
              <c:pt idx="20">
                <c:v>1</c:v>
              </c:pt>
              <c:pt idx="21">
                <c:v>1</c:v>
              </c:pt>
              <c:pt idx="22">
                <c:v>1</c:v>
              </c:pt>
              <c:pt idx="23">
                <c:v>1</c:v>
              </c:pt>
              <c:pt idx="24">
                <c:v>1</c:v>
              </c:pt>
              <c:pt idx="25">
                <c:v>1</c:v>
              </c:pt>
              <c:pt idx="26">
                <c:v>1</c:v>
              </c:pt>
              <c:pt idx="27">
                <c:v>1</c:v>
              </c:pt>
              <c:pt idx="28">
                <c:v>1</c:v>
              </c:pt>
              <c:pt idx="29">
                <c:v>1</c:v>
              </c:pt>
              <c:pt idx="30">
                <c:v>1</c:v>
              </c:pt>
              <c:pt idx="31">
                <c:v>1</c:v>
              </c:pt>
              <c:pt idx="32">
                <c:v>1</c:v>
              </c:pt>
              <c:pt idx="33">
                <c:v>1</c:v>
              </c:pt>
              <c:pt idx="34">
                <c:v>1</c:v>
              </c:pt>
              <c:pt idx="35">
                <c:v>1</c:v>
              </c:pt>
              <c:pt idx="36">
                <c:v>1</c:v>
              </c:pt>
              <c:pt idx="37">
                <c:v>1</c:v>
              </c:pt>
              <c:pt idx="38">
                <c:v>1</c:v>
              </c:pt>
            </c:numLit>
          </c:bubbleSize>
          <c:bubble3D val="1"/>
        </c:ser>
        <c:dLbls>
          <c:showLegendKey val="0"/>
          <c:showVal val="0"/>
          <c:showCatName val="0"/>
          <c:showSerName val="0"/>
          <c:showPercent val="0"/>
          <c:showBubbleSize val="0"/>
        </c:dLbls>
        <c:bubbleScale val="15"/>
        <c:showNegBubbles val="0"/>
        <c:axId val="140931984"/>
        <c:axId val="140932544"/>
      </c:bubbleChart>
      <c:valAx>
        <c:axId val="140931984"/>
        <c:scaling>
          <c:orientation val="minMax"/>
        </c:scaling>
        <c:delete val="0"/>
        <c:axPos val="b"/>
        <c:majorGridlines>
          <c:spPr>
            <a:ln w="6350" cap="flat" cmpd="sng" algn="ctr">
              <a:solidFill>
                <a:schemeClr val="tx1">
                  <a:lumMod val="50000"/>
                  <a:lumOff val="50000"/>
                </a:schemeClr>
              </a:solidFill>
              <a:round/>
            </a:ln>
            <a:effectLst/>
          </c:spPr>
        </c:majorGridlines>
        <c:title>
          <c:tx>
            <c:rich>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r>
                  <a:rPr lang="de-CH" sz="900" b="0" i="0" u="none" strike="noStrike" baseline="0">
                    <a:effectLst/>
                  </a:rPr>
                  <a:t>Language Usage (m)</a:t>
                </a:r>
                <a:endParaRPr lang="de-CH"/>
              </a:p>
            </c:rich>
          </c:tx>
          <c:layout/>
          <c:overlay val="0"/>
          <c:spPr>
            <a:noFill/>
            <a:ln>
              <a:noFill/>
            </a:ln>
            <a:effectLst/>
          </c:spPr>
        </c:title>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de-DE"/>
          </a:p>
        </c:txPr>
        <c:crossAx val="140932544"/>
        <c:crosses val="autoZero"/>
        <c:crossBetween val="midCat"/>
        <c:majorUnit val="0.1"/>
      </c:valAx>
      <c:valAx>
        <c:axId val="140932544"/>
        <c:scaling>
          <c:orientation val="minMax"/>
          <c:max val="1"/>
        </c:scaling>
        <c:delete val="0"/>
        <c:axPos val="l"/>
        <c:majorGridlines>
          <c:spPr>
            <a:ln w="6350" cap="flat" cmpd="sng" algn="ctr">
              <a:solidFill>
                <a:schemeClr val="tx1">
                  <a:lumMod val="50000"/>
                  <a:lumOff val="50000"/>
                </a:schemeClr>
              </a:solidFill>
              <a:round/>
            </a:ln>
            <a:effectLst/>
          </c:spPr>
        </c:majorGridlines>
        <c:title>
          <c:tx>
            <c:rich>
              <a:bodyPr rot="-54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r>
                  <a:rPr lang="de-CH"/>
                  <a:t>Calculated Fluency L1</a:t>
                </a:r>
              </a:p>
              <a:p>
                <a:pPr>
                  <a:defRPr sz="900" b="0" i="0" u="none" strike="noStrike" kern="1200" baseline="0">
                    <a:solidFill>
                      <a:schemeClr val="tx1">
                        <a:lumMod val="65000"/>
                        <a:lumOff val="35000"/>
                      </a:schemeClr>
                    </a:solidFill>
                    <a:latin typeface="+mn-lt"/>
                    <a:ea typeface="+mn-ea"/>
                    <a:cs typeface="+mn-cs"/>
                  </a:defRPr>
                </a:pPr>
                <a:endParaRPr lang="de-CH"/>
              </a:p>
            </c:rich>
          </c:tx>
          <c:layout/>
          <c:overlay val="0"/>
          <c:spPr>
            <a:noFill/>
            <a:ln>
              <a:noFill/>
            </a:ln>
            <a:effectLst/>
          </c:spPr>
        </c:title>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de-DE"/>
          </a:p>
        </c:txPr>
        <c:crossAx val="140931984"/>
        <c:crosses val="autoZero"/>
        <c:crossBetween val="midCat"/>
      </c:valAx>
      <c:spPr>
        <a:noFill/>
        <a:ln>
          <a:noFill/>
        </a:ln>
        <a:effectLst/>
      </c:spPr>
    </c:plotArea>
    <c:plotVisOnly val="1"/>
    <c:dispBlanksAs val="gap"/>
    <c:showDLblsOverMax val="0"/>
  </c:chart>
  <c:spPr>
    <a:solidFill>
      <a:schemeClr val="bg1">
        <a:alpha val="0"/>
      </a:schemeClr>
    </a:solidFill>
    <a:ln w="9525" cap="flat" cmpd="sng" algn="ctr">
      <a:noFill/>
      <a:round/>
    </a:ln>
    <a:effectLst/>
  </c:spPr>
  <c:txPr>
    <a:bodyPr/>
    <a:lstStyle/>
    <a:p>
      <a:pPr algn="l">
        <a:defRPr/>
      </a:pPr>
      <a:endParaRPr lang="de-DE"/>
    </a:p>
  </c:txPr>
  <c:externalData r:id="rId1">
    <c:autoUpdate val="0"/>
  </c:externalData>
  <c:userShapes r:id="rId2"/>
</c:chartSpace>
</file>

<file path=ppt/charts/chart25.xml><?xml version="1.0" encoding="utf-8"?>
<c:chartSpace xmlns:c="http://schemas.openxmlformats.org/drawingml/2006/chart" xmlns:a="http://schemas.openxmlformats.org/drawingml/2006/main" xmlns:r="http://schemas.openxmlformats.org/officeDocument/2006/relationships">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ubbleChart>
        <c:varyColors val="0"/>
        <c:ser>
          <c:idx val="0"/>
          <c:order val="0"/>
          <c:tx>
            <c:strRef>
              <c:f>Tabelle1!$DV$3</c:f>
              <c:strCache>
                <c:ptCount val="1"/>
                <c:pt idx="0">
                  <c:v>Calculated Fluency L2</c:v>
                </c:pt>
              </c:strCache>
            </c:strRef>
          </c:tx>
          <c:spPr>
            <a:solidFill>
              <a:srgbClr val="C00000"/>
            </a:solidFill>
            <a:ln w="25400" cap="rnd">
              <a:solidFill>
                <a:srgbClr val="FF0000"/>
              </a:solidFill>
              <a:round/>
            </a:ln>
            <a:effectLst>
              <a:outerShdw blurRad="40000" dist="23000" dir="5400000" rotWithShape="0">
                <a:srgbClr val="000000">
                  <a:alpha val="35000"/>
                </a:srgbClr>
              </a:outerShdw>
            </a:effectLst>
          </c:spPr>
          <c:invertIfNegative val="0"/>
          <c:xVal>
            <c:numRef>
              <c:f>Tabelle1!$AC$4:$AC$67</c:f>
              <c:numCache>
                <c:formatCode>0%</c:formatCode>
                <c:ptCount val="25"/>
                <c:pt idx="0">
                  <c:v>0.2</c:v>
                </c:pt>
                <c:pt idx="1">
                  <c:v>0.3</c:v>
                </c:pt>
                <c:pt idx="2">
                  <c:v>0.1</c:v>
                </c:pt>
                <c:pt idx="3">
                  <c:v>0.4</c:v>
                </c:pt>
                <c:pt idx="4">
                  <c:v>0.12</c:v>
                </c:pt>
                <c:pt idx="5">
                  <c:v>0.4</c:v>
                </c:pt>
                <c:pt idx="6">
                  <c:v>0.2</c:v>
                </c:pt>
                <c:pt idx="7">
                  <c:v>0.4</c:v>
                </c:pt>
                <c:pt idx="8">
                  <c:v>0.3</c:v>
                </c:pt>
                <c:pt idx="9">
                  <c:v>0.4</c:v>
                </c:pt>
                <c:pt idx="10">
                  <c:v>0.01</c:v>
                </c:pt>
                <c:pt idx="11">
                  <c:v>0.45</c:v>
                </c:pt>
                <c:pt idx="12">
                  <c:v>0.15</c:v>
                </c:pt>
                <c:pt idx="13">
                  <c:v>0.35</c:v>
                </c:pt>
                <c:pt idx="14">
                  <c:v>0.2</c:v>
                </c:pt>
                <c:pt idx="15">
                  <c:v>0.3</c:v>
                </c:pt>
                <c:pt idx="16">
                  <c:v>0.48</c:v>
                </c:pt>
                <c:pt idx="17">
                  <c:v>0.4</c:v>
                </c:pt>
                <c:pt idx="18">
                  <c:v>0.05</c:v>
                </c:pt>
                <c:pt idx="19">
                  <c:v>0.4</c:v>
                </c:pt>
                <c:pt idx="20">
                  <c:v>0.1</c:v>
                </c:pt>
                <c:pt idx="21">
                  <c:v>0.38</c:v>
                </c:pt>
                <c:pt idx="22">
                  <c:v>0.2</c:v>
                </c:pt>
                <c:pt idx="23">
                  <c:v>0.2</c:v>
                </c:pt>
                <c:pt idx="24">
                  <c:v>0.3</c:v>
                </c:pt>
              </c:numCache>
            </c:numRef>
          </c:xVal>
          <c:yVal>
            <c:numRef>
              <c:f>Tabelle1!$DV$4:$DV$67</c:f>
              <c:numCache>
                <c:formatCode>0%</c:formatCode>
                <c:ptCount val="25"/>
                <c:pt idx="0">
                  <c:v>0.7</c:v>
                </c:pt>
                <c:pt idx="1">
                  <c:v>0.65</c:v>
                </c:pt>
                <c:pt idx="2">
                  <c:v>0.93333333333333324</c:v>
                </c:pt>
                <c:pt idx="3">
                  <c:v>0.91666666666666674</c:v>
                </c:pt>
                <c:pt idx="4">
                  <c:v>0.76666666666666672</c:v>
                </c:pt>
                <c:pt idx="5">
                  <c:v>0.95</c:v>
                </c:pt>
                <c:pt idx="6">
                  <c:v>0.76666666666666661</c:v>
                </c:pt>
                <c:pt idx="7">
                  <c:v>0.88333333333333319</c:v>
                </c:pt>
                <c:pt idx="8">
                  <c:v>0.96666666666666679</c:v>
                </c:pt>
                <c:pt idx="9">
                  <c:v>0.91666666666666674</c:v>
                </c:pt>
                <c:pt idx="10">
                  <c:v>0.7</c:v>
                </c:pt>
                <c:pt idx="11">
                  <c:v>0.75</c:v>
                </c:pt>
                <c:pt idx="12">
                  <c:v>0.65</c:v>
                </c:pt>
                <c:pt idx="13">
                  <c:v>0.8</c:v>
                </c:pt>
                <c:pt idx="14">
                  <c:v>0.66666666666666663</c:v>
                </c:pt>
                <c:pt idx="15">
                  <c:v>0.48333333333333328</c:v>
                </c:pt>
                <c:pt idx="16">
                  <c:v>0.76666666666666661</c:v>
                </c:pt>
                <c:pt idx="17">
                  <c:v>0.86666666666666681</c:v>
                </c:pt>
                <c:pt idx="18">
                  <c:v>0.58333333333333337</c:v>
                </c:pt>
                <c:pt idx="19">
                  <c:v>0.71666666666666656</c:v>
                </c:pt>
                <c:pt idx="20">
                  <c:v>0.83333333333333326</c:v>
                </c:pt>
                <c:pt idx="21">
                  <c:v>0.7</c:v>
                </c:pt>
                <c:pt idx="22">
                  <c:v>0.75</c:v>
                </c:pt>
                <c:pt idx="23">
                  <c:v>0.6333333333333333</c:v>
                </c:pt>
                <c:pt idx="24">
                  <c:v>0.53333333333333344</c:v>
                </c:pt>
              </c:numCache>
            </c:numRef>
          </c:yVal>
          <c:bubbleSize>
            <c:numLit>
              <c:formatCode>General</c:formatCode>
              <c:ptCount val="25"/>
              <c:pt idx="0">
                <c:v>1</c:v>
              </c:pt>
              <c:pt idx="1">
                <c:v>1</c:v>
              </c:pt>
              <c:pt idx="2">
                <c:v>1</c:v>
              </c:pt>
              <c:pt idx="3">
                <c:v>1</c:v>
              </c:pt>
              <c:pt idx="4">
                <c:v>1</c:v>
              </c:pt>
              <c:pt idx="5">
                <c:v>1</c:v>
              </c:pt>
              <c:pt idx="6">
                <c:v>1</c:v>
              </c:pt>
              <c:pt idx="7">
                <c:v>1</c:v>
              </c:pt>
              <c:pt idx="8">
                <c:v>1</c:v>
              </c:pt>
              <c:pt idx="9">
                <c:v>1</c:v>
              </c:pt>
              <c:pt idx="10">
                <c:v>1</c:v>
              </c:pt>
              <c:pt idx="11">
                <c:v>1</c:v>
              </c:pt>
              <c:pt idx="12">
                <c:v>1</c:v>
              </c:pt>
              <c:pt idx="13">
                <c:v>1</c:v>
              </c:pt>
              <c:pt idx="14">
                <c:v>1</c:v>
              </c:pt>
              <c:pt idx="15">
                <c:v>1</c:v>
              </c:pt>
              <c:pt idx="16">
                <c:v>1</c:v>
              </c:pt>
              <c:pt idx="17">
                <c:v>1</c:v>
              </c:pt>
              <c:pt idx="18">
                <c:v>1</c:v>
              </c:pt>
              <c:pt idx="19">
                <c:v>1</c:v>
              </c:pt>
              <c:pt idx="20">
                <c:v>1</c:v>
              </c:pt>
              <c:pt idx="21">
                <c:v>1</c:v>
              </c:pt>
              <c:pt idx="22">
                <c:v>1</c:v>
              </c:pt>
              <c:pt idx="23">
                <c:v>1</c:v>
              </c:pt>
              <c:pt idx="24">
                <c:v>1</c:v>
              </c:pt>
            </c:numLit>
          </c:bubbleSize>
          <c:bubble3D val="1"/>
        </c:ser>
        <c:dLbls>
          <c:showLegendKey val="0"/>
          <c:showVal val="0"/>
          <c:showCatName val="0"/>
          <c:showSerName val="0"/>
          <c:showPercent val="0"/>
          <c:showBubbleSize val="0"/>
        </c:dLbls>
        <c:bubbleScale val="15"/>
        <c:showNegBubbles val="0"/>
        <c:axId val="140934784"/>
        <c:axId val="140935344"/>
      </c:bubbleChart>
      <c:valAx>
        <c:axId val="140934784"/>
        <c:scaling>
          <c:orientation val="minMax"/>
          <c:max val="1"/>
          <c:min val="0"/>
        </c:scaling>
        <c:delete val="0"/>
        <c:axPos val="b"/>
        <c:majorGridlines>
          <c:spPr>
            <a:ln w="6350" cap="flat" cmpd="sng" algn="ctr">
              <a:solidFill>
                <a:schemeClr val="tx1">
                  <a:lumMod val="50000"/>
                  <a:lumOff val="50000"/>
                </a:schemeClr>
              </a:solidFill>
              <a:round/>
            </a:ln>
            <a:effectLst/>
          </c:spPr>
        </c:majorGridlines>
        <c:title>
          <c:tx>
            <c:rich>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r>
                  <a:rPr lang="en-GB"/>
                  <a:t>Language usage (f)</a:t>
                </a:r>
              </a:p>
            </c:rich>
          </c:tx>
          <c:layout/>
          <c:overlay val="0"/>
          <c:spPr>
            <a:noFill/>
            <a:ln>
              <a:noFill/>
            </a:ln>
            <a:effectLst/>
          </c:spPr>
        </c:title>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de-DE"/>
          </a:p>
        </c:txPr>
        <c:crossAx val="140935344"/>
        <c:crosses val="autoZero"/>
        <c:crossBetween val="midCat"/>
        <c:majorUnit val="0.1"/>
      </c:valAx>
      <c:valAx>
        <c:axId val="140935344"/>
        <c:scaling>
          <c:orientation val="minMax"/>
          <c:max val="1"/>
        </c:scaling>
        <c:delete val="0"/>
        <c:axPos val="l"/>
        <c:majorGridlines>
          <c:spPr>
            <a:ln w="6350" cap="flat" cmpd="sng" algn="ctr">
              <a:solidFill>
                <a:schemeClr val="tx1">
                  <a:lumMod val="50000"/>
                  <a:lumOff val="50000"/>
                </a:schemeClr>
              </a:solidFill>
              <a:round/>
            </a:ln>
            <a:effectLst/>
          </c:spPr>
        </c:majorGridlines>
        <c:title>
          <c:tx>
            <c:rich>
              <a:bodyPr rot="-54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r>
                  <a:rPr lang="en-GB"/>
                  <a:t>Calculated fluency L2</a:t>
                </a:r>
              </a:p>
            </c:rich>
          </c:tx>
          <c:layout/>
          <c:overlay val="0"/>
          <c:spPr>
            <a:noFill/>
            <a:ln>
              <a:noFill/>
            </a:ln>
            <a:effectLst/>
          </c:spPr>
        </c:title>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de-DE"/>
          </a:p>
        </c:txPr>
        <c:crossAx val="140934784"/>
        <c:crosses val="autoZero"/>
        <c:crossBetween val="midCat"/>
      </c:valAx>
      <c:spPr>
        <a:noFill/>
        <a:ln>
          <a:noFill/>
        </a:ln>
        <a:effectLst/>
      </c:spPr>
    </c:plotArea>
    <c:plotVisOnly val="1"/>
    <c:dispBlanksAs val="gap"/>
    <c:showDLblsOverMax val="0"/>
  </c:chart>
  <c:spPr>
    <a:solidFill>
      <a:schemeClr val="bg1">
        <a:alpha val="0"/>
      </a:schemeClr>
    </a:solidFill>
    <a:ln w="9525" cap="flat" cmpd="sng" algn="ctr">
      <a:noFill/>
      <a:round/>
    </a:ln>
    <a:effectLst/>
  </c:spPr>
  <c:txPr>
    <a:bodyPr/>
    <a:lstStyle/>
    <a:p>
      <a:pPr>
        <a:defRPr/>
      </a:pPr>
      <a:endParaRPr lang="de-DE"/>
    </a:p>
  </c:txPr>
  <c:externalData r:id="rId1">
    <c:autoUpdate val="0"/>
  </c:externalData>
</c:chartSpace>
</file>

<file path=ppt/charts/chart26.xml><?xml version="1.0" encoding="utf-8"?>
<c:chartSpace xmlns:c="http://schemas.openxmlformats.org/drawingml/2006/chart" xmlns:a="http://schemas.openxmlformats.org/drawingml/2006/main" xmlns:r="http://schemas.openxmlformats.org/officeDocument/2006/relationships">
  <c:date1904 val="0"/>
  <c:lang val="de-DE"/>
  <c:roundedCorners val="0"/>
  <mc:AlternateContent xmlns:mc="http://schemas.openxmlformats.org/markup-compatibility/2006">
    <mc:Choice xmlns:c14="http://schemas.microsoft.com/office/drawing/2007/8/2/chart" Requires="c14">
      <c14:style val="104"/>
    </mc:Choice>
    <mc:Fallback>
      <c:style val="4"/>
    </mc:Fallback>
  </mc:AlternateContent>
  <c:chart>
    <c:autoTitleDeleted val="1"/>
    <c:plotArea>
      <c:layout/>
      <c:bubbleChart>
        <c:varyColors val="0"/>
        <c:ser>
          <c:idx val="0"/>
          <c:order val="0"/>
          <c:tx>
            <c:strRef>
              <c:f>'Male Data'!$DV$3</c:f>
              <c:strCache>
                <c:ptCount val="1"/>
                <c:pt idx="0">
                  <c:v>Calculated Fluency L2</c:v>
                </c:pt>
              </c:strCache>
            </c:strRef>
          </c:tx>
          <c:spPr>
            <a:solidFill>
              <a:srgbClr val="C00000"/>
            </a:solidFill>
            <a:ln w="25400" cap="rnd">
              <a:solidFill>
                <a:srgbClr val="C00000"/>
              </a:solidFill>
              <a:round/>
            </a:ln>
            <a:effectLst>
              <a:outerShdw blurRad="40000" dist="23000" dir="5400000" rotWithShape="0">
                <a:srgbClr val="000000">
                  <a:alpha val="35000"/>
                </a:srgbClr>
              </a:outerShdw>
            </a:effectLst>
          </c:spPr>
          <c:invertIfNegative val="0"/>
          <c:xVal>
            <c:numRef>
              <c:f>'Male Data'!$AC$4:$AC$67</c:f>
              <c:numCache>
                <c:formatCode>0%</c:formatCode>
                <c:ptCount val="39"/>
                <c:pt idx="0">
                  <c:v>0.05</c:v>
                </c:pt>
                <c:pt idx="1">
                  <c:v>0.17</c:v>
                </c:pt>
                <c:pt idx="2">
                  <c:v>0.05</c:v>
                </c:pt>
                <c:pt idx="3">
                  <c:v>0.5</c:v>
                </c:pt>
                <c:pt idx="4">
                  <c:v>0.17</c:v>
                </c:pt>
                <c:pt idx="5">
                  <c:v>0.3</c:v>
                </c:pt>
                <c:pt idx="6">
                  <c:v>0.1</c:v>
                </c:pt>
                <c:pt idx="7">
                  <c:v>0.4</c:v>
                </c:pt>
                <c:pt idx="8">
                  <c:v>0.6</c:v>
                </c:pt>
                <c:pt idx="9">
                  <c:v>0.05</c:v>
                </c:pt>
                <c:pt idx="10">
                  <c:v>0.1</c:v>
                </c:pt>
                <c:pt idx="11">
                  <c:v>0.28999999999999998</c:v>
                </c:pt>
                <c:pt idx="12">
                  <c:v>0.1</c:v>
                </c:pt>
                <c:pt idx="13">
                  <c:v>0.25</c:v>
                </c:pt>
                <c:pt idx="14">
                  <c:v>0.05</c:v>
                </c:pt>
                <c:pt idx="15">
                  <c:v>0.3</c:v>
                </c:pt>
                <c:pt idx="16">
                  <c:v>0.32</c:v>
                </c:pt>
                <c:pt idx="17">
                  <c:v>0.04</c:v>
                </c:pt>
                <c:pt idx="18">
                  <c:v>0.59</c:v>
                </c:pt>
                <c:pt idx="19">
                  <c:v>0.2</c:v>
                </c:pt>
                <c:pt idx="20">
                  <c:v>0.1</c:v>
                </c:pt>
                <c:pt idx="21">
                  <c:v>0.1</c:v>
                </c:pt>
                <c:pt idx="22">
                  <c:v>0.25</c:v>
                </c:pt>
                <c:pt idx="23">
                  <c:v>0.2</c:v>
                </c:pt>
                <c:pt idx="24">
                  <c:v>0.3</c:v>
                </c:pt>
                <c:pt idx="25">
                  <c:v>0.25</c:v>
                </c:pt>
                <c:pt idx="26">
                  <c:v>0.2</c:v>
                </c:pt>
                <c:pt idx="27">
                  <c:v>0.6</c:v>
                </c:pt>
                <c:pt idx="28">
                  <c:v>0.6</c:v>
                </c:pt>
                <c:pt idx="29">
                  <c:v>0.2</c:v>
                </c:pt>
                <c:pt idx="30">
                  <c:v>0.4</c:v>
                </c:pt>
                <c:pt idx="31">
                  <c:v>0.25</c:v>
                </c:pt>
                <c:pt idx="32">
                  <c:v>7.0000000000000007E-2</c:v>
                </c:pt>
                <c:pt idx="33">
                  <c:v>0.6</c:v>
                </c:pt>
                <c:pt idx="34">
                  <c:v>0.38</c:v>
                </c:pt>
                <c:pt idx="35">
                  <c:v>0.55000000000000004</c:v>
                </c:pt>
                <c:pt idx="36">
                  <c:v>0.65</c:v>
                </c:pt>
                <c:pt idx="37">
                  <c:v>0.8</c:v>
                </c:pt>
                <c:pt idx="38">
                  <c:v>0.1</c:v>
                </c:pt>
              </c:numCache>
            </c:numRef>
          </c:xVal>
          <c:yVal>
            <c:numRef>
              <c:f>'Male Data'!$DV$4:$DV$67</c:f>
              <c:numCache>
                <c:formatCode>0%</c:formatCode>
                <c:ptCount val="39"/>
                <c:pt idx="0">
                  <c:v>0.9</c:v>
                </c:pt>
                <c:pt idx="1">
                  <c:v>1</c:v>
                </c:pt>
                <c:pt idx="2">
                  <c:v>0.91666666666666674</c:v>
                </c:pt>
                <c:pt idx="3">
                  <c:v>0.9</c:v>
                </c:pt>
                <c:pt idx="4">
                  <c:v>0.71666666666666656</c:v>
                </c:pt>
                <c:pt idx="5">
                  <c:v>0.96666666666666679</c:v>
                </c:pt>
                <c:pt idx="6">
                  <c:v>0.85</c:v>
                </c:pt>
                <c:pt idx="7">
                  <c:v>0.63333333333333341</c:v>
                </c:pt>
                <c:pt idx="8">
                  <c:v>0.66666666666666663</c:v>
                </c:pt>
                <c:pt idx="9">
                  <c:v>0.5</c:v>
                </c:pt>
                <c:pt idx="10">
                  <c:v>0.81666666666666676</c:v>
                </c:pt>
                <c:pt idx="11">
                  <c:v>0.68333333333333335</c:v>
                </c:pt>
                <c:pt idx="12">
                  <c:v>0.7</c:v>
                </c:pt>
                <c:pt idx="13">
                  <c:v>0.86666666666666681</c:v>
                </c:pt>
                <c:pt idx="14">
                  <c:v>0.93333333333333324</c:v>
                </c:pt>
                <c:pt idx="15">
                  <c:v>0.53333333333333344</c:v>
                </c:pt>
                <c:pt idx="16">
                  <c:v>0.91666666666666674</c:v>
                </c:pt>
                <c:pt idx="17">
                  <c:v>0.75</c:v>
                </c:pt>
                <c:pt idx="18">
                  <c:v>0.83333333333333326</c:v>
                </c:pt>
                <c:pt idx="19">
                  <c:v>0.91666666666666674</c:v>
                </c:pt>
                <c:pt idx="20">
                  <c:v>0.88333333333333319</c:v>
                </c:pt>
                <c:pt idx="21">
                  <c:v>0.6166666666666667</c:v>
                </c:pt>
                <c:pt idx="22">
                  <c:v>0.7</c:v>
                </c:pt>
                <c:pt idx="23">
                  <c:v>0.4333333333333334</c:v>
                </c:pt>
                <c:pt idx="24">
                  <c:v>0.55000000000000004</c:v>
                </c:pt>
                <c:pt idx="25">
                  <c:v>0.76666666666666672</c:v>
                </c:pt>
                <c:pt idx="26">
                  <c:v>0.65</c:v>
                </c:pt>
                <c:pt idx="27">
                  <c:v>0.71666666666666656</c:v>
                </c:pt>
                <c:pt idx="28">
                  <c:v>0.88333333333333319</c:v>
                </c:pt>
                <c:pt idx="29">
                  <c:v>0.6166666666666667</c:v>
                </c:pt>
                <c:pt idx="30">
                  <c:v>0.71666666666666656</c:v>
                </c:pt>
                <c:pt idx="31">
                  <c:v>0.5</c:v>
                </c:pt>
                <c:pt idx="32">
                  <c:v>0.86666666666666659</c:v>
                </c:pt>
                <c:pt idx="33">
                  <c:v>0.7</c:v>
                </c:pt>
                <c:pt idx="34">
                  <c:v>0.66666666666666674</c:v>
                </c:pt>
                <c:pt idx="35">
                  <c:v>0.43333333333333329</c:v>
                </c:pt>
                <c:pt idx="36">
                  <c:v>0.7</c:v>
                </c:pt>
                <c:pt idx="37">
                  <c:v>0.56666666666666665</c:v>
                </c:pt>
                <c:pt idx="38">
                  <c:v>0.65</c:v>
                </c:pt>
              </c:numCache>
            </c:numRef>
          </c:yVal>
          <c:bubbleSize>
            <c:numLit>
              <c:formatCode>General</c:formatCode>
              <c:ptCount val="39"/>
              <c:pt idx="0">
                <c:v>1</c:v>
              </c:pt>
              <c:pt idx="1">
                <c:v>1</c:v>
              </c:pt>
              <c:pt idx="2">
                <c:v>1</c:v>
              </c:pt>
              <c:pt idx="3">
                <c:v>1</c:v>
              </c:pt>
              <c:pt idx="4">
                <c:v>1</c:v>
              </c:pt>
              <c:pt idx="5">
                <c:v>1</c:v>
              </c:pt>
              <c:pt idx="6">
                <c:v>1</c:v>
              </c:pt>
              <c:pt idx="7">
                <c:v>1</c:v>
              </c:pt>
              <c:pt idx="8">
                <c:v>1</c:v>
              </c:pt>
              <c:pt idx="9">
                <c:v>1</c:v>
              </c:pt>
              <c:pt idx="10">
                <c:v>1</c:v>
              </c:pt>
              <c:pt idx="11">
                <c:v>1</c:v>
              </c:pt>
              <c:pt idx="12">
                <c:v>1</c:v>
              </c:pt>
              <c:pt idx="13">
                <c:v>1</c:v>
              </c:pt>
              <c:pt idx="14">
                <c:v>1</c:v>
              </c:pt>
              <c:pt idx="15">
                <c:v>1</c:v>
              </c:pt>
              <c:pt idx="16">
                <c:v>1</c:v>
              </c:pt>
              <c:pt idx="17">
                <c:v>1</c:v>
              </c:pt>
              <c:pt idx="18">
                <c:v>1</c:v>
              </c:pt>
              <c:pt idx="19">
                <c:v>1</c:v>
              </c:pt>
              <c:pt idx="20">
                <c:v>1</c:v>
              </c:pt>
              <c:pt idx="21">
                <c:v>1</c:v>
              </c:pt>
              <c:pt idx="22">
                <c:v>1</c:v>
              </c:pt>
              <c:pt idx="23">
                <c:v>1</c:v>
              </c:pt>
              <c:pt idx="24">
                <c:v>1</c:v>
              </c:pt>
              <c:pt idx="25">
                <c:v>1</c:v>
              </c:pt>
              <c:pt idx="26">
                <c:v>1</c:v>
              </c:pt>
              <c:pt idx="27">
                <c:v>1</c:v>
              </c:pt>
              <c:pt idx="28">
                <c:v>1</c:v>
              </c:pt>
              <c:pt idx="29">
                <c:v>1</c:v>
              </c:pt>
              <c:pt idx="30">
                <c:v>1</c:v>
              </c:pt>
              <c:pt idx="31">
                <c:v>1</c:v>
              </c:pt>
              <c:pt idx="32">
                <c:v>1</c:v>
              </c:pt>
              <c:pt idx="33">
                <c:v>1</c:v>
              </c:pt>
              <c:pt idx="34">
                <c:v>1</c:v>
              </c:pt>
              <c:pt idx="35">
                <c:v>1</c:v>
              </c:pt>
              <c:pt idx="36">
                <c:v>1</c:v>
              </c:pt>
              <c:pt idx="37">
                <c:v>1</c:v>
              </c:pt>
              <c:pt idx="38">
                <c:v>1</c:v>
              </c:pt>
            </c:numLit>
          </c:bubbleSize>
          <c:bubble3D val="1"/>
        </c:ser>
        <c:dLbls>
          <c:showLegendKey val="0"/>
          <c:showVal val="0"/>
          <c:showCatName val="0"/>
          <c:showSerName val="0"/>
          <c:showPercent val="0"/>
          <c:showBubbleSize val="0"/>
        </c:dLbls>
        <c:bubbleScale val="15"/>
        <c:showNegBubbles val="0"/>
        <c:axId val="140937584"/>
        <c:axId val="140938144"/>
      </c:bubbleChart>
      <c:valAx>
        <c:axId val="140937584"/>
        <c:scaling>
          <c:orientation val="minMax"/>
          <c:max val="1"/>
        </c:scaling>
        <c:delete val="0"/>
        <c:axPos val="b"/>
        <c:majorGridlines>
          <c:spPr>
            <a:ln w="6350" cap="flat" cmpd="sng" algn="ctr">
              <a:solidFill>
                <a:schemeClr val="tx1">
                  <a:lumMod val="50000"/>
                  <a:lumOff val="50000"/>
                </a:schemeClr>
              </a:solidFill>
              <a:round/>
            </a:ln>
            <a:effectLst/>
          </c:spPr>
        </c:majorGridlines>
        <c:title>
          <c:tx>
            <c:rich>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r>
                  <a:rPr lang="de-CH" sz="900" b="0" i="0" u="none" strike="noStrike" baseline="0">
                    <a:effectLst/>
                  </a:rPr>
                  <a:t>Language Usage (m)</a:t>
                </a:r>
                <a:endParaRPr lang="de-CH"/>
              </a:p>
            </c:rich>
          </c:tx>
          <c:layout/>
          <c:overlay val="0"/>
          <c:spPr>
            <a:noFill/>
            <a:ln>
              <a:noFill/>
            </a:ln>
            <a:effectLst/>
          </c:spPr>
        </c:title>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de-DE"/>
          </a:p>
        </c:txPr>
        <c:crossAx val="140938144"/>
        <c:crosses val="autoZero"/>
        <c:crossBetween val="midCat"/>
        <c:majorUnit val="0.1"/>
      </c:valAx>
      <c:valAx>
        <c:axId val="140938144"/>
        <c:scaling>
          <c:orientation val="minMax"/>
          <c:max val="1"/>
        </c:scaling>
        <c:delete val="0"/>
        <c:axPos val="l"/>
        <c:majorGridlines>
          <c:spPr>
            <a:ln w="6350" cap="flat" cmpd="sng" algn="ctr">
              <a:solidFill>
                <a:schemeClr val="tx1">
                  <a:lumMod val="50000"/>
                  <a:lumOff val="50000"/>
                </a:schemeClr>
              </a:solidFill>
              <a:round/>
            </a:ln>
            <a:effectLst/>
          </c:spPr>
        </c:majorGridlines>
        <c:title>
          <c:tx>
            <c:rich>
              <a:bodyPr rot="-54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r>
                  <a:rPr lang="de-CH"/>
                  <a:t>Calculated Fluency L2</a:t>
                </a:r>
              </a:p>
            </c:rich>
          </c:tx>
          <c:layout/>
          <c:overlay val="0"/>
          <c:spPr>
            <a:noFill/>
            <a:ln>
              <a:noFill/>
            </a:ln>
            <a:effectLst/>
          </c:spPr>
        </c:title>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de-DE"/>
          </a:p>
        </c:txPr>
        <c:crossAx val="140937584"/>
        <c:crosses val="autoZero"/>
        <c:crossBetween val="midCat"/>
      </c:valAx>
      <c:spPr>
        <a:noFill/>
        <a:ln>
          <a:solidFill>
            <a:schemeClr val="tx1">
              <a:lumMod val="50000"/>
              <a:lumOff val="50000"/>
            </a:schemeClr>
          </a:solidFill>
        </a:ln>
        <a:effectLst/>
      </c:spPr>
    </c:plotArea>
    <c:plotVisOnly val="1"/>
    <c:dispBlanksAs val="gap"/>
    <c:showDLblsOverMax val="0"/>
  </c:chart>
  <c:spPr>
    <a:solidFill>
      <a:schemeClr val="bg1">
        <a:alpha val="0"/>
      </a:schemeClr>
    </a:solidFill>
    <a:ln w="9525" cap="flat" cmpd="sng" algn="ctr">
      <a:noFill/>
      <a:round/>
    </a:ln>
    <a:effectLst/>
  </c:spPr>
  <c:txPr>
    <a:bodyPr/>
    <a:lstStyle/>
    <a:p>
      <a:pPr>
        <a:defRPr/>
      </a:pPr>
      <a:endParaRPr lang="de-DE"/>
    </a:p>
  </c:txPr>
  <c:externalData r:id="rId1">
    <c:autoUpdate val="0"/>
  </c:externalData>
  <c:userShapes r:id="rId2"/>
</c:chartSpace>
</file>

<file path=ppt/charts/chart27.xml><?xml version="1.0" encoding="utf-8"?>
<c:chartSpace xmlns:c="http://schemas.openxmlformats.org/drawingml/2006/chart" xmlns:a="http://schemas.openxmlformats.org/drawingml/2006/main" xmlns:r="http://schemas.openxmlformats.org/officeDocument/2006/relationships">
  <c:date1904 val="0"/>
  <c:lang val="de-DE"/>
  <c:roundedCorners val="0"/>
  <mc:AlternateContent xmlns:mc="http://schemas.openxmlformats.org/markup-compatibility/2006">
    <mc:Choice xmlns:c14="http://schemas.microsoft.com/office/drawing/2007/8/2/chart" Requires="c14">
      <c14:style val="105"/>
    </mc:Choice>
    <mc:Fallback>
      <c:style val="5"/>
    </mc:Fallback>
  </mc:AlternateContent>
  <c:chart>
    <c:autoTitleDeleted val="1"/>
    <c:plotArea>
      <c:layout/>
      <c:bubbleChart>
        <c:varyColors val="0"/>
        <c:ser>
          <c:idx val="0"/>
          <c:order val="0"/>
          <c:tx>
            <c:strRef>
              <c:f>Tabelle1!$FB$3</c:f>
              <c:strCache>
                <c:ptCount val="1"/>
                <c:pt idx="0">
                  <c:v>Calculated Fluency L3</c:v>
                </c:pt>
              </c:strCache>
            </c:strRef>
          </c:tx>
          <c:spPr>
            <a:solidFill>
              <a:srgbClr val="92D050"/>
            </a:solidFill>
            <a:ln w="25400" cap="rnd">
              <a:noFill/>
              <a:round/>
            </a:ln>
            <a:effectLst>
              <a:outerShdw blurRad="40000" dist="23000" dir="5400000" rotWithShape="0">
                <a:srgbClr val="000000">
                  <a:alpha val="35000"/>
                </a:srgbClr>
              </a:outerShdw>
            </a:effectLst>
          </c:spPr>
          <c:invertIfNegative val="0"/>
          <c:xVal>
            <c:numRef>
              <c:f>Tabelle1!$AD$4:$AD$60</c:f>
              <c:numCache>
                <c:formatCode>0%</c:formatCode>
                <c:ptCount val="22"/>
                <c:pt idx="0">
                  <c:v>0.25</c:v>
                </c:pt>
                <c:pt idx="1">
                  <c:v>0.1</c:v>
                </c:pt>
                <c:pt idx="2">
                  <c:v>0</c:v>
                </c:pt>
                <c:pt idx="3">
                  <c:v>0.05</c:v>
                </c:pt>
                <c:pt idx="4">
                  <c:v>0.1</c:v>
                </c:pt>
                <c:pt idx="5">
                  <c:v>0.1</c:v>
                </c:pt>
                <c:pt idx="6">
                  <c:v>0.55000000000000004</c:v>
                </c:pt>
                <c:pt idx="7">
                  <c:v>0.05</c:v>
                </c:pt>
                <c:pt idx="8">
                  <c:v>0.15</c:v>
                </c:pt>
                <c:pt idx="9">
                  <c:v>0.05</c:v>
                </c:pt>
                <c:pt idx="10">
                  <c:v>0.19</c:v>
                </c:pt>
                <c:pt idx="11">
                  <c:v>0.1</c:v>
                </c:pt>
                <c:pt idx="12">
                  <c:v>0.3</c:v>
                </c:pt>
                <c:pt idx="13">
                  <c:v>0.15</c:v>
                </c:pt>
                <c:pt idx="14">
                  <c:v>0.1</c:v>
                </c:pt>
                <c:pt idx="15">
                  <c:v>0.19</c:v>
                </c:pt>
                <c:pt idx="16">
                  <c:v>0.02</c:v>
                </c:pt>
                <c:pt idx="17">
                  <c:v>0.1</c:v>
                </c:pt>
                <c:pt idx="18">
                  <c:v>0.05</c:v>
                </c:pt>
                <c:pt idx="19">
                  <c:v>0.1</c:v>
                </c:pt>
                <c:pt idx="20">
                  <c:v>0.2</c:v>
                </c:pt>
                <c:pt idx="21">
                  <c:v>0.02</c:v>
                </c:pt>
              </c:numCache>
            </c:numRef>
          </c:xVal>
          <c:yVal>
            <c:numRef>
              <c:f>Tabelle1!$FB$4:$FB$60</c:f>
              <c:numCache>
                <c:formatCode>0%</c:formatCode>
                <c:ptCount val="22"/>
                <c:pt idx="0">
                  <c:v>0.61666666666666659</c:v>
                </c:pt>
                <c:pt idx="1">
                  <c:v>0.58333333333333337</c:v>
                </c:pt>
                <c:pt idx="2">
                  <c:v>0.83333333333333326</c:v>
                </c:pt>
                <c:pt idx="3">
                  <c:v>1</c:v>
                </c:pt>
                <c:pt idx="4">
                  <c:v>0.83333333333333337</c:v>
                </c:pt>
                <c:pt idx="5">
                  <c:v>0.8</c:v>
                </c:pt>
                <c:pt idx="6">
                  <c:v>0.71666666666666656</c:v>
                </c:pt>
                <c:pt idx="7">
                  <c:v>0.71666666666666656</c:v>
                </c:pt>
                <c:pt idx="8">
                  <c:v>0.9</c:v>
                </c:pt>
                <c:pt idx="9">
                  <c:v>0.6</c:v>
                </c:pt>
                <c:pt idx="10">
                  <c:v>0.58333333333333337</c:v>
                </c:pt>
                <c:pt idx="11">
                  <c:v>0.61666666666666659</c:v>
                </c:pt>
                <c:pt idx="12">
                  <c:v>0.53333333333333333</c:v>
                </c:pt>
                <c:pt idx="13">
                  <c:v>0.78333333333333344</c:v>
                </c:pt>
                <c:pt idx="14">
                  <c:v>0.58333333333333337</c:v>
                </c:pt>
                <c:pt idx="15">
                  <c:v>0.46666666666666667</c:v>
                </c:pt>
                <c:pt idx="16">
                  <c:v>0.91666666666666674</c:v>
                </c:pt>
                <c:pt idx="17">
                  <c:v>0.66666666666666674</c:v>
                </c:pt>
                <c:pt idx="18">
                  <c:v>0.56666666666666665</c:v>
                </c:pt>
                <c:pt idx="19">
                  <c:v>0.63333333333333341</c:v>
                </c:pt>
                <c:pt idx="20">
                  <c:v>0.8</c:v>
                </c:pt>
                <c:pt idx="21">
                  <c:v>0.56666666666666665</c:v>
                </c:pt>
              </c:numCache>
            </c:numRef>
          </c:yVal>
          <c:bubbleSize>
            <c:numLit>
              <c:formatCode>General</c:formatCode>
              <c:ptCount val="22"/>
              <c:pt idx="0">
                <c:v>1</c:v>
              </c:pt>
              <c:pt idx="1">
                <c:v>1</c:v>
              </c:pt>
              <c:pt idx="2">
                <c:v>1</c:v>
              </c:pt>
              <c:pt idx="3">
                <c:v>1</c:v>
              </c:pt>
              <c:pt idx="4">
                <c:v>1</c:v>
              </c:pt>
              <c:pt idx="5">
                <c:v>1</c:v>
              </c:pt>
              <c:pt idx="6">
                <c:v>1</c:v>
              </c:pt>
              <c:pt idx="7">
                <c:v>1</c:v>
              </c:pt>
              <c:pt idx="8">
                <c:v>1</c:v>
              </c:pt>
              <c:pt idx="9">
                <c:v>1</c:v>
              </c:pt>
              <c:pt idx="10">
                <c:v>1</c:v>
              </c:pt>
              <c:pt idx="11">
                <c:v>1</c:v>
              </c:pt>
              <c:pt idx="12">
                <c:v>1</c:v>
              </c:pt>
              <c:pt idx="13">
                <c:v>1</c:v>
              </c:pt>
              <c:pt idx="14">
                <c:v>1</c:v>
              </c:pt>
              <c:pt idx="15">
                <c:v>1</c:v>
              </c:pt>
              <c:pt idx="16">
                <c:v>1</c:v>
              </c:pt>
              <c:pt idx="17">
                <c:v>1</c:v>
              </c:pt>
              <c:pt idx="18">
                <c:v>1</c:v>
              </c:pt>
              <c:pt idx="19">
                <c:v>1</c:v>
              </c:pt>
              <c:pt idx="20">
                <c:v>1</c:v>
              </c:pt>
              <c:pt idx="21">
                <c:v>1</c:v>
              </c:pt>
            </c:numLit>
          </c:bubbleSize>
          <c:bubble3D val="1"/>
        </c:ser>
        <c:dLbls>
          <c:showLegendKey val="0"/>
          <c:showVal val="0"/>
          <c:showCatName val="0"/>
          <c:showSerName val="0"/>
          <c:showPercent val="0"/>
          <c:showBubbleSize val="0"/>
        </c:dLbls>
        <c:bubbleScale val="15"/>
        <c:showNegBubbles val="0"/>
        <c:axId val="140942064"/>
        <c:axId val="140942624"/>
      </c:bubbleChart>
      <c:valAx>
        <c:axId val="140942064"/>
        <c:scaling>
          <c:orientation val="minMax"/>
          <c:max val="1"/>
          <c:min val="0"/>
        </c:scaling>
        <c:delete val="0"/>
        <c:axPos val="b"/>
        <c:majorGridlines>
          <c:spPr>
            <a:ln w="6350" cap="flat" cmpd="sng" algn="ctr">
              <a:solidFill>
                <a:schemeClr val="tx1">
                  <a:lumMod val="50000"/>
                  <a:lumOff val="50000"/>
                </a:schemeClr>
              </a:solidFill>
              <a:round/>
            </a:ln>
            <a:effectLst/>
          </c:spPr>
        </c:majorGridlines>
        <c:title>
          <c:tx>
            <c:rich>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r>
                  <a:rPr lang="en-GB"/>
                  <a:t>Language usage (f)</a:t>
                </a:r>
              </a:p>
            </c:rich>
          </c:tx>
          <c:layout/>
          <c:overlay val="0"/>
          <c:spPr>
            <a:noFill/>
            <a:ln>
              <a:noFill/>
            </a:ln>
            <a:effectLst/>
          </c:spPr>
        </c:title>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de-DE"/>
          </a:p>
        </c:txPr>
        <c:crossAx val="140942624"/>
        <c:crosses val="autoZero"/>
        <c:crossBetween val="midCat"/>
        <c:majorUnit val="0.1"/>
      </c:valAx>
      <c:valAx>
        <c:axId val="140942624"/>
        <c:scaling>
          <c:orientation val="minMax"/>
          <c:max val="1"/>
        </c:scaling>
        <c:delete val="0"/>
        <c:axPos val="l"/>
        <c:majorGridlines>
          <c:spPr>
            <a:ln w="6350" cap="flat" cmpd="sng" algn="ctr">
              <a:solidFill>
                <a:schemeClr val="tx1">
                  <a:lumMod val="50000"/>
                  <a:lumOff val="50000"/>
                </a:schemeClr>
              </a:solidFill>
              <a:round/>
            </a:ln>
            <a:effectLst/>
          </c:spPr>
        </c:majorGridlines>
        <c:title>
          <c:tx>
            <c:rich>
              <a:bodyPr rot="-54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r>
                  <a:rPr lang="en-GB"/>
                  <a:t>Calculated fluency L3</a:t>
                </a:r>
              </a:p>
            </c:rich>
          </c:tx>
          <c:layout/>
          <c:overlay val="0"/>
          <c:spPr>
            <a:noFill/>
            <a:ln>
              <a:noFill/>
            </a:ln>
            <a:effectLst/>
          </c:spPr>
        </c:title>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de-DE"/>
          </a:p>
        </c:txPr>
        <c:crossAx val="140942064"/>
        <c:crosses val="autoZero"/>
        <c:crossBetween val="midCat"/>
      </c:valAx>
      <c:spPr>
        <a:noFill/>
        <a:ln>
          <a:solidFill>
            <a:schemeClr val="tx1">
              <a:lumMod val="50000"/>
              <a:lumOff val="50000"/>
            </a:schemeClr>
          </a:solidFill>
        </a:ln>
        <a:effectLst/>
      </c:spPr>
    </c:plotArea>
    <c:plotVisOnly val="1"/>
    <c:dispBlanksAs val="gap"/>
    <c:showDLblsOverMax val="0"/>
  </c:chart>
  <c:spPr>
    <a:solidFill>
      <a:schemeClr val="bg1">
        <a:alpha val="0"/>
      </a:schemeClr>
    </a:solidFill>
    <a:ln w="9525" cap="flat" cmpd="sng" algn="ctr">
      <a:noFill/>
      <a:round/>
    </a:ln>
    <a:effectLst/>
  </c:spPr>
  <c:txPr>
    <a:bodyPr/>
    <a:lstStyle/>
    <a:p>
      <a:pPr>
        <a:defRPr/>
      </a:pPr>
      <a:endParaRPr lang="de-DE"/>
    </a:p>
  </c:txPr>
  <c:externalData r:id="rId1">
    <c:autoUpdate val="0"/>
  </c:externalData>
</c:chartSpace>
</file>

<file path=ppt/charts/chart28.xml><?xml version="1.0" encoding="utf-8"?>
<c:chartSpace xmlns:c="http://schemas.openxmlformats.org/drawingml/2006/chart" xmlns:a="http://schemas.openxmlformats.org/drawingml/2006/main" xmlns:r="http://schemas.openxmlformats.org/officeDocument/2006/relationships">
  <c:date1904 val="0"/>
  <c:lang val="de-DE"/>
  <c:roundedCorners val="0"/>
  <mc:AlternateContent xmlns:mc="http://schemas.openxmlformats.org/markup-compatibility/2006">
    <mc:Choice xmlns:c14="http://schemas.microsoft.com/office/drawing/2007/8/2/chart" Requires="c14">
      <c14:style val="105"/>
    </mc:Choice>
    <mc:Fallback>
      <c:style val="5"/>
    </mc:Fallback>
  </mc:AlternateContent>
  <c:chart>
    <c:autoTitleDeleted val="1"/>
    <c:plotArea>
      <c:layout/>
      <c:bubbleChart>
        <c:varyColors val="0"/>
        <c:ser>
          <c:idx val="0"/>
          <c:order val="0"/>
          <c:tx>
            <c:strRef>
              <c:f>'Male Data'!$FB$3</c:f>
              <c:strCache>
                <c:ptCount val="1"/>
                <c:pt idx="0">
                  <c:v>Calculated Fluency L3</c:v>
                </c:pt>
              </c:strCache>
            </c:strRef>
          </c:tx>
          <c:spPr>
            <a:solidFill>
              <a:srgbClr val="92D050"/>
            </a:solidFill>
            <a:ln w="25400" cap="rnd">
              <a:noFill/>
              <a:round/>
            </a:ln>
            <a:effectLst>
              <a:outerShdw blurRad="40000" dist="23000" dir="5400000" rotWithShape="0">
                <a:srgbClr val="000000">
                  <a:alpha val="35000"/>
                </a:srgbClr>
              </a:outerShdw>
            </a:effectLst>
          </c:spPr>
          <c:invertIfNegative val="0"/>
          <c:xVal>
            <c:numRef>
              <c:f>'Male Data'!$AD$4:$AD$60</c:f>
              <c:numCache>
                <c:formatCode>0%</c:formatCode>
                <c:ptCount val="35"/>
                <c:pt idx="0">
                  <c:v>0.4</c:v>
                </c:pt>
                <c:pt idx="1">
                  <c:v>0.3</c:v>
                </c:pt>
                <c:pt idx="2">
                  <c:v>0.4</c:v>
                </c:pt>
                <c:pt idx="3">
                  <c:v>0</c:v>
                </c:pt>
                <c:pt idx="4">
                  <c:v>0.05</c:v>
                </c:pt>
                <c:pt idx="5">
                  <c:v>0.2</c:v>
                </c:pt>
                <c:pt idx="6">
                  <c:v>0.05</c:v>
                </c:pt>
                <c:pt idx="7">
                  <c:v>0.08</c:v>
                </c:pt>
                <c:pt idx="8">
                  <c:v>0.18</c:v>
                </c:pt>
                <c:pt idx="9">
                  <c:v>0.3</c:v>
                </c:pt>
                <c:pt idx="10">
                  <c:v>0.35</c:v>
                </c:pt>
                <c:pt idx="11">
                  <c:v>0.1</c:v>
                </c:pt>
                <c:pt idx="12">
                  <c:v>0.08</c:v>
                </c:pt>
                <c:pt idx="13">
                  <c:v>0.15</c:v>
                </c:pt>
                <c:pt idx="14">
                  <c:v>0.14000000000000001</c:v>
                </c:pt>
                <c:pt idx="15">
                  <c:v>0.01</c:v>
                </c:pt>
                <c:pt idx="16">
                  <c:v>0.32</c:v>
                </c:pt>
                <c:pt idx="17">
                  <c:v>0.1</c:v>
                </c:pt>
                <c:pt idx="18">
                  <c:v>0.1</c:v>
                </c:pt>
                <c:pt idx="19">
                  <c:v>0.1</c:v>
                </c:pt>
                <c:pt idx="20">
                  <c:v>0.4</c:v>
                </c:pt>
                <c:pt idx="21">
                  <c:v>0.3</c:v>
                </c:pt>
                <c:pt idx="22">
                  <c:v>0.05</c:v>
                </c:pt>
                <c:pt idx="23">
                  <c:v>0.05</c:v>
                </c:pt>
                <c:pt idx="24">
                  <c:v>0.1</c:v>
                </c:pt>
                <c:pt idx="25">
                  <c:v>0.3</c:v>
                </c:pt>
                <c:pt idx="26">
                  <c:v>0.6</c:v>
                </c:pt>
                <c:pt idx="27">
                  <c:v>0.2</c:v>
                </c:pt>
                <c:pt idx="28">
                  <c:v>0.05</c:v>
                </c:pt>
                <c:pt idx="29">
                  <c:v>0.4</c:v>
                </c:pt>
                <c:pt idx="30">
                  <c:v>0.2</c:v>
                </c:pt>
                <c:pt idx="31">
                  <c:v>0.05</c:v>
                </c:pt>
                <c:pt idx="32">
                  <c:v>0.03</c:v>
                </c:pt>
                <c:pt idx="33">
                  <c:v>0.2</c:v>
                </c:pt>
                <c:pt idx="34">
                  <c:v>0.02</c:v>
                </c:pt>
              </c:numCache>
            </c:numRef>
          </c:xVal>
          <c:yVal>
            <c:numRef>
              <c:f>'Male Data'!$FB$4:$FB$60</c:f>
              <c:numCache>
                <c:formatCode>0%</c:formatCode>
                <c:ptCount val="35"/>
                <c:pt idx="0">
                  <c:v>0.8</c:v>
                </c:pt>
                <c:pt idx="1">
                  <c:v>0.65</c:v>
                </c:pt>
                <c:pt idx="2">
                  <c:v>0.78333333333333333</c:v>
                </c:pt>
                <c:pt idx="3">
                  <c:v>0.68333333333333335</c:v>
                </c:pt>
                <c:pt idx="4">
                  <c:v>0.53333333333333333</c:v>
                </c:pt>
                <c:pt idx="5">
                  <c:v>0.98333333333333317</c:v>
                </c:pt>
                <c:pt idx="6">
                  <c:v>0.68333333333333335</c:v>
                </c:pt>
                <c:pt idx="7">
                  <c:v>0.63333333333333341</c:v>
                </c:pt>
                <c:pt idx="8">
                  <c:v>0.35</c:v>
                </c:pt>
                <c:pt idx="9">
                  <c:v>0.7</c:v>
                </c:pt>
                <c:pt idx="10">
                  <c:v>0.75</c:v>
                </c:pt>
                <c:pt idx="11">
                  <c:v>0.25</c:v>
                </c:pt>
                <c:pt idx="12">
                  <c:v>0.6</c:v>
                </c:pt>
                <c:pt idx="13">
                  <c:v>0.6</c:v>
                </c:pt>
                <c:pt idx="14">
                  <c:v>0.6</c:v>
                </c:pt>
                <c:pt idx="15">
                  <c:v>0.46666666666666667</c:v>
                </c:pt>
                <c:pt idx="16">
                  <c:v>0.93333333333333324</c:v>
                </c:pt>
                <c:pt idx="17">
                  <c:v>0.98333333333333317</c:v>
                </c:pt>
                <c:pt idx="18">
                  <c:v>0.7</c:v>
                </c:pt>
                <c:pt idx="19">
                  <c:v>0.41666666666666663</c:v>
                </c:pt>
                <c:pt idx="20">
                  <c:v>0.55000000000000004</c:v>
                </c:pt>
                <c:pt idx="21">
                  <c:v>0.65</c:v>
                </c:pt>
                <c:pt idx="22">
                  <c:v>0.61666666666666659</c:v>
                </c:pt>
                <c:pt idx="23">
                  <c:v>0.41666666666666669</c:v>
                </c:pt>
                <c:pt idx="24">
                  <c:v>0.35</c:v>
                </c:pt>
                <c:pt idx="25">
                  <c:v>0.68333333333333335</c:v>
                </c:pt>
                <c:pt idx="26">
                  <c:v>0.7</c:v>
                </c:pt>
                <c:pt idx="27">
                  <c:v>0.55000000000000004</c:v>
                </c:pt>
                <c:pt idx="28">
                  <c:v>0.45</c:v>
                </c:pt>
                <c:pt idx="29">
                  <c:v>0.55000000000000004</c:v>
                </c:pt>
                <c:pt idx="30">
                  <c:v>0.33333333333333331</c:v>
                </c:pt>
                <c:pt idx="31">
                  <c:v>0.35</c:v>
                </c:pt>
                <c:pt idx="32">
                  <c:v>0.68333333333333335</c:v>
                </c:pt>
                <c:pt idx="33">
                  <c:v>0.48333333333333339</c:v>
                </c:pt>
                <c:pt idx="34">
                  <c:v>0.48333333333333328</c:v>
                </c:pt>
              </c:numCache>
            </c:numRef>
          </c:yVal>
          <c:bubbleSize>
            <c:numLit>
              <c:formatCode>General</c:formatCode>
              <c:ptCount val="35"/>
              <c:pt idx="0">
                <c:v>1</c:v>
              </c:pt>
              <c:pt idx="1">
                <c:v>1</c:v>
              </c:pt>
              <c:pt idx="2">
                <c:v>1</c:v>
              </c:pt>
              <c:pt idx="3">
                <c:v>1</c:v>
              </c:pt>
              <c:pt idx="4">
                <c:v>1</c:v>
              </c:pt>
              <c:pt idx="5">
                <c:v>1</c:v>
              </c:pt>
              <c:pt idx="6">
                <c:v>1</c:v>
              </c:pt>
              <c:pt idx="7">
                <c:v>1</c:v>
              </c:pt>
              <c:pt idx="8">
                <c:v>1</c:v>
              </c:pt>
              <c:pt idx="9">
                <c:v>1</c:v>
              </c:pt>
              <c:pt idx="10">
                <c:v>1</c:v>
              </c:pt>
              <c:pt idx="11">
                <c:v>1</c:v>
              </c:pt>
              <c:pt idx="12">
                <c:v>1</c:v>
              </c:pt>
              <c:pt idx="13">
                <c:v>1</c:v>
              </c:pt>
              <c:pt idx="14">
                <c:v>1</c:v>
              </c:pt>
              <c:pt idx="15">
                <c:v>1</c:v>
              </c:pt>
              <c:pt idx="16">
                <c:v>1</c:v>
              </c:pt>
              <c:pt idx="17">
                <c:v>1</c:v>
              </c:pt>
              <c:pt idx="18">
                <c:v>1</c:v>
              </c:pt>
              <c:pt idx="19">
                <c:v>1</c:v>
              </c:pt>
              <c:pt idx="20">
                <c:v>1</c:v>
              </c:pt>
              <c:pt idx="21">
                <c:v>1</c:v>
              </c:pt>
              <c:pt idx="22">
                <c:v>1</c:v>
              </c:pt>
              <c:pt idx="23">
                <c:v>1</c:v>
              </c:pt>
              <c:pt idx="24">
                <c:v>1</c:v>
              </c:pt>
              <c:pt idx="25">
                <c:v>1</c:v>
              </c:pt>
              <c:pt idx="26">
                <c:v>1</c:v>
              </c:pt>
              <c:pt idx="27">
                <c:v>1</c:v>
              </c:pt>
              <c:pt idx="28">
                <c:v>1</c:v>
              </c:pt>
              <c:pt idx="29">
                <c:v>1</c:v>
              </c:pt>
              <c:pt idx="30">
                <c:v>1</c:v>
              </c:pt>
              <c:pt idx="31">
                <c:v>1</c:v>
              </c:pt>
              <c:pt idx="32">
                <c:v>1</c:v>
              </c:pt>
              <c:pt idx="33">
                <c:v>1</c:v>
              </c:pt>
              <c:pt idx="34">
                <c:v>1</c:v>
              </c:pt>
            </c:numLit>
          </c:bubbleSize>
          <c:bubble3D val="1"/>
        </c:ser>
        <c:dLbls>
          <c:showLegendKey val="0"/>
          <c:showVal val="0"/>
          <c:showCatName val="0"/>
          <c:showSerName val="0"/>
          <c:showPercent val="0"/>
          <c:showBubbleSize val="0"/>
        </c:dLbls>
        <c:bubbleScale val="15"/>
        <c:showNegBubbles val="0"/>
        <c:axId val="141250928"/>
        <c:axId val="141251488"/>
      </c:bubbleChart>
      <c:valAx>
        <c:axId val="141250928"/>
        <c:scaling>
          <c:orientation val="minMax"/>
          <c:max val="1"/>
          <c:min val="0"/>
        </c:scaling>
        <c:delete val="0"/>
        <c:axPos val="b"/>
        <c:majorGridlines>
          <c:spPr>
            <a:ln w="6350" cap="flat" cmpd="sng" algn="ctr">
              <a:solidFill>
                <a:schemeClr val="tx1">
                  <a:lumMod val="50000"/>
                  <a:lumOff val="50000"/>
                </a:schemeClr>
              </a:solidFill>
              <a:round/>
            </a:ln>
            <a:effectLst/>
          </c:spPr>
        </c:majorGridlines>
        <c:title>
          <c:tx>
            <c:rich>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r>
                  <a:rPr lang="de-CH" sz="900" b="0" i="0" u="none" strike="noStrike" baseline="0">
                    <a:effectLst/>
                  </a:rPr>
                  <a:t>Language Usage (m)</a:t>
                </a:r>
                <a:endParaRPr lang="de-CH"/>
              </a:p>
            </c:rich>
          </c:tx>
          <c:layout/>
          <c:overlay val="0"/>
          <c:spPr>
            <a:noFill/>
            <a:ln>
              <a:noFill/>
            </a:ln>
            <a:effectLst/>
          </c:spPr>
        </c:title>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de-DE"/>
          </a:p>
        </c:txPr>
        <c:crossAx val="141251488"/>
        <c:crosses val="autoZero"/>
        <c:crossBetween val="midCat"/>
        <c:majorUnit val="0.1"/>
      </c:valAx>
      <c:valAx>
        <c:axId val="141251488"/>
        <c:scaling>
          <c:orientation val="minMax"/>
          <c:max val="1"/>
        </c:scaling>
        <c:delete val="0"/>
        <c:axPos val="l"/>
        <c:majorGridlines>
          <c:spPr>
            <a:ln w="6350" cap="flat" cmpd="sng" algn="ctr">
              <a:solidFill>
                <a:schemeClr val="tx1">
                  <a:lumMod val="50000"/>
                  <a:lumOff val="50000"/>
                </a:schemeClr>
              </a:solidFill>
              <a:round/>
            </a:ln>
            <a:effectLst/>
          </c:spPr>
        </c:majorGridlines>
        <c:title>
          <c:tx>
            <c:rich>
              <a:bodyPr rot="-54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r>
                  <a:rPr lang="de-CH"/>
                  <a:t>Calculated Fluency L3</a:t>
                </a:r>
              </a:p>
            </c:rich>
          </c:tx>
          <c:layout/>
          <c:overlay val="0"/>
          <c:spPr>
            <a:noFill/>
            <a:ln>
              <a:noFill/>
            </a:ln>
            <a:effectLst/>
          </c:spPr>
        </c:title>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de-DE"/>
          </a:p>
        </c:txPr>
        <c:crossAx val="141250928"/>
        <c:crosses val="autoZero"/>
        <c:crossBetween val="midCat"/>
      </c:valAx>
      <c:spPr>
        <a:noFill/>
        <a:ln>
          <a:noFill/>
        </a:ln>
        <a:effectLst/>
      </c:spPr>
    </c:plotArea>
    <c:plotVisOnly val="1"/>
    <c:dispBlanksAs val="gap"/>
    <c:showDLblsOverMax val="0"/>
  </c:chart>
  <c:spPr>
    <a:solidFill>
      <a:schemeClr val="bg1">
        <a:alpha val="0"/>
      </a:schemeClr>
    </a:solidFill>
    <a:ln w="9525" cap="flat" cmpd="sng" algn="ctr">
      <a:noFill/>
      <a:round/>
    </a:ln>
    <a:effectLst/>
  </c:spPr>
  <c:txPr>
    <a:bodyPr/>
    <a:lstStyle/>
    <a:p>
      <a:pPr>
        <a:defRPr/>
      </a:pPr>
      <a:endParaRPr lang="de-DE"/>
    </a:p>
  </c:txPr>
  <c:externalData r:id="rId1">
    <c:autoUpdate val="0"/>
  </c:externalData>
  <c:userShapes r:id="rId2"/>
</c:chartSpace>
</file>

<file path=ppt/charts/chart29.xml><?xml version="1.0" encoding="utf-8"?>
<c:chartSpace xmlns:c="http://schemas.openxmlformats.org/drawingml/2006/chart" xmlns:a="http://schemas.openxmlformats.org/drawingml/2006/main" xmlns:r="http://schemas.openxmlformats.org/officeDocument/2006/relationships">
  <c:date1904 val="0"/>
  <c:lang val="de-DE"/>
  <c:roundedCorners val="0"/>
  <mc:AlternateContent xmlns:mc="http://schemas.openxmlformats.org/markup-compatibility/2006">
    <mc:Choice xmlns:c14="http://schemas.microsoft.com/office/drawing/2007/8/2/chart" Requires="c14">
      <c14:style val="106"/>
    </mc:Choice>
    <mc:Fallback>
      <c:style val="6"/>
    </mc:Fallback>
  </mc:AlternateContent>
  <c:chart>
    <c:autoTitleDeleted val="1"/>
    <c:plotArea>
      <c:layout/>
      <c:bubbleChart>
        <c:varyColors val="0"/>
        <c:ser>
          <c:idx val="0"/>
          <c:order val="0"/>
          <c:tx>
            <c:strRef>
              <c:f>Tabelle1!$GH$3</c:f>
              <c:strCache>
                <c:ptCount val="1"/>
                <c:pt idx="0">
                  <c:v>Calculated Fluency L4</c:v>
                </c:pt>
              </c:strCache>
            </c:strRef>
          </c:tx>
          <c:spPr>
            <a:solidFill>
              <a:srgbClr val="7030A0"/>
            </a:solidFill>
            <a:ln w="25400" cap="rnd">
              <a:noFill/>
              <a:round/>
            </a:ln>
            <a:effectLst>
              <a:outerShdw blurRad="40000" dist="23000" dir="5400000" rotWithShape="0">
                <a:srgbClr val="000000">
                  <a:alpha val="35000"/>
                </a:srgbClr>
              </a:outerShdw>
            </a:effectLst>
          </c:spPr>
          <c:invertIfNegative val="0"/>
          <c:xVal>
            <c:numRef>
              <c:f>Tabelle1!$AE$4:$AE$39</c:f>
              <c:numCache>
                <c:formatCode>0%</c:formatCode>
                <c:ptCount val="16"/>
                <c:pt idx="0">
                  <c:v>0.05</c:v>
                </c:pt>
                <c:pt idx="1">
                  <c:v>0.05</c:v>
                </c:pt>
                <c:pt idx="2">
                  <c:v>0</c:v>
                </c:pt>
                <c:pt idx="3">
                  <c:v>0.02</c:v>
                </c:pt>
                <c:pt idx="4">
                  <c:v>0.02</c:v>
                </c:pt>
                <c:pt idx="5">
                  <c:v>0.05</c:v>
                </c:pt>
                <c:pt idx="6">
                  <c:v>0.15</c:v>
                </c:pt>
                <c:pt idx="7">
                  <c:v>0.05</c:v>
                </c:pt>
                <c:pt idx="8">
                  <c:v>0.05</c:v>
                </c:pt>
                <c:pt idx="9">
                  <c:v>0.15</c:v>
                </c:pt>
                <c:pt idx="10">
                  <c:v>0.4</c:v>
                </c:pt>
                <c:pt idx="11">
                  <c:v>0</c:v>
                </c:pt>
                <c:pt idx="12">
                  <c:v>0.05</c:v>
                </c:pt>
                <c:pt idx="13">
                  <c:v>0</c:v>
                </c:pt>
                <c:pt idx="14">
                  <c:v>0.1</c:v>
                </c:pt>
                <c:pt idx="15">
                  <c:v>0.01</c:v>
                </c:pt>
              </c:numCache>
            </c:numRef>
          </c:xVal>
          <c:yVal>
            <c:numRef>
              <c:f>Tabelle1!$GH$4:$GH$39</c:f>
              <c:numCache>
                <c:formatCode>0%</c:formatCode>
                <c:ptCount val="16"/>
                <c:pt idx="0">
                  <c:v>0.43333333333333329</c:v>
                </c:pt>
                <c:pt idx="1">
                  <c:v>0.66666666666666674</c:v>
                </c:pt>
                <c:pt idx="2">
                  <c:v>0.68333333333333335</c:v>
                </c:pt>
                <c:pt idx="3">
                  <c:v>0.96666666666666679</c:v>
                </c:pt>
                <c:pt idx="4">
                  <c:v>0.73333333333333339</c:v>
                </c:pt>
                <c:pt idx="5">
                  <c:v>0.6333333333333333</c:v>
                </c:pt>
                <c:pt idx="6">
                  <c:v>0.6</c:v>
                </c:pt>
                <c:pt idx="7">
                  <c:v>0.35</c:v>
                </c:pt>
                <c:pt idx="8">
                  <c:v>0.75</c:v>
                </c:pt>
                <c:pt idx="9">
                  <c:v>0.66666666666666674</c:v>
                </c:pt>
                <c:pt idx="10">
                  <c:v>0.5</c:v>
                </c:pt>
                <c:pt idx="11">
                  <c:v>0.68333333333333335</c:v>
                </c:pt>
                <c:pt idx="12">
                  <c:v>0.45</c:v>
                </c:pt>
                <c:pt idx="13">
                  <c:v>0.73333333333333339</c:v>
                </c:pt>
                <c:pt idx="14">
                  <c:v>0.83333333333333337</c:v>
                </c:pt>
                <c:pt idx="15">
                  <c:v>0.36666666666666664</c:v>
                </c:pt>
              </c:numCache>
            </c:numRef>
          </c:yVal>
          <c:bubbleSize>
            <c:numLit>
              <c:formatCode>General</c:formatCode>
              <c:ptCount val="16"/>
              <c:pt idx="0">
                <c:v>1</c:v>
              </c:pt>
              <c:pt idx="1">
                <c:v>1</c:v>
              </c:pt>
              <c:pt idx="2">
                <c:v>1</c:v>
              </c:pt>
              <c:pt idx="3">
                <c:v>1</c:v>
              </c:pt>
              <c:pt idx="4">
                <c:v>1</c:v>
              </c:pt>
              <c:pt idx="5">
                <c:v>1</c:v>
              </c:pt>
              <c:pt idx="6">
                <c:v>1</c:v>
              </c:pt>
              <c:pt idx="7">
                <c:v>1</c:v>
              </c:pt>
              <c:pt idx="8">
                <c:v>1</c:v>
              </c:pt>
              <c:pt idx="9">
                <c:v>1</c:v>
              </c:pt>
              <c:pt idx="10">
                <c:v>1</c:v>
              </c:pt>
              <c:pt idx="11">
                <c:v>1</c:v>
              </c:pt>
              <c:pt idx="12">
                <c:v>1</c:v>
              </c:pt>
              <c:pt idx="13">
                <c:v>1</c:v>
              </c:pt>
              <c:pt idx="14">
                <c:v>1</c:v>
              </c:pt>
              <c:pt idx="15">
                <c:v>1</c:v>
              </c:pt>
            </c:numLit>
          </c:bubbleSize>
          <c:bubble3D val="1"/>
        </c:ser>
        <c:dLbls>
          <c:showLegendKey val="0"/>
          <c:showVal val="0"/>
          <c:showCatName val="0"/>
          <c:showSerName val="0"/>
          <c:showPercent val="0"/>
          <c:showBubbleSize val="0"/>
        </c:dLbls>
        <c:bubbleScale val="15"/>
        <c:showNegBubbles val="0"/>
        <c:axId val="141253728"/>
        <c:axId val="141254288"/>
      </c:bubbleChart>
      <c:valAx>
        <c:axId val="141253728"/>
        <c:scaling>
          <c:orientation val="minMax"/>
          <c:max val="1"/>
          <c:min val="0"/>
        </c:scaling>
        <c:delete val="0"/>
        <c:axPos val="b"/>
        <c:majorGridlines>
          <c:spPr>
            <a:ln w="6350" cap="flat" cmpd="sng" algn="ctr">
              <a:solidFill>
                <a:schemeClr val="tx1">
                  <a:lumMod val="50000"/>
                  <a:lumOff val="50000"/>
                </a:schemeClr>
              </a:solidFill>
              <a:round/>
            </a:ln>
            <a:effectLst/>
          </c:spPr>
        </c:majorGridlines>
        <c:title>
          <c:tx>
            <c:rich>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r>
                  <a:rPr lang="en-GB"/>
                  <a:t>Language usage (f)</a:t>
                </a:r>
              </a:p>
            </c:rich>
          </c:tx>
          <c:layout/>
          <c:overlay val="0"/>
          <c:spPr>
            <a:noFill/>
            <a:ln>
              <a:noFill/>
            </a:ln>
            <a:effectLst/>
          </c:spPr>
        </c:title>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de-DE"/>
          </a:p>
        </c:txPr>
        <c:crossAx val="141254288"/>
        <c:crosses val="autoZero"/>
        <c:crossBetween val="midCat"/>
        <c:majorUnit val="0.1"/>
      </c:valAx>
      <c:valAx>
        <c:axId val="141254288"/>
        <c:scaling>
          <c:orientation val="minMax"/>
          <c:max val="1"/>
        </c:scaling>
        <c:delete val="0"/>
        <c:axPos val="l"/>
        <c:majorGridlines>
          <c:spPr>
            <a:ln w="6350" cap="flat" cmpd="sng" algn="ctr">
              <a:solidFill>
                <a:schemeClr val="tx1">
                  <a:lumMod val="50000"/>
                  <a:lumOff val="50000"/>
                </a:schemeClr>
              </a:solidFill>
              <a:round/>
            </a:ln>
            <a:effectLst/>
          </c:spPr>
        </c:majorGridlines>
        <c:title>
          <c:tx>
            <c:rich>
              <a:bodyPr rot="-54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r>
                  <a:rPr lang="en-GB"/>
                  <a:t>Calculated Fluency L4</a:t>
                </a:r>
              </a:p>
            </c:rich>
          </c:tx>
          <c:layout/>
          <c:overlay val="0"/>
          <c:spPr>
            <a:noFill/>
            <a:ln>
              <a:noFill/>
            </a:ln>
            <a:effectLst/>
          </c:spPr>
        </c:title>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de-DE"/>
          </a:p>
        </c:txPr>
        <c:crossAx val="141253728"/>
        <c:crosses val="autoZero"/>
        <c:crossBetween val="midCat"/>
      </c:valAx>
      <c:spPr>
        <a:noFill/>
        <a:ln>
          <a:solidFill>
            <a:schemeClr val="tx1">
              <a:lumMod val="50000"/>
              <a:lumOff val="50000"/>
            </a:schemeClr>
          </a:solidFill>
        </a:ln>
        <a:effectLst/>
      </c:spPr>
    </c:plotArea>
    <c:plotVisOnly val="1"/>
    <c:dispBlanksAs val="gap"/>
    <c:showDLblsOverMax val="0"/>
  </c:chart>
  <c:spPr>
    <a:solidFill>
      <a:schemeClr val="bg1">
        <a:alpha val="0"/>
      </a:schemeClr>
    </a:solidFill>
    <a:ln w="9525" cap="flat" cmpd="sng" algn="ctr">
      <a:noFill/>
      <a:round/>
    </a:ln>
    <a:effectLst/>
  </c:spPr>
  <c:txPr>
    <a:bodyPr/>
    <a:lstStyle/>
    <a:p>
      <a:pPr>
        <a:defRPr/>
      </a:pPr>
      <a:endParaRPr lang="de-DE"/>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de-DE"/>
  <c:roundedCorners val="0"/>
  <mc:AlternateContent xmlns:mc="http://schemas.openxmlformats.org/markup-compatibility/2006">
    <mc:Choice xmlns:c14="http://schemas.microsoft.com/office/drawing/2007/8/2/chart" Requires="c14">
      <c14:style val="126"/>
    </mc:Choice>
    <mc:Fallback>
      <c:style val="26"/>
    </mc:Fallback>
  </mc:AlternateContent>
  <c:chart>
    <c:title>
      <c:tx>
        <c:rich>
          <a:bodyPr/>
          <a:lstStyle/>
          <a:p>
            <a:pPr>
              <a:defRPr/>
            </a:pPr>
            <a:r>
              <a:rPr lang="en-GB"/>
              <a:t>Gender</a:t>
            </a:r>
          </a:p>
        </c:rich>
      </c:tx>
      <c:layout>
        <c:manualLayout>
          <c:xMode val="edge"/>
          <c:yMode val="edge"/>
          <c:x val="5.1734529352413322E-2"/>
          <c:y val="8.980454305335446E-2"/>
        </c:manualLayout>
      </c:layout>
      <c:overlay val="0"/>
    </c:title>
    <c:autoTitleDeleted val="0"/>
    <c:plotArea>
      <c:layout/>
      <c:pieChart>
        <c:varyColors val="1"/>
        <c:ser>
          <c:idx val="0"/>
          <c:order val="0"/>
          <c:dPt>
            <c:idx val="0"/>
            <c:bubble3D val="0"/>
          </c:dPt>
          <c:dPt>
            <c:idx val="1"/>
            <c:bubble3D val="0"/>
            <c:spPr>
              <a:gradFill flip="none" rotWithShape="1">
                <a:gsLst>
                  <a:gs pos="0">
                    <a:schemeClr val="accent3">
                      <a:lumMod val="60000"/>
                      <a:lumOff val="40000"/>
                      <a:shade val="30000"/>
                      <a:satMod val="115000"/>
                    </a:schemeClr>
                  </a:gs>
                  <a:gs pos="50000">
                    <a:schemeClr val="accent3">
                      <a:lumMod val="60000"/>
                      <a:lumOff val="40000"/>
                      <a:shade val="67500"/>
                      <a:satMod val="115000"/>
                    </a:schemeClr>
                  </a:gs>
                  <a:gs pos="100000">
                    <a:schemeClr val="accent3">
                      <a:lumMod val="60000"/>
                      <a:lumOff val="40000"/>
                      <a:shade val="100000"/>
                      <a:satMod val="115000"/>
                    </a:schemeClr>
                  </a:gs>
                </a:gsLst>
                <a:lin ang="16200000" scaled="1"/>
                <a:tileRect/>
              </a:gradFill>
            </c:spPr>
          </c:dPt>
          <c:dLbls>
            <c:spPr>
              <a:noFill/>
              <a:ln>
                <a:noFill/>
              </a:ln>
              <a:effectLst/>
            </c:spPr>
            <c:txPr>
              <a:bodyPr rot="0" vert="horz"/>
              <a:lstStyle/>
              <a:p>
                <a:pPr>
                  <a:defRPr/>
                </a:pPr>
                <a:endParaRPr lang="de-DE"/>
              </a:p>
            </c:txPr>
            <c:showLegendKey val="0"/>
            <c:showVal val="0"/>
            <c:showCatName val="0"/>
            <c:showSerName val="0"/>
            <c:showPercent val="1"/>
            <c:showBubbleSize val="0"/>
            <c:showLeaderLines val="1"/>
            <c:extLst>
              <c:ext xmlns:c15="http://schemas.microsoft.com/office/drawing/2012/chart" uri="{CE6537A1-D6FC-4f65-9D91-7224C49458BB}">
                <c15:layout/>
              </c:ext>
            </c:extLst>
          </c:dLbls>
          <c:cat>
            <c:strRef>
              <c:f>AgeGender!$A$2:$B$2</c:f>
              <c:strCache>
                <c:ptCount val="2"/>
                <c:pt idx="0">
                  <c:v>Male</c:v>
                </c:pt>
                <c:pt idx="1">
                  <c:v>Female</c:v>
                </c:pt>
              </c:strCache>
            </c:strRef>
          </c:cat>
          <c:val>
            <c:numRef>
              <c:f>AgeGender!$A$3:$B$3</c:f>
              <c:numCache>
                <c:formatCode>General</c:formatCode>
                <c:ptCount val="2"/>
                <c:pt idx="0">
                  <c:v>39</c:v>
                </c:pt>
                <c:pt idx="1">
                  <c:v>25</c:v>
                </c:pt>
              </c:numCache>
            </c:numRef>
          </c:val>
        </c:ser>
        <c:dLbls>
          <c:showLegendKey val="0"/>
          <c:showVal val="0"/>
          <c:showCatName val="0"/>
          <c:showSerName val="0"/>
          <c:showPercent val="1"/>
          <c:showBubbleSize val="0"/>
          <c:showLeaderLines val="1"/>
        </c:dLbls>
        <c:firstSliceAng val="0"/>
      </c:pieChart>
    </c:plotArea>
    <c:legend>
      <c:legendPos val="r"/>
      <c:layout>
        <c:manualLayout>
          <c:xMode val="edge"/>
          <c:yMode val="edge"/>
          <c:x val="0.65047683215843233"/>
          <c:y val="0.33054560731414118"/>
          <c:w val="0.3239803836780939"/>
          <c:h val="0.36040863354838171"/>
        </c:manualLayout>
      </c:layout>
      <c:overlay val="0"/>
      <c:txPr>
        <a:bodyPr rot="0" vert="horz"/>
        <a:lstStyle/>
        <a:p>
          <a:pPr>
            <a:defRPr/>
          </a:pPr>
          <a:endParaRPr lang="de-DE"/>
        </a:p>
      </c:txPr>
    </c:legend>
    <c:plotVisOnly val="1"/>
    <c:dispBlanksAs val="gap"/>
    <c:showDLblsOverMax val="0"/>
  </c:chart>
  <c:txPr>
    <a:bodyPr/>
    <a:lstStyle/>
    <a:p>
      <a:pPr>
        <a:defRPr sz="1800"/>
      </a:pPr>
      <a:endParaRPr lang="de-DE"/>
    </a:p>
  </c:txPr>
  <c:externalData r:id="rId1">
    <c:autoUpdate val="0"/>
  </c:externalData>
</c:chartSpace>
</file>

<file path=ppt/charts/chart30.xml><?xml version="1.0" encoding="utf-8"?>
<c:chartSpace xmlns:c="http://schemas.openxmlformats.org/drawingml/2006/chart" xmlns:a="http://schemas.openxmlformats.org/drawingml/2006/main" xmlns:r="http://schemas.openxmlformats.org/officeDocument/2006/relationships">
  <c:date1904 val="0"/>
  <c:lang val="de-DE"/>
  <c:roundedCorners val="0"/>
  <mc:AlternateContent xmlns:mc="http://schemas.openxmlformats.org/markup-compatibility/2006">
    <mc:Choice xmlns:c14="http://schemas.microsoft.com/office/drawing/2007/8/2/chart" Requires="c14">
      <c14:style val="106"/>
    </mc:Choice>
    <mc:Fallback>
      <c:style val="6"/>
    </mc:Fallback>
  </mc:AlternateContent>
  <c:chart>
    <c:autoTitleDeleted val="1"/>
    <c:plotArea>
      <c:layout/>
      <c:scatterChart>
        <c:scatterStyle val="lineMarker"/>
        <c:varyColors val="0"/>
        <c:ser>
          <c:idx val="0"/>
          <c:order val="0"/>
          <c:tx>
            <c:strRef>
              <c:f>'Male Data'!$GH$3</c:f>
              <c:strCache>
                <c:ptCount val="1"/>
                <c:pt idx="0">
                  <c:v>Calculated Fluency L4</c:v>
                </c:pt>
              </c:strCache>
            </c:strRef>
          </c:tx>
          <c:spPr>
            <a:ln w="25400" cap="rnd">
              <a:noFill/>
              <a:round/>
            </a:ln>
            <a:effectLst>
              <a:outerShdw blurRad="40000" dist="23000" dir="5400000" rotWithShape="0">
                <a:srgbClr val="000000">
                  <a:alpha val="35000"/>
                </a:srgbClr>
              </a:outerShdw>
            </a:effectLst>
          </c:spPr>
          <c:marker>
            <c:symbol val="circle"/>
            <c:size val="6"/>
            <c:spPr>
              <a:solidFill>
                <a:srgbClr val="7030A0"/>
              </a:solidFill>
              <a:ln w="9525" cap="rnd">
                <a:solidFill>
                  <a:schemeClr val="accent4"/>
                </a:solidFill>
                <a:rou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marker>
          <c:xVal>
            <c:numRef>
              <c:f>'Male Data'!$AE$4:$AE$39</c:f>
              <c:numCache>
                <c:formatCode>0%</c:formatCode>
                <c:ptCount val="20"/>
                <c:pt idx="0">
                  <c:v>0.02</c:v>
                </c:pt>
                <c:pt idx="1">
                  <c:v>0.04</c:v>
                </c:pt>
                <c:pt idx="2">
                  <c:v>0.1</c:v>
                </c:pt>
                <c:pt idx="3">
                  <c:v>0</c:v>
                </c:pt>
                <c:pt idx="4">
                  <c:v>0.02</c:v>
                </c:pt>
                <c:pt idx="5">
                  <c:v>0.05</c:v>
                </c:pt>
                <c:pt idx="6">
                  <c:v>0.1</c:v>
                </c:pt>
                <c:pt idx="7">
                  <c:v>0.02</c:v>
                </c:pt>
                <c:pt idx="8">
                  <c:v>0.02</c:v>
                </c:pt>
                <c:pt idx="9">
                  <c:v>0.05</c:v>
                </c:pt>
                <c:pt idx="10">
                  <c:v>0.05</c:v>
                </c:pt>
                <c:pt idx="11">
                  <c:v>0.01</c:v>
                </c:pt>
                <c:pt idx="12">
                  <c:v>0.02</c:v>
                </c:pt>
                <c:pt idx="13">
                  <c:v>0.1</c:v>
                </c:pt>
                <c:pt idx="14">
                  <c:v>0.01</c:v>
                </c:pt>
                <c:pt idx="15">
                  <c:v>0.19</c:v>
                </c:pt>
                <c:pt idx="16">
                  <c:v>0.04</c:v>
                </c:pt>
                <c:pt idx="17">
                  <c:v>0.01</c:v>
                </c:pt>
                <c:pt idx="18">
                  <c:v>0.01</c:v>
                </c:pt>
                <c:pt idx="19">
                  <c:v>0</c:v>
                </c:pt>
              </c:numCache>
            </c:numRef>
          </c:xVal>
          <c:yVal>
            <c:numRef>
              <c:f>'Male Data'!$GH$4:$GH$39</c:f>
              <c:numCache>
                <c:formatCode>0%</c:formatCode>
                <c:ptCount val="20"/>
                <c:pt idx="0">
                  <c:v>0.8</c:v>
                </c:pt>
                <c:pt idx="1">
                  <c:v>0.65</c:v>
                </c:pt>
                <c:pt idx="2">
                  <c:v>0.78333333333333333</c:v>
                </c:pt>
                <c:pt idx="3">
                  <c:v>0.51666666666666661</c:v>
                </c:pt>
                <c:pt idx="4">
                  <c:v>0.43333333333333329</c:v>
                </c:pt>
                <c:pt idx="5">
                  <c:v>0.73333333333333328</c:v>
                </c:pt>
                <c:pt idx="6">
                  <c:v>0.38333333333333336</c:v>
                </c:pt>
                <c:pt idx="7">
                  <c:v>0.4</c:v>
                </c:pt>
                <c:pt idx="8">
                  <c:v>0.25</c:v>
                </c:pt>
                <c:pt idx="9">
                  <c:v>0.31666666666666671</c:v>
                </c:pt>
                <c:pt idx="10">
                  <c:v>0.51666666666666661</c:v>
                </c:pt>
                <c:pt idx="11">
                  <c:v>0.35</c:v>
                </c:pt>
                <c:pt idx="12">
                  <c:v>0.31666666666666671</c:v>
                </c:pt>
                <c:pt idx="13">
                  <c:v>0.51666666666666672</c:v>
                </c:pt>
                <c:pt idx="14">
                  <c:v>0.41666666666666663</c:v>
                </c:pt>
                <c:pt idx="15">
                  <c:v>0.3</c:v>
                </c:pt>
                <c:pt idx="16">
                  <c:v>0.81666666666666676</c:v>
                </c:pt>
                <c:pt idx="17">
                  <c:v>0.73333333333333328</c:v>
                </c:pt>
                <c:pt idx="18">
                  <c:v>0.30000000000000004</c:v>
                </c:pt>
                <c:pt idx="19">
                  <c:v>0.58333333333333337</c:v>
                </c:pt>
              </c:numCache>
            </c:numRef>
          </c:yVal>
          <c:smooth val="0"/>
        </c:ser>
        <c:dLbls>
          <c:showLegendKey val="0"/>
          <c:showVal val="0"/>
          <c:showCatName val="0"/>
          <c:showSerName val="0"/>
          <c:showPercent val="0"/>
          <c:showBubbleSize val="0"/>
        </c:dLbls>
        <c:axId val="141256528"/>
        <c:axId val="141257088"/>
      </c:scatterChart>
      <c:valAx>
        <c:axId val="141256528"/>
        <c:scaling>
          <c:orientation val="minMax"/>
          <c:max val="1"/>
        </c:scaling>
        <c:delete val="0"/>
        <c:axPos val="b"/>
        <c:majorGridlines>
          <c:spPr>
            <a:ln w="6350" cap="flat" cmpd="sng" algn="ctr">
              <a:solidFill>
                <a:schemeClr val="tx1">
                  <a:lumMod val="50000"/>
                  <a:lumOff val="50000"/>
                </a:schemeClr>
              </a:solidFill>
              <a:round/>
            </a:ln>
            <a:effectLst/>
          </c:spPr>
        </c:majorGridlines>
        <c:title>
          <c:tx>
            <c:rich>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r>
                  <a:rPr lang="de-CH" sz="900" b="0" i="0" u="none" strike="noStrike" baseline="0">
                    <a:effectLst/>
                  </a:rPr>
                  <a:t>Language Usage (m)</a:t>
                </a:r>
                <a:endParaRPr lang="de-CH"/>
              </a:p>
            </c:rich>
          </c:tx>
          <c:layout/>
          <c:overlay val="0"/>
          <c:spPr>
            <a:noFill/>
            <a:ln>
              <a:noFill/>
            </a:ln>
            <a:effectLst/>
          </c:spPr>
        </c:title>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de-DE"/>
          </a:p>
        </c:txPr>
        <c:crossAx val="141257088"/>
        <c:crosses val="autoZero"/>
        <c:crossBetween val="midCat"/>
        <c:majorUnit val="0.1"/>
      </c:valAx>
      <c:valAx>
        <c:axId val="141257088"/>
        <c:scaling>
          <c:orientation val="minMax"/>
          <c:max val="1"/>
        </c:scaling>
        <c:delete val="0"/>
        <c:axPos val="l"/>
        <c:majorGridlines>
          <c:spPr>
            <a:ln w="6350" cap="flat" cmpd="sng" algn="ctr">
              <a:solidFill>
                <a:schemeClr val="tx1">
                  <a:lumMod val="50000"/>
                  <a:lumOff val="50000"/>
                </a:schemeClr>
              </a:solidFill>
              <a:round/>
            </a:ln>
            <a:effectLst/>
          </c:spPr>
        </c:majorGridlines>
        <c:title>
          <c:tx>
            <c:rich>
              <a:bodyPr rot="-54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r>
                  <a:rPr lang="de-CH"/>
                  <a:t>Calculated Fluency L4</a:t>
                </a:r>
              </a:p>
            </c:rich>
          </c:tx>
          <c:layout/>
          <c:overlay val="0"/>
          <c:spPr>
            <a:noFill/>
            <a:ln>
              <a:noFill/>
            </a:ln>
            <a:effectLst/>
          </c:spPr>
        </c:title>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de-DE"/>
          </a:p>
        </c:txPr>
        <c:crossAx val="141256528"/>
        <c:crosses val="autoZero"/>
        <c:crossBetween val="midCat"/>
      </c:valAx>
      <c:spPr>
        <a:noFill/>
        <a:ln>
          <a:noFill/>
        </a:ln>
        <a:effectLst/>
      </c:spPr>
    </c:plotArea>
    <c:plotVisOnly val="1"/>
    <c:dispBlanksAs val="gap"/>
    <c:showDLblsOverMax val="0"/>
  </c:chart>
  <c:spPr>
    <a:solidFill>
      <a:schemeClr val="bg1">
        <a:alpha val="0"/>
      </a:schemeClr>
    </a:solidFill>
    <a:ln w="9525" cap="flat" cmpd="sng" algn="ctr">
      <a:noFill/>
      <a:round/>
    </a:ln>
    <a:effectLst/>
  </c:spPr>
  <c:txPr>
    <a:bodyPr/>
    <a:lstStyle/>
    <a:p>
      <a:pPr>
        <a:defRPr/>
      </a:pPr>
      <a:endParaRPr lang="de-DE"/>
    </a:p>
  </c:txPr>
  <c:externalData r:id="rId1">
    <c:autoUpdate val="0"/>
  </c:externalData>
  <c:userShapes r:id="rId2"/>
</c:chartSpace>
</file>

<file path=ppt/charts/chart31.xml><?xml version="1.0" encoding="utf-8"?>
<c:chartSpace xmlns:c="http://schemas.openxmlformats.org/drawingml/2006/chart" xmlns:a="http://schemas.openxmlformats.org/drawingml/2006/main" xmlns:r="http://schemas.openxmlformats.org/officeDocument/2006/relationships">
  <c:date1904 val="0"/>
  <c:lang val="de-DE"/>
  <c:roundedCorners val="0"/>
  <mc:AlternateContent xmlns:mc="http://schemas.openxmlformats.org/markup-compatibility/2006">
    <mc:Choice xmlns:c14="http://schemas.microsoft.com/office/drawing/2007/8/2/chart" Requires="c14">
      <c14:style val="107"/>
    </mc:Choice>
    <mc:Fallback>
      <c:style val="7"/>
    </mc:Fallback>
  </mc:AlternateContent>
  <c:chart>
    <c:autoTitleDeleted val="1"/>
    <c:plotArea>
      <c:layout/>
      <c:bubbleChart>
        <c:varyColors val="0"/>
        <c:ser>
          <c:idx val="0"/>
          <c:order val="0"/>
          <c:tx>
            <c:strRef>
              <c:f>Tabelle1!$HN$3</c:f>
              <c:strCache>
                <c:ptCount val="1"/>
                <c:pt idx="0">
                  <c:v>Calculated Fluency L5</c:v>
                </c:pt>
              </c:strCache>
            </c:strRef>
          </c:tx>
          <c:spPr>
            <a:solidFill>
              <a:srgbClr val="00B0F0"/>
            </a:solidFill>
            <a:ln w="25400" cap="rnd">
              <a:noFill/>
              <a:round/>
            </a:ln>
            <a:effectLst>
              <a:outerShdw blurRad="40000" dist="23000" dir="5400000" rotWithShape="0">
                <a:srgbClr val="000000">
                  <a:alpha val="35000"/>
                </a:srgbClr>
              </a:outerShdw>
            </a:effectLst>
          </c:spPr>
          <c:invertIfNegative val="0"/>
          <c:xVal>
            <c:numRef>
              <c:f>Tabelle1!$AF$4:$AF$14</c:f>
              <c:numCache>
                <c:formatCode>0%</c:formatCode>
                <c:ptCount val="5"/>
                <c:pt idx="0">
                  <c:v>0.12</c:v>
                </c:pt>
                <c:pt idx="1">
                  <c:v>0.04</c:v>
                </c:pt>
                <c:pt idx="2">
                  <c:v>0.01</c:v>
                </c:pt>
                <c:pt idx="3">
                  <c:v>0.02</c:v>
                </c:pt>
                <c:pt idx="4">
                  <c:v>0.01</c:v>
                </c:pt>
              </c:numCache>
            </c:numRef>
          </c:xVal>
          <c:yVal>
            <c:numRef>
              <c:f>Tabelle1!$HN$4:$HN$14</c:f>
              <c:numCache>
                <c:formatCode>0%</c:formatCode>
                <c:ptCount val="5"/>
                <c:pt idx="0">
                  <c:v>0.33333333333333331</c:v>
                </c:pt>
                <c:pt idx="1">
                  <c:v>0.6333333333333333</c:v>
                </c:pt>
                <c:pt idx="2">
                  <c:v>0.6166666666666667</c:v>
                </c:pt>
                <c:pt idx="3">
                  <c:v>0.96666666666666679</c:v>
                </c:pt>
                <c:pt idx="4">
                  <c:v>0.56666666666666665</c:v>
                </c:pt>
              </c:numCache>
            </c:numRef>
          </c:yVal>
          <c:bubbleSize>
            <c:numLit>
              <c:formatCode>General</c:formatCode>
              <c:ptCount val="5"/>
              <c:pt idx="0">
                <c:v>1</c:v>
              </c:pt>
              <c:pt idx="1">
                <c:v>1</c:v>
              </c:pt>
              <c:pt idx="2">
                <c:v>1</c:v>
              </c:pt>
              <c:pt idx="3">
                <c:v>1</c:v>
              </c:pt>
              <c:pt idx="4">
                <c:v>1</c:v>
              </c:pt>
            </c:numLit>
          </c:bubbleSize>
          <c:bubble3D val="1"/>
        </c:ser>
        <c:dLbls>
          <c:showLegendKey val="0"/>
          <c:showVal val="0"/>
          <c:showCatName val="0"/>
          <c:showSerName val="0"/>
          <c:showPercent val="0"/>
          <c:showBubbleSize val="0"/>
        </c:dLbls>
        <c:bubbleScale val="15"/>
        <c:showNegBubbles val="0"/>
        <c:axId val="141259328"/>
        <c:axId val="141259888"/>
      </c:bubbleChart>
      <c:valAx>
        <c:axId val="141259328"/>
        <c:scaling>
          <c:orientation val="minMax"/>
          <c:max val="1"/>
          <c:min val="0"/>
        </c:scaling>
        <c:delete val="0"/>
        <c:axPos val="b"/>
        <c:majorGridlines>
          <c:spPr>
            <a:ln w="6350" cap="flat" cmpd="sng" algn="ctr">
              <a:solidFill>
                <a:schemeClr val="tx1">
                  <a:lumMod val="50000"/>
                  <a:lumOff val="50000"/>
                </a:schemeClr>
              </a:solidFill>
              <a:round/>
            </a:ln>
            <a:effectLst/>
          </c:spPr>
        </c:majorGridlines>
        <c:title>
          <c:tx>
            <c:rich>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r>
                  <a:rPr lang="de-CH"/>
                  <a:t>Language Usage (f)</a:t>
                </a:r>
              </a:p>
            </c:rich>
          </c:tx>
          <c:layout/>
          <c:overlay val="0"/>
          <c:spPr>
            <a:noFill/>
            <a:ln>
              <a:noFill/>
            </a:ln>
            <a:effectLst/>
          </c:spPr>
        </c:title>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de-DE"/>
          </a:p>
        </c:txPr>
        <c:crossAx val="141259888"/>
        <c:crosses val="autoZero"/>
        <c:crossBetween val="midCat"/>
        <c:majorUnit val="0.1"/>
      </c:valAx>
      <c:valAx>
        <c:axId val="141259888"/>
        <c:scaling>
          <c:orientation val="minMax"/>
          <c:max val="1"/>
        </c:scaling>
        <c:delete val="0"/>
        <c:axPos val="l"/>
        <c:majorGridlines>
          <c:spPr>
            <a:ln w="6350" cap="flat" cmpd="sng" algn="ctr">
              <a:solidFill>
                <a:schemeClr val="tx1">
                  <a:lumMod val="50000"/>
                  <a:lumOff val="50000"/>
                </a:schemeClr>
              </a:solidFill>
              <a:round/>
            </a:ln>
            <a:effectLst/>
          </c:spPr>
        </c:majorGridlines>
        <c:title>
          <c:tx>
            <c:rich>
              <a:bodyPr rot="-54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r>
                  <a:rPr lang="de-CH"/>
                  <a:t>Calculated Fluency L5</a:t>
                </a:r>
              </a:p>
            </c:rich>
          </c:tx>
          <c:layout/>
          <c:overlay val="0"/>
          <c:spPr>
            <a:noFill/>
            <a:ln>
              <a:noFill/>
            </a:ln>
            <a:effectLst/>
          </c:spPr>
        </c:title>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de-DE"/>
          </a:p>
        </c:txPr>
        <c:crossAx val="141259328"/>
        <c:crosses val="autoZero"/>
        <c:crossBetween val="midCat"/>
      </c:valAx>
      <c:spPr>
        <a:noFill/>
        <a:ln>
          <a:solidFill>
            <a:schemeClr val="tx1">
              <a:lumMod val="50000"/>
              <a:lumOff val="50000"/>
            </a:schemeClr>
          </a:solidFill>
        </a:ln>
        <a:effectLst/>
      </c:spPr>
    </c:plotArea>
    <c:plotVisOnly val="1"/>
    <c:dispBlanksAs val="gap"/>
    <c:showDLblsOverMax val="0"/>
  </c:chart>
  <c:spPr>
    <a:solidFill>
      <a:schemeClr val="bg1">
        <a:alpha val="0"/>
      </a:schemeClr>
    </a:solidFill>
    <a:ln w="9525" cap="flat" cmpd="sng" algn="ctr">
      <a:noFill/>
      <a:round/>
    </a:ln>
    <a:effectLst/>
  </c:spPr>
  <c:txPr>
    <a:bodyPr/>
    <a:lstStyle/>
    <a:p>
      <a:pPr>
        <a:defRPr/>
      </a:pPr>
      <a:endParaRPr lang="de-DE"/>
    </a:p>
  </c:txPr>
  <c:externalData r:id="rId1">
    <c:autoUpdate val="0"/>
  </c:externalData>
</c:chartSpace>
</file>

<file path=ppt/charts/chart32.xml><?xml version="1.0" encoding="utf-8"?>
<c:chartSpace xmlns:c="http://schemas.openxmlformats.org/drawingml/2006/chart" xmlns:a="http://schemas.openxmlformats.org/drawingml/2006/main" xmlns:r="http://schemas.openxmlformats.org/officeDocument/2006/relationships">
  <c:date1904 val="0"/>
  <c:lang val="de-DE"/>
  <c:roundedCorners val="0"/>
  <mc:AlternateContent xmlns:mc="http://schemas.openxmlformats.org/markup-compatibility/2006">
    <mc:Choice xmlns:c14="http://schemas.microsoft.com/office/drawing/2007/8/2/chart" Requires="c14">
      <c14:style val="107"/>
    </mc:Choice>
    <mc:Fallback>
      <c:style val="7"/>
    </mc:Fallback>
  </mc:AlternateContent>
  <c:chart>
    <c:autoTitleDeleted val="1"/>
    <c:plotArea>
      <c:layout/>
      <c:bubbleChart>
        <c:varyColors val="0"/>
        <c:ser>
          <c:idx val="0"/>
          <c:order val="0"/>
          <c:tx>
            <c:strRef>
              <c:f>'Male Data'!$HN$3</c:f>
              <c:strCache>
                <c:ptCount val="1"/>
                <c:pt idx="0">
                  <c:v>Calculated Fluency L5</c:v>
                </c:pt>
              </c:strCache>
            </c:strRef>
          </c:tx>
          <c:spPr>
            <a:solidFill>
              <a:srgbClr val="00B0F0"/>
            </a:solidFill>
            <a:ln w="25400" cap="rnd">
              <a:noFill/>
              <a:round/>
            </a:ln>
            <a:effectLst>
              <a:outerShdw blurRad="40000" dist="23000" dir="5400000" rotWithShape="0">
                <a:srgbClr val="000000">
                  <a:alpha val="35000"/>
                </a:srgbClr>
              </a:outerShdw>
            </a:effectLst>
          </c:spPr>
          <c:invertIfNegative val="0"/>
          <c:xVal>
            <c:numRef>
              <c:f>'Male Data'!$AF$4:$AF$14</c:f>
              <c:numCache>
                <c:formatCode>0%</c:formatCode>
                <c:ptCount val="6"/>
                <c:pt idx="0">
                  <c:v>0.01</c:v>
                </c:pt>
                <c:pt idx="1">
                  <c:v>0.01</c:v>
                </c:pt>
                <c:pt idx="2">
                  <c:v>0.05</c:v>
                </c:pt>
                <c:pt idx="3">
                  <c:v>0</c:v>
                </c:pt>
                <c:pt idx="4">
                  <c:v>0.01</c:v>
                </c:pt>
                <c:pt idx="5">
                  <c:v>0.05</c:v>
                </c:pt>
              </c:numCache>
            </c:numRef>
          </c:xVal>
          <c:yVal>
            <c:numRef>
              <c:f>'Male Data'!$HN$4:$HN$14</c:f>
              <c:numCache>
                <c:formatCode>0%</c:formatCode>
                <c:ptCount val="6"/>
                <c:pt idx="0">
                  <c:v>0.7</c:v>
                </c:pt>
                <c:pt idx="1">
                  <c:v>0.61666666666666659</c:v>
                </c:pt>
                <c:pt idx="2">
                  <c:v>0.38333333333333336</c:v>
                </c:pt>
                <c:pt idx="3">
                  <c:v>0.5</c:v>
                </c:pt>
                <c:pt idx="4">
                  <c:v>0.3</c:v>
                </c:pt>
                <c:pt idx="5">
                  <c:v>0.48333333333333328</c:v>
                </c:pt>
              </c:numCache>
            </c:numRef>
          </c:yVal>
          <c:bubbleSize>
            <c:numLit>
              <c:formatCode>General</c:formatCode>
              <c:ptCount val="6"/>
              <c:pt idx="0">
                <c:v>1</c:v>
              </c:pt>
              <c:pt idx="1">
                <c:v>1</c:v>
              </c:pt>
              <c:pt idx="2">
                <c:v>1</c:v>
              </c:pt>
              <c:pt idx="3">
                <c:v>1</c:v>
              </c:pt>
              <c:pt idx="4">
                <c:v>1</c:v>
              </c:pt>
              <c:pt idx="5">
                <c:v>1</c:v>
              </c:pt>
            </c:numLit>
          </c:bubbleSize>
          <c:bubble3D val="1"/>
        </c:ser>
        <c:dLbls>
          <c:showLegendKey val="0"/>
          <c:showVal val="0"/>
          <c:showCatName val="0"/>
          <c:showSerName val="0"/>
          <c:showPercent val="0"/>
          <c:showBubbleSize val="0"/>
        </c:dLbls>
        <c:bubbleScale val="15"/>
        <c:showNegBubbles val="0"/>
        <c:axId val="141262128"/>
        <c:axId val="141262688"/>
      </c:bubbleChart>
      <c:valAx>
        <c:axId val="141262128"/>
        <c:scaling>
          <c:orientation val="minMax"/>
          <c:max val="1"/>
          <c:min val="0"/>
        </c:scaling>
        <c:delete val="0"/>
        <c:axPos val="b"/>
        <c:majorGridlines>
          <c:spPr>
            <a:ln w="6350" cap="flat" cmpd="sng" algn="ctr">
              <a:solidFill>
                <a:schemeClr val="tx1">
                  <a:lumMod val="50000"/>
                  <a:lumOff val="50000"/>
                </a:schemeClr>
              </a:solidFill>
              <a:round/>
            </a:ln>
            <a:effectLst/>
          </c:spPr>
        </c:majorGridlines>
        <c:title>
          <c:tx>
            <c:rich>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r>
                  <a:rPr lang="de-CH" sz="900" b="0" i="0" u="none" strike="noStrike" baseline="0">
                    <a:effectLst/>
                  </a:rPr>
                  <a:t>Language Usage (m)</a:t>
                </a:r>
                <a:endParaRPr lang="de-CH"/>
              </a:p>
            </c:rich>
          </c:tx>
          <c:layout/>
          <c:overlay val="0"/>
          <c:spPr>
            <a:noFill/>
            <a:ln>
              <a:noFill/>
            </a:ln>
            <a:effectLst/>
          </c:spPr>
        </c:title>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de-DE"/>
          </a:p>
        </c:txPr>
        <c:crossAx val="141262688"/>
        <c:crosses val="autoZero"/>
        <c:crossBetween val="midCat"/>
        <c:majorUnit val="0.1"/>
      </c:valAx>
      <c:valAx>
        <c:axId val="141262688"/>
        <c:scaling>
          <c:orientation val="minMax"/>
          <c:max val="1"/>
        </c:scaling>
        <c:delete val="0"/>
        <c:axPos val="l"/>
        <c:majorGridlines>
          <c:spPr>
            <a:ln w="6350" cap="flat" cmpd="sng" algn="ctr">
              <a:solidFill>
                <a:schemeClr val="tx1">
                  <a:lumMod val="50000"/>
                  <a:lumOff val="50000"/>
                </a:schemeClr>
              </a:solidFill>
              <a:round/>
            </a:ln>
            <a:effectLst/>
          </c:spPr>
        </c:majorGridlines>
        <c:title>
          <c:tx>
            <c:rich>
              <a:bodyPr rot="-54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r>
                  <a:rPr lang="de-CH"/>
                  <a:t>Calculated Fluency L5</a:t>
                </a:r>
              </a:p>
            </c:rich>
          </c:tx>
          <c:layout/>
          <c:overlay val="0"/>
          <c:spPr>
            <a:noFill/>
            <a:ln>
              <a:noFill/>
            </a:ln>
            <a:effectLst/>
          </c:spPr>
        </c:title>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de-DE"/>
          </a:p>
        </c:txPr>
        <c:crossAx val="141262128"/>
        <c:crosses val="autoZero"/>
        <c:crossBetween val="midCat"/>
      </c:valAx>
      <c:spPr>
        <a:noFill/>
        <a:ln>
          <a:noFill/>
        </a:ln>
        <a:effectLst/>
      </c:spPr>
    </c:plotArea>
    <c:plotVisOnly val="1"/>
    <c:dispBlanksAs val="gap"/>
    <c:showDLblsOverMax val="0"/>
  </c:chart>
  <c:spPr>
    <a:solidFill>
      <a:schemeClr val="bg1">
        <a:alpha val="0"/>
      </a:schemeClr>
    </a:solidFill>
    <a:ln w="9525" cap="flat" cmpd="sng" algn="ctr">
      <a:noFill/>
      <a:round/>
    </a:ln>
    <a:effectLst/>
  </c:spPr>
  <c:txPr>
    <a:bodyPr/>
    <a:lstStyle/>
    <a:p>
      <a:pPr>
        <a:defRPr/>
      </a:pPr>
      <a:endParaRPr lang="de-DE"/>
    </a:p>
  </c:txPr>
  <c:externalData r:id="rId1">
    <c:autoUpdate val="0"/>
  </c:externalData>
</c:chartSpace>
</file>

<file path=ppt/charts/chart33.xml><?xml version="1.0" encoding="utf-8"?>
<c:chartSpace xmlns:c="http://schemas.openxmlformats.org/drawingml/2006/chart" xmlns:a="http://schemas.openxmlformats.org/drawingml/2006/main" xmlns:r="http://schemas.openxmlformats.org/officeDocument/2006/relationships">
  <c:date1904 val="0"/>
  <c:lang val="de-DE"/>
  <c:roundedCorners val="0"/>
  <mc:AlternateContent xmlns:mc="http://schemas.openxmlformats.org/markup-compatibility/2006">
    <mc:Choice xmlns:c14="http://schemas.microsoft.com/office/drawing/2007/8/2/chart" Requires="c14">
      <c14:style val="108"/>
    </mc:Choice>
    <mc:Fallback>
      <c:style val="8"/>
    </mc:Fallback>
  </mc:AlternateContent>
  <c:chart>
    <c:autoTitleDeleted val="1"/>
    <c:plotArea>
      <c:layout/>
      <c:bubbleChart>
        <c:varyColors val="0"/>
        <c:ser>
          <c:idx val="0"/>
          <c:order val="0"/>
          <c:tx>
            <c:strRef>
              <c:f>Tabelle1!$IT$3</c:f>
              <c:strCache>
                <c:ptCount val="1"/>
                <c:pt idx="0">
                  <c:v>Calculated Fluency L6</c:v>
                </c:pt>
              </c:strCache>
            </c:strRef>
          </c:tx>
          <c:spPr>
            <a:ln w="9525" cap="rnd">
              <a:noFill/>
              <a:round/>
            </a:ln>
            <a:effectLst>
              <a:outerShdw blurRad="40000" dist="23000" dir="5400000" rotWithShape="0">
                <a:srgbClr val="000000">
                  <a:alpha val="35000"/>
                </a:srgbClr>
              </a:outerShdw>
            </a:effectLst>
          </c:spPr>
          <c:invertIfNegative val="0"/>
          <c:dPt>
            <c:idx val="2"/>
            <c:invertIfNegative val="0"/>
            <c:bubble3D val="1"/>
            <c:spPr>
              <a:solidFill>
                <a:schemeClr val="accent3"/>
              </a:solidFill>
              <a:ln w="9525" cap="rnd">
                <a:noFill/>
                <a:round/>
              </a:ln>
              <a:effectLst>
                <a:outerShdw blurRad="40000" dist="23000" dir="5400000" rotWithShape="0">
                  <a:srgbClr val="000000">
                    <a:alpha val="35000"/>
                  </a:srgbClr>
                </a:outerShdw>
              </a:effectLst>
            </c:spPr>
          </c:dPt>
          <c:xVal>
            <c:numRef>
              <c:f>Tabelle1!$AG$4:$AG$9</c:f>
              <c:numCache>
                <c:formatCode>0%</c:formatCode>
                <c:ptCount val="4"/>
                <c:pt idx="0">
                  <c:v>0.03</c:v>
                </c:pt>
                <c:pt idx="1">
                  <c:v>0.01</c:v>
                </c:pt>
                <c:pt idx="2">
                  <c:v>0</c:v>
                </c:pt>
                <c:pt idx="3">
                  <c:v>0.01</c:v>
                </c:pt>
              </c:numCache>
            </c:numRef>
          </c:xVal>
          <c:yVal>
            <c:numRef>
              <c:f>Tabelle1!$IT$4:$IT$9</c:f>
              <c:numCache>
                <c:formatCode>0%</c:formatCode>
                <c:ptCount val="4"/>
                <c:pt idx="0">
                  <c:v>0.35</c:v>
                </c:pt>
                <c:pt idx="1">
                  <c:v>0.5</c:v>
                </c:pt>
                <c:pt idx="2">
                  <c:v>0.68333333333333335</c:v>
                </c:pt>
                <c:pt idx="3">
                  <c:v>0.73333333333333339</c:v>
                </c:pt>
              </c:numCache>
            </c:numRef>
          </c:yVal>
          <c:bubbleSize>
            <c:numLit>
              <c:formatCode>General</c:formatCode>
              <c:ptCount val="4"/>
              <c:pt idx="0">
                <c:v>1</c:v>
              </c:pt>
              <c:pt idx="1">
                <c:v>1</c:v>
              </c:pt>
              <c:pt idx="2">
                <c:v>1</c:v>
              </c:pt>
              <c:pt idx="3">
                <c:v>1</c:v>
              </c:pt>
            </c:numLit>
          </c:bubbleSize>
          <c:bubble3D val="1"/>
        </c:ser>
        <c:dLbls>
          <c:showLegendKey val="0"/>
          <c:showVal val="0"/>
          <c:showCatName val="0"/>
          <c:showSerName val="0"/>
          <c:showPercent val="0"/>
          <c:showBubbleSize val="0"/>
        </c:dLbls>
        <c:bubbleScale val="15"/>
        <c:showNegBubbles val="0"/>
        <c:axId val="141264928"/>
        <c:axId val="141265488"/>
      </c:bubbleChart>
      <c:valAx>
        <c:axId val="141264928"/>
        <c:scaling>
          <c:orientation val="minMax"/>
          <c:max val="1"/>
          <c:min val="0"/>
        </c:scaling>
        <c:delete val="0"/>
        <c:axPos val="b"/>
        <c:majorGridlines>
          <c:spPr>
            <a:ln w="6350" cap="flat" cmpd="sng" algn="ctr">
              <a:solidFill>
                <a:schemeClr val="tx1">
                  <a:lumMod val="50000"/>
                  <a:lumOff val="50000"/>
                </a:schemeClr>
              </a:solidFill>
              <a:round/>
            </a:ln>
            <a:effectLst/>
          </c:spPr>
        </c:majorGridlines>
        <c:title>
          <c:tx>
            <c:rich>
              <a:bodyPr rot="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900" b="0" i="0" u="none" strike="noStrike" kern="1200" baseline="0">
                    <a:solidFill>
                      <a:schemeClr val="tx1"/>
                    </a:solidFill>
                    <a:latin typeface="+mn-lt"/>
                    <a:ea typeface="+mn-ea"/>
                    <a:cs typeface="+mn-cs"/>
                  </a:defRPr>
                </a:pPr>
                <a:r>
                  <a:rPr lang="de-CH" sz="900" b="0" i="0" baseline="0">
                    <a:solidFill>
                      <a:schemeClr val="tx1"/>
                    </a:solidFill>
                    <a:effectLst/>
                  </a:rPr>
                  <a:t>Language Usage (f)</a:t>
                </a:r>
                <a:endParaRPr lang="de-CH" sz="900">
                  <a:solidFill>
                    <a:schemeClr val="tx1"/>
                  </a:solidFill>
                  <a:effectLst/>
                </a:endParaRPr>
              </a:p>
            </c:rich>
          </c:tx>
          <c:layout/>
          <c:overlay val="0"/>
          <c:spPr>
            <a:noFill/>
            <a:ln>
              <a:noFill/>
            </a:ln>
            <a:effectLst/>
          </c:spPr>
        </c:title>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de-DE"/>
          </a:p>
        </c:txPr>
        <c:crossAx val="141265488"/>
        <c:crosses val="autoZero"/>
        <c:crossBetween val="midCat"/>
        <c:majorUnit val="0.1"/>
      </c:valAx>
      <c:valAx>
        <c:axId val="141265488"/>
        <c:scaling>
          <c:orientation val="minMax"/>
          <c:max val="1"/>
        </c:scaling>
        <c:delete val="0"/>
        <c:axPos val="l"/>
        <c:majorGridlines>
          <c:spPr>
            <a:ln w="6350" cap="flat" cmpd="sng" algn="ctr">
              <a:solidFill>
                <a:schemeClr val="tx1">
                  <a:lumMod val="50000"/>
                  <a:lumOff val="50000"/>
                </a:schemeClr>
              </a:solidFill>
              <a:round/>
            </a:ln>
            <a:effectLst/>
          </c:spPr>
        </c:majorGridlines>
        <c:title>
          <c:tx>
            <c:rich>
              <a:bodyPr rot="-540000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900" b="0" i="0" u="none" strike="noStrike" kern="1200" baseline="0">
                    <a:solidFill>
                      <a:schemeClr val="tx1"/>
                    </a:solidFill>
                    <a:latin typeface="+mn-lt"/>
                    <a:ea typeface="+mn-ea"/>
                    <a:cs typeface="+mn-cs"/>
                  </a:defRPr>
                </a:pPr>
                <a:r>
                  <a:rPr lang="de-CH" sz="900" b="0" i="0" baseline="0" dirty="0" err="1">
                    <a:solidFill>
                      <a:schemeClr val="tx1"/>
                    </a:solidFill>
                    <a:effectLst/>
                  </a:rPr>
                  <a:t>Calculated</a:t>
                </a:r>
                <a:r>
                  <a:rPr lang="de-CH" sz="900" b="0" i="0" baseline="0" dirty="0">
                    <a:solidFill>
                      <a:schemeClr val="tx1"/>
                    </a:solidFill>
                    <a:effectLst/>
                  </a:rPr>
                  <a:t> </a:t>
                </a:r>
                <a:r>
                  <a:rPr lang="de-CH" sz="900" b="0" i="0" baseline="0" dirty="0" err="1">
                    <a:solidFill>
                      <a:schemeClr val="tx1"/>
                    </a:solidFill>
                    <a:effectLst/>
                  </a:rPr>
                  <a:t>Fluency</a:t>
                </a:r>
                <a:r>
                  <a:rPr lang="de-CH" sz="900" b="0" i="0" baseline="0" dirty="0">
                    <a:solidFill>
                      <a:schemeClr val="tx1"/>
                    </a:solidFill>
                    <a:effectLst/>
                  </a:rPr>
                  <a:t> L6</a:t>
                </a:r>
                <a:endParaRPr lang="de-CH" sz="900" dirty="0">
                  <a:solidFill>
                    <a:schemeClr val="tx1"/>
                  </a:solidFill>
                  <a:effectLst/>
                </a:endParaRPr>
              </a:p>
            </c:rich>
          </c:tx>
          <c:layout/>
          <c:overlay val="0"/>
          <c:spPr>
            <a:noFill/>
            <a:ln>
              <a:noFill/>
            </a:ln>
            <a:effectLst/>
          </c:spPr>
        </c:title>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de-DE"/>
          </a:p>
        </c:txPr>
        <c:crossAx val="141264928"/>
        <c:crosses val="autoZero"/>
        <c:crossBetween val="midCat"/>
      </c:valAx>
      <c:spPr>
        <a:noFill/>
        <a:ln>
          <a:noFill/>
        </a:ln>
        <a:effectLst/>
      </c:spPr>
    </c:plotArea>
    <c:plotVisOnly val="1"/>
    <c:dispBlanksAs val="gap"/>
    <c:showDLblsOverMax val="0"/>
  </c:chart>
  <c:spPr>
    <a:solidFill>
      <a:schemeClr val="bg1">
        <a:alpha val="0"/>
      </a:schemeClr>
    </a:solidFill>
    <a:ln w="9525" cap="flat" cmpd="sng" algn="ctr">
      <a:noFill/>
      <a:round/>
    </a:ln>
    <a:effectLst/>
  </c:spPr>
  <c:txPr>
    <a:bodyPr/>
    <a:lstStyle/>
    <a:p>
      <a:pPr>
        <a:defRPr/>
      </a:pPr>
      <a:endParaRPr lang="de-DE"/>
    </a:p>
  </c:txPr>
  <c:externalData r:id="rId1">
    <c:autoUpdate val="0"/>
  </c:externalData>
</c:chartSpace>
</file>

<file path=ppt/charts/chart34.xml><?xml version="1.0" encoding="utf-8"?>
<c:chartSpace xmlns:c="http://schemas.openxmlformats.org/drawingml/2006/chart" xmlns:a="http://schemas.openxmlformats.org/drawingml/2006/main" xmlns:r="http://schemas.openxmlformats.org/officeDocument/2006/relationships">
  <c:date1904 val="0"/>
  <c:lang val="de-DE"/>
  <c:roundedCorners val="0"/>
  <mc:AlternateContent xmlns:mc="http://schemas.openxmlformats.org/markup-compatibility/2006">
    <mc:Choice xmlns:c14="http://schemas.microsoft.com/office/drawing/2007/8/2/chart" Requires="c14">
      <c14:style val="108"/>
    </mc:Choice>
    <mc:Fallback>
      <c:style val="8"/>
    </mc:Fallback>
  </mc:AlternateContent>
  <c:chart>
    <c:autoTitleDeleted val="1"/>
    <c:plotArea>
      <c:layout/>
      <c:bubbleChart>
        <c:varyColors val="0"/>
        <c:ser>
          <c:idx val="0"/>
          <c:order val="0"/>
          <c:tx>
            <c:strRef>
              <c:f>'Male Data'!$IT$3</c:f>
              <c:strCache>
                <c:ptCount val="1"/>
                <c:pt idx="0">
                  <c:v>Calculated Fluency L6</c:v>
                </c:pt>
              </c:strCache>
            </c:strRef>
          </c:tx>
          <c:spPr>
            <a:ln w="25400" cap="rnd">
              <a:noFill/>
              <a:round/>
            </a:ln>
            <a:effectLst>
              <a:outerShdw blurRad="40000" dist="23000" dir="5400000" rotWithShape="0">
                <a:srgbClr val="000000">
                  <a:alpha val="35000"/>
                </a:srgbClr>
              </a:outerShdw>
            </a:effectLst>
          </c:spPr>
          <c:invertIfNegative val="0"/>
          <c:xVal>
            <c:numRef>
              <c:f>'Male Data'!$AG$4:$AG$9</c:f>
              <c:numCache>
                <c:formatCode>0%</c:formatCode>
                <c:ptCount val="2"/>
                <c:pt idx="0">
                  <c:v>0.02</c:v>
                </c:pt>
                <c:pt idx="1">
                  <c:v>0.08</c:v>
                </c:pt>
              </c:numCache>
            </c:numRef>
          </c:xVal>
          <c:yVal>
            <c:numRef>
              <c:f>'Male Data'!$IT$4:$IT$9</c:f>
              <c:numCache>
                <c:formatCode>0%</c:formatCode>
                <c:ptCount val="2"/>
                <c:pt idx="0">
                  <c:v>0.48333333333333328</c:v>
                </c:pt>
                <c:pt idx="1">
                  <c:v>0.46666666666666662</c:v>
                </c:pt>
              </c:numCache>
            </c:numRef>
          </c:yVal>
          <c:bubbleSize>
            <c:numLit>
              <c:formatCode>General</c:formatCode>
              <c:ptCount val="2"/>
              <c:pt idx="0">
                <c:v>1</c:v>
              </c:pt>
              <c:pt idx="1">
                <c:v>1</c:v>
              </c:pt>
            </c:numLit>
          </c:bubbleSize>
          <c:bubble3D val="1"/>
        </c:ser>
        <c:dLbls>
          <c:showLegendKey val="0"/>
          <c:showVal val="0"/>
          <c:showCatName val="0"/>
          <c:showSerName val="0"/>
          <c:showPercent val="0"/>
          <c:showBubbleSize val="0"/>
        </c:dLbls>
        <c:bubbleScale val="15"/>
        <c:showNegBubbles val="0"/>
        <c:axId val="177312368"/>
        <c:axId val="177312928"/>
      </c:bubbleChart>
      <c:valAx>
        <c:axId val="177312368"/>
        <c:scaling>
          <c:orientation val="minMax"/>
          <c:max val="1"/>
          <c:min val="0"/>
        </c:scaling>
        <c:delete val="0"/>
        <c:axPos val="b"/>
        <c:majorGridlines>
          <c:spPr>
            <a:ln w="6350" cap="flat" cmpd="sng" algn="ctr">
              <a:solidFill>
                <a:schemeClr val="tx1">
                  <a:lumMod val="50000"/>
                  <a:lumOff val="50000"/>
                </a:schemeClr>
              </a:solidFill>
              <a:round/>
            </a:ln>
            <a:effectLst/>
          </c:spPr>
        </c:majorGridlines>
        <c:title>
          <c:tx>
            <c:rich>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r>
                  <a:rPr lang="de-CH"/>
                  <a:t>Language Usage (m)</a:t>
                </a:r>
              </a:p>
            </c:rich>
          </c:tx>
          <c:layout/>
          <c:overlay val="0"/>
          <c:spPr>
            <a:noFill/>
            <a:ln>
              <a:noFill/>
            </a:ln>
            <a:effectLst/>
          </c:spPr>
        </c:title>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de-DE"/>
          </a:p>
        </c:txPr>
        <c:crossAx val="177312928"/>
        <c:crosses val="autoZero"/>
        <c:crossBetween val="midCat"/>
        <c:majorUnit val="0.1"/>
      </c:valAx>
      <c:valAx>
        <c:axId val="177312928"/>
        <c:scaling>
          <c:orientation val="minMax"/>
          <c:max val="1"/>
        </c:scaling>
        <c:delete val="0"/>
        <c:axPos val="l"/>
        <c:majorGridlines>
          <c:spPr>
            <a:ln w="6350" cap="flat" cmpd="sng" algn="ctr">
              <a:solidFill>
                <a:schemeClr val="tx1">
                  <a:lumMod val="50000"/>
                  <a:lumOff val="50000"/>
                </a:schemeClr>
              </a:solidFill>
              <a:round/>
            </a:ln>
            <a:effectLst/>
          </c:spPr>
        </c:majorGridlines>
        <c:title>
          <c:tx>
            <c:rich>
              <a:bodyPr rot="-54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r>
                  <a:rPr lang="de-CH"/>
                  <a:t>Calculated Fluency L6</a:t>
                </a:r>
              </a:p>
            </c:rich>
          </c:tx>
          <c:layout/>
          <c:overlay val="0"/>
          <c:spPr>
            <a:noFill/>
            <a:ln>
              <a:noFill/>
            </a:ln>
            <a:effectLst/>
          </c:spPr>
        </c:title>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de-DE"/>
          </a:p>
        </c:txPr>
        <c:crossAx val="177312368"/>
        <c:crosses val="autoZero"/>
        <c:crossBetween val="midCat"/>
      </c:valAx>
      <c:spPr>
        <a:noFill/>
        <a:ln>
          <a:noFill/>
        </a:ln>
        <a:effectLst/>
      </c:spPr>
    </c:plotArea>
    <c:plotVisOnly val="1"/>
    <c:dispBlanksAs val="gap"/>
    <c:showDLblsOverMax val="0"/>
  </c:chart>
  <c:spPr>
    <a:solidFill>
      <a:schemeClr val="bg1">
        <a:alpha val="0"/>
      </a:schemeClr>
    </a:solidFill>
    <a:ln w="9525" cap="flat" cmpd="sng" algn="ctr">
      <a:noFill/>
      <a:round/>
    </a:ln>
    <a:effectLst/>
  </c:spPr>
  <c:txPr>
    <a:bodyPr/>
    <a:lstStyle/>
    <a:p>
      <a:pPr>
        <a:defRPr/>
      </a:pPr>
      <a:endParaRPr lang="de-DE"/>
    </a:p>
  </c:txPr>
  <c:externalData r:id="rId1">
    <c:autoUpdate val="0"/>
  </c:externalData>
</c:chartSpace>
</file>

<file path=ppt/charts/chart35.xml><?xml version="1.0" encoding="utf-8"?>
<c:chartSpace xmlns:c="http://schemas.openxmlformats.org/drawingml/2006/chart" xmlns:a="http://schemas.openxmlformats.org/drawingml/2006/main" xmlns:r="http://schemas.openxmlformats.org/officeDocument/2006/relationships">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'MaleFemale Language Usage'!$AD$3</c:f>
              <c:strCache>
                <c:ptCount val="1"/>
                <c:pt idx="0">
                  <c:v>First </c:v>
                </c:pt>
              </c:strCache>
            </c:strRef>
          </c:tx>
          <c:spPr>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lin ang="16200000" scaled="1"/>
              <a:tileRect/>
            </a:gradFill>
            <a:ln>
              <a:noFill/>
            </a:ln>
            <a:effectLst>
              <a:outerShdw blurRad="50800" dist="38100" dir="14700000" algn="t" rotWithShape="0">
                <a:srgbClr val="000000">
                  <a:alpha val="60000"/>
                </a:srgbClr>
              </a:outerShdw>
            </a:effectLst>
            <a:scene3d>
              <a:camera prst="orthographicFront" fov="0">
                <a:rot lat="0" lon="0" rev="0"/>
              </a:camera>
              <a:lightRig rig="contrasting" dir="t">
                <a:rot lat="0" lon="0" rev="3600000"/>
              </a:lightRig>
            </a:scene3d>
            <a:sp3d prstMaterial="plastic">
              <a:bevelT w="127000" h="38200" prst="relaxedInset"/>
              <a:contourClr>
                <a:scrgbClr r="0" g="0" b="0"/>
              </a:contourClr>
            </a:sp3d>
          </c:spPr>
          <c:invertIfNegative val="0"/>
          <c:cat>
            <c:strRef>
              <c:f>'MaleFemale Language Usage'!$AC$4:$AC$28</c:f>
              <c:strCache>
                <c:ptCount val="25"/>
                <c:pt idx="0">
                  <c:v>a</c:v>
                </c:pt>
                <c:pt idx="1">
                  <c:v>a</c:v>
                </c:pt>
                <c:pt idx="2">
                  <c:v>a</c:v>
                </c:pt>
                <c:pt idx="3">
                  <c:v>a</c:v>
                </c:pt>
                <c:pt idx="4">
                  <c:v>a</c:v>
                </c:pt>
                <c:pt idx="5">
                  <c:v>a</c:v>
                </c:pt>
                <c:pt idx="6">
                  <c:v>a</c:v>
                </c:pt>
                <c:pt idx="7">
                  <c:v>a</c:v>
                </c:pt>
                <c:pt idx="8">
                  <c:v>a</c:v>
                </c:pt>
                <c:pt idx="9">
                  <c:v>a</c:v>
                </c:pt>
                <c:pt idx="10">
                  <c:v>a</c:v>
                </c:pt>
                <c:pt idx="11">
                  <c:v>a</c:v>
                </c:pt>
                <c:pt idx="12">
                  <c:v>a</c:v>
                </c:pt>
                <c:pt idx="13">
                  <c:v>a</c:v>
                </c:pt>
                <c:pt idx="14">
                  <c:v>a</c:v>
                </c:pt>
                <c:pt idx="15">
                  <c:v>a</c:v>
                </c:pt>
                <c:pt idx="16">
                  <c:v>a</c:v>
                </c:pt>
                <c:pt idx="17">
                  <c:v>a</c:v>
                </c:pt>
                <c:pt idx="18">
                  <c:v>a</c:v>
                </c:pt>
                <c:pt idx="19">
                  <c:v>a</c:v>
                </c:pt>
                <c:pt idx="20">
                  <c:v>a</c:v>
                </c:pt>
                <c:pt idx="21">
                  <c:v>a</c:v>
                </c:pt>
                <c:pt idx="22">
                  <c:v>a</c:v>
                </c:pt>
                <c:pt idx="23">
                  <c:v>a</c:v>
                </c:pt>
                <c:pt idx="24">
                  <c:v>a</c:v>
                </c:pt>
              </c:strCache>
            </c:strRef>
          </c:cat>
          <c:val>
            <c:numRef>
              <c:f>'MaleFemale Language Usage'!$AD$4:$AD$28</c:f>
              <c:numCache>
                <c:formatCode>0%</c:formatCode>
                <c:ptCount val="25"/>
                <c:pt idx="0">
                  <c:v>0.9</c:v>
                </c:pt>
                <c:pt idx="1">
                  <c:v>0.85</c:v>
                </c:pt>
                <c:pt idx="2">
                  <c:v>0.85</c:v>
                </c:pt>
                <c:pt idx="3">
                  <c:v>0.8</c:v>
                </c:pt>
                <c:pt idx="4">
                  <c:v>0.8</c:v>
                </c:pt>
                <c:pt idx="5">
                  <c:v>0.8</c:v>
                </c:pt>
                <c:pt idx="6">
                  <c:v>0.7</c:v>
                </c:pt>
                <c:pt idx="7">
                  <c:v>0.7</c:v>
                </c:pt>
                <c:pt idx="8">
                  <c:v>0.6</c:v>
                </c:pt>
                <c:pt idx="9">
                  <c:v>0.6</c:v>
                </c:pt>
                <c:pt idx="10">
                  <c:v>0.6</c:v>
                </c:pt>
                <c:pt idx="11">
                  <c:v>0.6</c:v>
                </c:pt>
                <c:pt idx="12">
                  <c:v>0.6</c:v>
                </c:pt>
                <c:pt idx="13">
                  <c:v>0.59</c:v>
                </c:pt>
                <c:pt idx="14">
                  <c:v>0.5</c:v>
                </c:pt>
                <c:pt idx="15">
                  <c:v>0.5</c:v>
                </c:pt>
                <c:pt idx="16">
                  <c:v>0.5</c:v>
                </c:pt>
                <c:pt idx="17">
                  <c:v>0.5</c:v>
                </c:pt>
                <c:pt idx="18">
                  <c:v>0.5</c:v>
                </c:pt>
                <c:pt idx="19">
                  <c:v>0.5</c:v>
                </c:pt>
                <c:pt idx="20">
                  <c:v>0.49</c:v>
                </c:pt>
                <c:pt idx="21">
                  <c:v>0.4</c:v>
                </c:pt>
                <c:pt idx="22">
                  <c:v>0.4</c:v>
                </c:pt>
                <c:pt idx="23">
                  <c:v>0.24</c:v>
                </c:pt>
                <c:pt idx="24">
                  <c:v>0.1</c:v>
                </c:pt>
              </c:numCache>
            </c:numRef>
          </c:val>
        </c:ser>
        <c:ser>
          <c:idx val="1"/>
          <c:order val="1"/>
          <c:tx>
            <c:strRef>
              <c:f>'MaleFemale Language Usage'!$AE$3</c:f>
              <c:strCache>
                <c:ptCount val="1"/>
                <c:pt idx="0">
                  <c:v>Second</c:v>
                </c:pt>
              </c:strCache>
            </c:strRef>
          </c:tx>
          <c:spPr>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16200000" scaled="1"/>
              <a:tileRect/>
            </a:gradFill>
            <a:ln>
              <a:noFill/>
            </a:ln>
            <a:effectLst>
              <a:outerShdw blurRad="50800" dist="38100" dir="14700000" algn="t" rotWithShape="0">
                <a:srgbClr val="000000">
                  <a:alpha val="60000"/>
                </a:srgbClr>
              </a:outerShdw>
            </a:effectLst>
            <a:scene3d>
              <a:camera prst="orthographicFront" fov="0">
                <a:rot lat="0" lon="0" rev="0"/>
              </a:camera>
              <a:lightRig rig="contrasting" dir="t">
                <a:rot lat="0" lon="0" rev="3600000"/>
              </a:lightRig>
            </a:scene3d>
            <a:sp3d prstMaterial="plastic">
              <a:bevelT w="127000" h="38200" prst="relaxedInset"/>
              <a:contourClr>
                <a:scrgbClr r="0" g="0" b="0"/>
              </a:contourClr>
            </a:sp3d>
          </c:spPr>
          <c:invertIfNegative val="0"/>
          <c:cat>
            <c:strRef>
              <c:f>'MaleFemale Language Usage'!$AC$4:$AC$28</c:f>
              <c:strCache>
                <c:ptCount val="25"/>
                <c:pt idx="0">
                  <c:v>a</c:v>
                </c:pt>
                <c:pt idx="1">
                  <c:v>a</c:v>
                </c:pt>
                <c:pt idx="2">
                  <c:v>a</c:v>
                </c:pt>
                <c:pt idx="3">
                  <c:v>a</c:v>
                </c:pt>
                <c:pt idx="4">
                  <c:v>a</c:v>
                </c:pt>
                <c:pt idx="5">
                  <c:v>a</c:v>
                </c:pt>
                <c:pt idx="6">
                  <c:v>a</c:v>
                </c:pt>
                <c:pt idx="7">
                  <c:v>a</c:v>
                </c:pt>
                <c:pt idx="8">
                  <c:v>a</c:v>
                </c:pt>
                <c:pt idx="9">
                  <c:v>a</c:v>
                </c:pt>
                <c:pt idx="10">
                  <c:v>a</c:v>
                </c:pt>
                <c:pt idx="11">
                  <c:v>a</c:v>
                </c:pt>
                <c:pt idx="12">
                  <c:v>a</c:v>
                </c:pt>
                <c:pt idx="13">
                  <c:v>a</c:v>
                </c:pt>
                <c:pt idx="14">
                  <c:v>a</c:v>
                </c:pt>
                <c:pt idx="15">
                  <c:v>a</c:v>
                </c:pt>
                <c:pt idx="16">
                  <c:v>a</c:v>
                </c:pt>
                <c:pt idx="17">
                  <c:v>a</c:v>
                </c:pt>
                <c:pt idx="18">
                  <c:v>a</c:v>
                </c:pt>
                <c:pt idx="19">
                  <c:v>a</c:v>
                </c:pt>
                <c:pt idx="20">
                  <c:v>a</c:v>
                </c:pt>
                <c:pt idx="21">
                  <c:v>a</c:v>
                </c:pt>
                <c:pt idx="22">
                  <c:v>a</c:v>
                </c:pt>
                <c:pt idx="23">
                  <c:v>a</c:v>
                </c:pt>
                <c:pt idx="24">
                  <c:v>a</c:v>
                </c:pt>
              </c:strCache>
            </c:strRef>
          </c:cat>
          <c:val>
            <c:numRef>
              <c:f>'MaleFemale Language Usage'!$AE$4:$AE$28</c:f>
              <c:numCache>
                <c:formatCode>0%</c:formatCode>
                <c:ptCount val="25"/>
                <c:pt idx="0">
                  <c:v>0.1</c:v>
                </c:pt>
                <c:pt idx="1">
                  <c:v>0.1</c:v>
                </c:pt>
                <c:pt idx="2">
                  <c:v>0.05</c:v>
                </c:pt>
                <c:pt idx="3">
                  <c:v>0.2</c:v>
                </c:pt>
                <c:pt idx="4">
                  <c:v>0.2</c:v>
                </c:pt>
                <c:pt idx="5">
                  <c:v>0.15</c:v>
                </c:pt>
                <c:pt idx="6">
                  <c:v>0.19</c:v>
                </c:pt>
                <c:pt idx="7">
                  <c:v>0.15</c:v>
                </c:pt>
                <c:pt idx="8">
                  <c:v>0.4</c:v>
                </c:pt>
                <c:pt idx="9">
                  <c:v>0.3</c:v>
                </c:pt>
                <c:pt idx="10">
                  <c:v>0.3</c:v>
                </c:pt>
                <c:pt idx="11">
                  <c:v>0.1</c:v>
                </c:pt>
                <c:pt idx="12">
                  <c:v>0.05</c:v>
                </c:pt>
                <c:pt idx="13">
                  <c:v>0.2</c:v>
                </c:pt>
                <c:pt idx="14">
                  <c:v>0.5</c:v>
                </c:pt>
                <c:pt idx="15">
                  <c:v>0.5</c:v>
                </c:pt>
                <c:pt idx="16">
                  <c:v>0.4</c:v>
                </c:pt>
                <c:pt idx="17">
                  <c:v>0.4</c:v>
                </c:pt>
                <c:pt idx="18">
                  <c:v>0.4</c:v>
                </c:pt>
                <c:pt idx="19">
                  <c:v>0.4</c:v>
                </c:pt>
                <c:pt idx="20">
                  <c:v>0.5</c:v>
                </c:pt>
                <c:pt idx="21">
                  <c:v>0.4</c:v>
                </c:pt>
                <c:pt idx="22">
                  <c:v>0.4</c:v>
                </c:pt>
                <c:pt idx="23">
                  <c:v>0.24</c:v>
                </c:pt>
                <c:pt idx="24">
                  <c:v>0.8</c:v>
                </c:pt>
              </c:numCache>
            </c:numRef>
          </c:val>
        </c:ser>
        <c:ser>
          <c:idx val="2"/>
          <c:order val="2"/>
          <c:tx>
            <c:strRef>
              <c:f>'MaleFemale Language Usage'!$AF$3</c:f>
              <c:strCache>
                <c:ptCount val="1"/>
                <c:pt idx="0">
                  <c:v>Third</c:v>
                </c:pt>
              </c:strCache>
            </c:strRef>
          </c:tx>
          <c:spPr>
            <a:gradFill flip="none" rotWithShape="1">
              <a:gsLst>
                <a:gs pos="0">
                  <a:srgbClr val="92D050">
                    <a:shade val="30000"/>
                    <a:satMod val="115000"/>
                  </a:srgbClr>
                </a:gs>
                <a:gs pos="50000">
                  <a:srgbClr val="92D050">
                    <a:shade val="67500"/>
                    <a:satMod val="115000"/>
                  </a:srgbClr>
                </a:gs>
                <a:gs pos="100000">
                  <a:srgbClr val="92D050">
                    <a:shade val="100000"/>
                    <a:satMod val="115000"/>
                  </a:srgbClr>
                </a:gs>
              </a:gsLst>
              <a:lin ang="16200000" scaled="1"/>
              <a:tileRect/>
            </a:gradFill>
            <a:ln>
              <a:noFill/>
            </a:ln>
            <a:effectLst>
              <a:outerShdw blurRad="50800" dist="38100" dir="14700000" algn="t" rotWithShape="0">
                <a:srgbClr val="000000">
                  <a:alpha val="60000"/>
                </a:srgbClr>
              </a:outerShdw>
            </a:effectLst>
            <a:scene3d>
              <a:camera prst="orthographicFront" fov="0">
                <a:rot lat="0" lon="0" rev="0"/>
              </a:camera>
              <a:lightRig rig="contrasting" dir="t">
                <a:rot lat="0" lon="0" rev="3600000"/>
              </a:lightRig>
            </a:scene3d>
            <a:sp3d prstMaterial="plastic">
              <a:bevelT w="127000" h="38200" prst="relaxedInset"/>
              <a:contourClr>
                <a:scrgbClr r="0" g="0" b="0"/>
              </a:contourClr>
            </a:sp3d>
          </c:spPr>
          <c:invertIfNegative val="0"/>
          <c:cat>
            <c:strRef>
              <c:f>'MaleFemale Language Usage'!$AC$4:$AC$28</c:f>
              <c:strCache>
                <c:ptCount val="25"/>
                <c:pt idx="0">
                  <c:v>a</c:v>
                </c:pt>
                <c:pt idx="1">
                  <c:v>a</c:v>
                </c:pt>
                <c:pt idx="2">
                  <c:v>a</c:v>
                </c:pt>
                <c:pt idx="3">
                  <c:v>a</c:v>
                </c:pt>
                <c:pt idx="4">
                  <c:v>a</c:v>
                </c:pt>
                <c:pt idx="5">
                  <c:v>a</c:v>
                </c:pt>
                <c:pt idx="6">
                  <c:v>a</c:v>
                </c:pt>
                <c:pt idx="7">
                  <c:v>a</c:v>
                </c:pt>
                <c:pt idx="8">
                  <c:v>a</c:v>
                </c:pt>
                <c:pt idx="9">
                  <c:v>a</c:v>
                </c:pt>
                <c:pt idx="10">
                  <c:v>a</c:v>
                </c:pt>
                <c:pt idx="11">
                  <c:v>a</c:v>
                </c:pt>
                <c:pt idx="12">
                  <c:v>a</c:v>
                </c:pt>
                <c:pt idx="13">
                  <c:v>a</c:v>
                </c:pt>
                <c:pt idx="14">
                  <c:v>a</c:v>
                </c:pt>
                <c:pt idx="15">
                  <c:v>a</c:v>
                </c:pt>
                <c:pt idx="16">
                  <c:v>a</c:v>
                </c:pt>
                <c:pt idx="17">
                  <c:v>a</c:v>
                </c:pt>
                <c:pt idx="18">
                  <c:v>a</c:v>
                </c:pt>
                <c:pt idx="19">
                  <c:v>a</c:v>
                </c:pt>
                <c:pt idx="20">
                  <c:v>a</c:v>
                </c:pt>
                <c:pt idx="21">
                  <c:v>a</c:v>
                </c:pt>
                <c:pt idx="22">
                  <c:v>a</c:v>
                </c:pt>
                <c:pt idx="23">
                  <c:v>a</c:v>
                </c:pt>
                <c:pt idx="24">
                  <c:v>a</c:v>
                </c:pt>
              </c:strCache>
            </c:strRef>
          </c:cat>
          <c:val>
            <c:numRef>
              <c:f>'MaleFemale Language Usage'!$AF$4:$AF$28</c:f>
              <c:numCache>
                <c:formatCode>0%</c:formatCode>
                <c:ptCount val="25"/>
                <c:pt idx="1">
                  <c:v>0.05</c:v>
                </c:pt>
                <c:pt idx="2">
                  <c:v>0.05</c:v>
                </c:pt>
                <c:pt idx="5">
                  <c:v>0.04</c:v>
                </c:pt>
                <c:pt idx="6">
                  <c:v>0.1</c:v>
                </c:pt>
                <c:pt idx="7">
                  <c:v>0.15</c:v>
                </c:pt>
                <c:pt idx="9">
                  <c:v>0.05</c:v>
                </c:pt>
                <c:pt idx="10">
                  <c:v>0.09</c:v>
                </c:pt>
                <c:pt idx="11">
                  <c:v>0.1</c:v>
                </c:pt>
                <c:pt idx="12">
                  <c:v>0.35</c:v>
                </c:pt>
                <c:pt idx="13">
                  <c:v>0.2</c:v>
                </c:pt>
                <c:pt idx="16">
                  <c:v>0.03</c:v>
                </c:pt>
                <c:pt idx="17">
                  <c:v>0.05</c:v>
                </c:pt>
                <c:pt idx="18">
                  <c:v>0.08</c:v>
                </c:pt>
                <c:pt idx="19">
                  <c:v>0.1</c:v>
                </c:pt>
                <c:pt idx="20">
                  <c:v>0.01</c:v>
                </c:pt>
                <c:pt idx="21">
                  <c:v>0.1</c:v>
                </c:pt>
                <c:pt idx="22">
                  <c:v>0.2</c:v>
                </c:pt>
                <c:pt idx="23">
                  <c:v>0.24</c:v>
                </c:pt>
                <c:pt idx="24">
                  <c:v>0.05</c:v>
                </c:pt>
              </c:numCache>
            </c:numRef>
          </c:val>
        </c:ser>
        <c:ser>
          <c:idx val="3"/>
          <c:order val="3"/>
          <c:tx>
            <c:strRef>
              <c:f>'MaleFemale Language Usage'!$AG$3</c:f>
              <c:strCache>
                <c:ptCount val="1"/>
                <c:pt idx="0">
                  <c:v>Fourth</c:v>
                </c:pt>
              </c:strCache>
            </c:strRef>
          </c:tx>
          <c:spPr>
            <a:gradFill flip="none" rotWithShape="1">
              <a:gsLst>
                <a:gs pos="0">
                  <a:srgbClr val="7030A0">
                    <a:shade val="30000"/>
                    <a:satMod val="115000"/>
                  </a:srgbClr>
                </a:gs>
                <a:gs pos="50000">
                  <a:srgbClr val="7030A0">
                    <a:shade val="67500"/>
                    <a:satMod val="115000"/>
                  </a:srgbClr>
                </a:gs>
                <a:gs pos="100000">
                  <a:srgbClr val="7030A0">
                    <a:shade val="100000"/>
                    <a:satMod val="115000"/>
                  </a:srgbClr>
                </a:gs>
              </a:gsLst>
              <a:lin ang="16200000" scaled="1"/>
              <a:tileRect/>
            </a:gradFill>
            <a:ln>
              <a:solidFill>
                <a:srgbClr val="7030A0"/>
              </a:solidFill>
            </a:ln>
            <a:effectLst>
              <a:outerShdw blurRad="50800" dist="38100" dir="14700000" algn="t" rotWithShape="0">
                <a:srgbClr val="000000">
                  <a:alpha val="60000"/>
                </a:srgbClr>
              </a:outerShdw>
            </a:effectLst>
            <a:scene3d>
              <a:camera prst="orthographicFront" fov="0">
                <a:rot lat="0" lon="0" rev="0"/>
              </a:camera>
              <a:lightRig rig="contrasting" dir="t">
                <a:rot lat="0" lon="0" rev="3600000"/>
              </a:lightRig>
            </a:scene3d>
            <a:sp3d prstMaterial="plastic">
              <a:bevelT w="127000" h="38200" prst="relaxedInset"/>
              <a:contourClr>
                <a:scrgbClr r="0" g="0" b="0"/>
              </a:contourClr>
            </a:sp3d>
          </c:spPr>
          <c:invertIfNegative val="0"/>
          <c:cat>
            <c:strRef>
              <c:f>'MaleFemale Language Usage'!$AC$4:$AC$28</c:f>
              <c:strCache>
                <c:ptCount val="25"/>
                <c:pt idx="0">
                  <c:v>a</c:v>
                </c:pt>
                <c:pt idx="1">
                  <c:v>a</c:v>
                </c:pt>
                <c:pt idx="2">
                  <c:v>a</c:v>
                </c:pt>
                <c:pt idx="3">
                  <c:v>a</c:v>
                </c:pt>
                <c:pt idx="4">
                  <c:v>a</c:v>
                </c:pt>
                <c:pt idx="5">
                  <c:v>a</c:v>
                </c:pt>
                <c:pt idx="6">
                  <c:v>a</c:v>
                </c:pt>
                <c:pt idx="7">
                  <c:v>a</c:v>
                </c:pt>
                <c:pt idx="8">
                  <c:v>a</c:v>
                </c:pt>
                <c:pt idx="9">
                  <c:v>a</c:v>
                </c:pt>
                <c:pt idx="10">
                  <c:v>a</c:v>
                </c:pt>
                <c:pt idx="11">
                  <c:v>a</c:v>
                </c:pt>
                <c:pt idx="12">
                  <c:v>a</c:v>
                </c:pt>
                <c:pt idx="13">
                  <c:v>a</c:v>
                </c:pt>
                <c:pt idx="14">
                  <c:v>a</c:v>
                </c:pt>
                <c:pt idx="15">
                  <c:v>a</c:v>
                </c:pt>
                <c:pt idx="16">
                  <c:v>a</c:v>
                </c:pt>
                <c:pt idx="17">
                  <c:v>a</c:v>
                </c:pt>
                <c:pt idx="18">
                  <c:v>a</c:v>
                </c:pt>
                <c:pt idx="19">
                  <c:v>a</c:v>
                </c:pt>
                <c:pt idx="20">
                  <c:v>a</c:v>
                </c:pt>
                <c:pt idx="21">
                  <c:v>a</c:v>
                </c:pt>
                <c:pt idx="22">
                  <c:v>a</c:v>
                </c:pt>
                <c:pt idx="23">
                  <c:v>a</c:v>
                </c:pt>
                <c:pt idx="24">
                  <c:v>a</c:v>
                </c:pt>
              </c:strCache>
            </c:strRef>
          </c:cat>
          <c:val>
            <c:numRef>
              <c:f>'MaleFemale Language Usage'!$AG$4:$AG$28</c:f>
              <c:numCache>
                <c:formatCode>General</c:formatCode>
                <c:ptCount val="25"/>
                <c:pt idx="2" formatCode="0%">
                  <c:v>0.05</c:v>
                </c:pt>
                <c:pt idx="5" formatCode="0%">
                  <c:v>0.01</c:v>
                </c:pt>
                <c:pt idx="6" formatCode="0%">
                  <c:v>0.01</c:v>
                </c:pt>
                <c:pt idx="9" formatCode="0%">
                  <c:v>0.03</c:v>
                </c:pt>
                <c:pt idx="10" formatCode="0%">
                  <c:v>0.01</c:v>
                </c:pt>
                <c:pt idx="11" formatCode="0%">
                  <c:v>0.2</c:v>
                </c:pt>
                <c:pt idx="13" formatCode="0%">
                  <c:v>0.01</c:v>
                </c:pt>
                <c:pt idx="16" formatCode="0%">
                  <c:v>0.02</c:v>
                </c:pt>
                <c:pt idx="17" formatCode="0%">
                  <c:v>0.02</c:v>
                </c:pt>
                <c:pt idx="18" formatCode="0%">
                  <c:v>0.02</c:v>
                </c:pt>
                <c:pt idx="21" formatCode="0%">
                  <c:v>0.1</c:v>
                </c:pt>
                <c:pt idx="23" formatCode="0%">
                  <c:v>0.02</c:v>
                </c:pt>
                <c:pt idx="24" formatCode="0%">
                  <c:v>0.05</c:v>
                </c:pt>
              </c:numCache>
            </c:numRef>
          </c:val>
        </c:ser>
        <c:ser>
          <c:idx val="4"/>
          <c:order val="4"/>
          <c:tx>
            <c:strRef>
              <c:f>'MaleFemale Language Usage'!$AH$3</c:f>
              <c:strCache>
                <c:ptCount val="1"/>
                <c:pt idx="0">
                  <c:v>Fifth</c:v>
                </c:pt>
              </c:strCache>
            </c:strRef>
          </c:tx>
          <c:spPr>
            <a:solidFill>
              <a:srgbClr val="00B0F0"/>
            </a:solidFill>
            <a:ln>
              <a:noFill/>
            </a:ln>
            <a:effectLst>
              <a:outerShdw blurRad="50800" dist="38100" dir="14700000" algn="t" rotWithShape="0">
                <a:srgbClr val="000000">
                  <a:alpha val="60000"/>
                </a:srgbClr>
              </a:outerShdw>
            </a:effectLst>
            <a:scene3d>
              <a:camera prst="orthographicFront" fov="0">
                <a:rot lat="0" lon="0" rev="0"/>
              </a:camera>
              <a:lightRig rig="contrasting" dir="t">
                <a:rot lat="0" lon="0" rev="3600000"/>
              </a:lightRig>
            </a:scene3d>
            <a:sp3d prstMaterial="plastic">
              <a:bevelT w="127000" h="38200" prst="relaxedInset"/>
              <a:contourClr>
                <a:scrgbClr r="0" g="0" b="0"/>
              </a:contourClr>
            </a:sp3d>
          </c:spPr>
          <c:invertIfNegative val="0"/>
          <c:cat>
            <c:strRef>
              <c:f>'MaleFemale Language Usage'!$AC$4:$AC$28</c:f>
              <c:strCache>
                <c:ptCount val="25"/>
                <c:pt idx="0">
                  <c:v>a</c:v>
                </c:pt>
                <c:pt idx="1">
                  <c:v>a</c:v>
                </c:pt>
                <c:pt idx="2">
                  <c:v>a</c:v>
                </c:pt>
                <c:pt idx="3">
                  <c:v>a</c:v>
                </c:pt>
                <c:pt idx="4">
                  <c:v>a</c:v>
                </c:pt>
                <c:pt idx="5">
                  <c:v>a</c:v>
                </c:pt>
                <c:pt idx="6">
                  <c:v>a</c:v>
                </c:pt>
                <c:pt idx="7">
                  <c:v>a</c:v>
                </c:pt>
                <c:pt idx="8">
                  <c:v>a</c:v>
                </c:pt>
                <c:pt idx="9">
                  <c:v>a</c:v>
                </c:pt>
                <c:pt idx="10">
                  <c:v>a</c:v>
                </c:pt>
                <c:pt idx="11">
                  <c:v>a</c:v>
                </c:pt>
                <c:pt idx="12">
                  <c:v>a</c:v>
                </c:pt>
                <c:pt idx="13">
                  <c:v>a</c:v>
                </c:pt>
                <c:pt idx="14">
                  <c:v>a</c:v>
                </c:pt>
                <c:pt idx="15">
                  <c:v>a</c:v>
                </c:pt>
                <c:pt idx="16">
                  <c:v>a</c:v>
                </c:pt>
                <c:pt idx="17">
                  <c:v>a</c:v>
                </c:pt>
                <c:pt idx="18">
                  <c:v>a</c:v>
                </c:pt>
                <c:pt idx="19">
                  <c:v>a</c:v>
                </c:pt>
                <c:pt idx="20">
                  <c:v>a</c:v>
                </c:pt>
                <c:pt idx="21">
                  <c:v>a</c:v>
                </c:pt>
                <c:pt idx="22">
                  <c:v>a</c:v>
                </c:pt>
                <c:pt idx="23">
                  <c:v>a</c:v>
                </c:pt>
                <c:pt idx="24">
                  <c:v>a</c:v>
                </c:pt>
              </c:strCache>
            </c:strRef>
          </c:cat>
          <c:val>
            <c:numRef>
              <c:f>'MaleFemale Language Usage'!$AH$4:$AH$28</c:f>
              <c:numCache>
                <c:formatCode>General</c:formatCode>
                <c:ptCount val="25"/>
                <c:pt idx="9" formatCode="0%">
                  <c:v>0.02</c:v>
                </c:pt>
                <c:pt idx="16" formatCode="0%">
                  <c:v>0.03</c:v>
                </c:pt>
                <c:pt idx="17" formatCode="0%">
                  <c:v>0.02</c:v>
                </c:pt>
                <c:pt idx="23" formatCode="0%">
                  <c:v>0.24</c:v>
                </c:pt>
              </c:numCache>
            </c:numRef>
          </c:val>
        </c:ser>
        <c:ser>
          <c:idx val="5"/>
          <c:order val="5"/>
          <c:tx>
            <c:strRef>
              <c:f>'MaleFemale Language Usage'!$AI$3</c:f>
              <c:strCache>
                <c:ptCount val="1"/>
                <c:pt idx="0">
                  <c:v>Sixth</c:v>
                </c:pt>
              </c:strCache>
            </c:strRef>
          </c:tx>
          <c:spPr>
            <a:solidFill>
              <a:schemeClr val="accent3"/>
            </a:solidFill>
            <a:ln>
              <a:noFill/>
            </a:ln>
            <a:effectLst>
              <a:outerShdw blurRad="50800" dist="38100" dir="14700000" algn="t" rotWithShape="0">
                <a:srgbClr val="000000">
                  <a:alpha val="60000"/>
                </a:srgbClr>
              </a:outerShdw>
            </a:effectLst>
            <a:scene3d>
              <a:camera prst="orthographicFront" fov="0">
                <a:rot lat="0" lon="0" rev="0"/>
              </a:camera>
              <a:lightRig rig="contrasting" dir="t">
                <a:rot lat="0" lon="0" rev="3600000"/>
              </a:lightRig>
            </a:scene3d>
            <a:sp3d prstMaterial="plastic">
              <a:bevelT w="127000" h="38200" prst="relaxedInset"/>
              <a:contourClr>
                <a:scrgbClr r="0" g="0" b="0"/>
              </a:contourClr>
            </a:sp3d>
          </c:spPr>
          <c:invertIfNegative val="0"/>
          <c:cat>
            <c:strRef>
              <c:f>'MaleFemale Language Usage'!$AC$4:$AC$28</c:f>
              <c:strCache>
                <c:ptCount val="25"/>
                <c:pt idx="0">
                  <c:v>a</c:v>
                </c:pt>
                <c:pt idx="1">
                  <c:v>a</c:v>
                </c:pt>
                <c:pt idx="2">
                  <c:v>a</c:v>
                </c:pt>
                <c:pt idx="3">
                  <c:v>a</c:v>
                </c:pt>
                <c:pt idx="4">
                  <c:v>a</c:v>
                </c:pt>
                <c:pt idx="5">
                  <c:v>a</c:v>
                </c:pt>
                <c:pt idx="6">
                  <c:v>a</c:v>
                </c:pt>
                <c:pt idx="7">
                  <c:v>a</c:v>
                </c:pt>
                <c:pt idx="8">
                  <c:v>a</c:v>
                </c:pt>
                <c:pt idx="9">
                  <c:v>a</c:v>
                </c:pt>
                <c:pt idx="10">
                  <c:v>a</c:v>
                </c:pt>
                <c:pt idx="11">
                  <c:v>a</c:v>
                </c:pt>
                <c:pt idx="12">
                  <c:v>a</c:v>
                </c:pt>
                <c:pt idx="13">
                  <c:v>a</c:v>
                </c:pt>
                <c:pt idx="14">
                  <c:v>a</c:v>
                </c:pt>
                <c:pt idx="15">
                  <c:v>a</c:v>
                </c:pt>
                <c:pt idx="16">
                  <c:v>a</c:v>
                </c:pt>
                <c:pt idx="17">
                  <c:v>a</c:v>
                </c:pt>
                <c:pt idx="18">
                  <c:v>a</c:v>
                </c:pt>
                <c:pt idx="19">
                  <c:v>a</c:v>
                </c:pt>
                <c:pt idx="20">
                  <c:v>a</c:v>
                </c:pt>
                <c:pt idx="21">
                  <c:v>a</c:v>
                </c:pt>
                <c:pt idx="22">
                  <c:v>a</c:v>
                </c:pt>
                <c:pt idx="23">
                  <c:v>a</c:v>
                </c:pt>
                <c:pt idx="24">
                  <c:v>a</c:v>
                </c:pt>
              </c:strCache>
            </c:strRef>
          </c:cat>
          <c:val>
            <c:numRef>
              <c:f>'MaleFemale Language Usage'!$AI$4:$AI$28</c:f>
              <c:numCache>
                <c:formatCode>General</c:formatCode>
                <c:ptCount val="25"/>
                <c:pt idx="16" formatCode="0%">
                  <c:v>0.02</c:v>
                </c:pt>
                <c:pt idx="17" formatCode="0%">
                  <c:v>0.01</c:v>
                </c:pt>
                <c:pt idx="23" formatCode="0%">
                  <c:v>0.02</c:v>
                </c:pt>
              </c:numCache>
            </c:numRef>
          </c:val>
        </c:ser>
        <c:dLbls>
          <c:showLegendKey val="0"/>
          <c:showVal val="0"/>
          <c:showCatName val="0"/>
          <c:showSerName val="0"/>
          <c:showPercent val="0"/>
          <c:showBubbleSize val="0"/>
        </c:dLbls>
        <c:gapWidth val="150"/>
        <c:overlap val="100"/>
        <c:axId val="177317968"/>
        <c:axId val="177318528"/>
      </c:barChart>
      <c:catAx>
        <c:axId val="177317968"/>
        <c:scaling>
          <c:orientation val="minMax"/>
        </c:scaling>
        <c:delete val="1"/>
        <c:axPos val="b"/>
        <c:numFmt formatCode="General" sourceLinked="1"/>
        <c:majorTickMark val="none"/>
        <c:minorTickMark val="none"/>
        <c:tickLblPos val="nextTo"/>
        <c:crossAx val="177318528"/>
        <c:crosses val="autoZero"/>
        <c:auto val="1"/>
        <c:lblAlgn val="ctr"/>
        <c:lblOffset val="100"/>
        <c:noMultiLvlLbl val="0"/>
      </c:catAx>
      <c:valAx>
        <c:axId val="177318528"/>
        <c:scaling>
          <c:orientation val="minMax"/>
          <c:max val="1"/>
        </c:scaling>
        <c:delete val="0"/>
        <c:axPos val="l"/>
        <c:majorGridlines>
          <c:spPr>
            <a:ln w="9525" cap="flat" cmpd="sng" algn="ctr">
              <a:solidFill>
                <a:schemeClr val="lt1">
                  <a:lumMod val="95000"/>
                  <a:alpha val="10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de-DE"/>
          </a:p>
        </c:txPr>
        <c:crossAx val="177317968"/>
        <c:crosses val="autoZero"/>
        <c:crossBetween val="between"/>
      </c:valAx>
      <c:spPr>
        <a:noFill/>
        <a:ln>
          <a:solidFill>
            <a:schemeClr val="tx1">
              <a:lumMod val="15000"/>
              <a:lumOff val="85000"/>
              <a:alpha val="0"/>
            </a:schemeClr>
          </a:solidFill>
        </a:ln>
        <a:effectLst/>
      </c:spPr>
    </c:plotArea>
    <c:legend>
      <c:legendPos val="b"/>
      <c:layout/>
      <c:overlay val="0"/>
      <c:spPr>
        <a:noFill/>
        <a:ln>
          <a:noFill/>
        </a:ln>
        <a:effectLst/>
      </c:spPr>
      <c:txPr>
        <a:bodyPr rot="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de-DE"/>
        </a:p>
      </c:txPr>
    </c:legend>
    <c:plotVisOnly val="1"/>
    <c:dispBlanksAs val="gap"/>
    <c:showDLblsOverMax val="0"/>
  </c:chart>
  <c:spPr>
    <a:noFill/>
    <a:ln>
      <a:noFill/>
    </a:ln>
    <a:effectLst/>
  </c:spPr>
  <c:txPr>
    <a:bodyPr/>
    <a:lstStyle/>
    <a:p>
      <a:pPr>
        <a:defRPr/>
      </a:pPr>
      <a:endParaRPr lang="de-DE"/>
    </a:p>
  </c:txPr>
  <c:externalData r:id="rId3">
    <c:autoUpdate val="0"/>
  </c:externalData>
</c:chartSpace>
</file>

<file path=ppt/charts/chart36.xml><?xml version="1.0" encoding="utf-8"?>
<c:chartSpace xmlns:c="http://schemas.openxmlformats.org/drawingml/2006/chart" xmlns:a="http://schemas.openxmlformats.org/drawingml/2006/main" xmlns:r="http://schemas.openxmlformats.org/officeDocument/2006/relationships">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'MaleFemale Language Usage'!$AY$3</c:f>
              <c:strCache>
                <c:ptCount val="1"/>
                <c:pt idx="0">
                  <c:v>First </c:v>
                </c:pt>
              </c:strCache>
            </c:strRef>
          </c:tx>
          <c:spPr>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lin ang="16200000" scaled="1"/>
              <a:tileRect/>
            </a:gradFill>
            <a:ln>
              <a:noFill/>
            </a:ln>
            <a:effectLst>
              <a:outerShdw blurRad="50800" dist="38100" dir="14700000" algn="t" rotWithShape="0">
                <a:srgbClr val="000000">
                  <a:alpha val="60000"/>
                </a:srgbClr>
              </a:outerShdw>
            </a:effectLst>
            <a:scene3d>
              <a:camera prst="orthographicFront" fov="0">
                <a:rot lat="0" lon="0" rev="0"/>
              </a:camera>
              <a:lightRig rig="contrasting" dir="t">
                <a:rot lat="0" lon="0" rev="3600000"/>
              </a:lightRig>
            </a:scene3d>
            <a:sp3d prstMaterial="plastic">
              <a:bevelT w="127000" h="38200" prst="relaxedInset"/>
              <a:contourClr>
                <a:scrgbClr r="0" g="0" b="0"/>
              </a:contourClr>
            </a:sp3d>
          </c:spPr>
          <c:invertIfNegative val="0"/>
          <c:cat>
            <c:strRef>
              <c:f>'MaleFemale Language Usage'!$AX$4:$AX$42</c:f>
              <c:strCache>
                <c:ptCount val="39"/>
                <c:pt idx="0">
                  <c:v>a</c:v>
                </c:pt>
                <c:pt idx="1">
                  <c:v>a</c:v>
                </c:pt>
                <c:pt idx="2">
                  <c:v>a</c:v>
                </c:pt>
                <c:pt idx="3">
                  <c:v>a</c:v>
                </c:pt>
                <c:pt idx="4">
                  <c:v>a</c:v>
                </c:pt>
                <c:pt idx="5">
                  <c:v>a</c:v>
                </c:pt>
                <c:pt idx="6">
                  <c:v>a</c:v>
                </c:pt>
                <c:pt idx="7">
                  <c:v>a</c:v>
                </c:pt>
                <c:pt idx="8">
                  <c:v>a</c:v>
                </c:pt>
                <c:pt idx="9">
                  <c:v>a</c:v>
                </c:pt>
                <c:pt idx="10">
                  <c:v>a</c:v>
                </c:pt>
                <c:pt idx="11">
                  <c:v>a</c:v>
                </c:pt>
                <c:pt idx="12">
                  <c:v>a</c:v>
                </c:pt>
                <c:pt idx="13">
                  <c:v>a</c:v>
                </c:pt>
                <c:pt idx="14">
                  <c:v>a</c:v>
                </c:pt>
                <c:pt idx="15">
                  <c:v>a</c:v>
                </c:pt>
                <c:pt idx="16">
                  <c:v>a</c:v>
                </c:pt>
                <c:pt idx="17">
                  <c:v>a</c:v>
                </c:pt>
                <c:pt idx="18">
                  <c:v>a</c:v>
                </c:pt>
                <c:pt idx="19">
                  <c:v>a</c:v>
                </c:pt>
                <c:pt idx="20">
                  <c:v>a</c:v>
                </c:pt>
                <c:pt idx="21">
                  <c:v>a</c:v>
                </c:pt>
                <c:pt idx="22">
                  <c:v>a</c:v>
                </c:pt>
                <c:pt idx="23">
                  <c:v>a</c:v>
                </c:pt>
                <c:pt idx="24">
                  <c:v>a</c:v>
                </c:pt>
                <c:pt idx="25">
                  <c:v>a</c:v>
                </c:pt>
                <c:pt idx="26">
                  <c:v>a</c:v>
                </c:pt>
                <c:pt idx="27">
                  <c:v>a</c:v>
                </c:pt>
                <c:pt idx="28">
                  <c:v>a</c:v>
                </c:pt>
                <c:pt idx="29">
                  <c:v>a</c:v>
                </c:pt>
                <c:pt idx="30">
                  <c:v>a</c:v>
                </c:pt>
                <c:pt idx="31">
                  <c:v>a</c:v>
                </c:pt>
                <c:pt idx="32">
                  <c:v>a</c:v>
                </c:pt>
                <c:pt idx="33">
                  <c:v>a</c:v>
                </c:pt>
                <c:pt idx="34">
                  <c:v>a</c:v>
                </c:pt>
                <c:pt idx="35">
                  <c:v>a</c:v>
                </c:pt>
                <c:pt idx="36">
                  <c:v>a</c:v>
                </c:pt>
                <c:pt idx="37">
                  <c:v>a</c:v>
                </c:pt>
                <c:pt idx="38">
                  <c:v>a</c:v>
                </c:pt>
              </c:strCache>
            </c:strRef>
          </c:cat>
          <c:val>
            <c:numRef>
              <c:f>'MaleFemale Language Usage'!$AY$4:$AY$42</c:f>
              <c:numCache>
                <c:formatCode>0%</c:formatCode>
                <c:ptCount val="39"/>
                <c:pt idx="0">
                  <c:v>0.99</c:v>
                </c:pt>
                <c:pt idx="1">
                  <c:v>0.99</c:v>
                </c:pt>
                <c:pt idx="2">
                  <c:v>0.98</c:v>
                </c:pt>
                <c:pt idx="3">
                  <c:v>0.98</c:v>
                </c:pt>
                <c:pt idx="4">
                  <c:v>0.98</c:v>
                </c:pt>
                <c:pt idx="5">
                  <c:v>0.97</c:v>
                </c:pt>
                <c:pt idx="6">
                  <c:v>0.95</c:v>
                </c:pt>
                <c:pt idx="7">
                  <c:v>0.9</c:v>
                </c:pt>
                <c:pt idx="8">
                  <c:v>0.9</c:v>
                </c:pt>
                <c:pt idx="9">
                  <c:v>0.9</c:v>
                </c:pt>
                <c:pt idx="10">
                  <c:v>0.8</c:v>
                </c:pt>
                <c:pt idx="11">
                  <c:v>0.8</c:v>
                </c:pt>
                <c:pt idx="12">
                  <c:v>0.7</c:v>
                </c:pt>
                <c:pt idx="13">
                  <c:v>0.6</c:v>
                </c:pt>
                <c:pt idx="14">
                  <c:v>0.6</c:v>
                </c:pt>
                <c:pt idx="15">
                  <c:v>0.6</c:v>
                </c:pt>
                <c:pt idx="16">
                  <c:v>0.5</c:v>
                </c:pt>
                <c:pt idx="17">
                  <c:v>0.5</c:v>
                </c:pt>
                <c:pt idx="18">
                  <c:v>0.5</c:v>
                </c:pt>
                <c:pt idx="19">
                  <c:v>0.5</c:v>
                </c:pt>
                <c:pt idx="20">
                  <c:v>0.5</c:v>
                </c:pt>
                <c:pt idx="21">
                  <c:v>0.5</c:v>
                </c:pt>
                <c:pt idx="22">
                  <c:v>0.5</c:v>
                </c:pt>
                <c:pt idx="23">
                  <c:v>0.5</c:v>
                </c:pt>
                <c:pt idx="24">
                  <c:v>0.5</c:v>
                </c:pt>
                <c:pt idx="25">
                  <c:v>0.45</c:v>
                </c:pt>
                <c:pt idx="26">
                  <c:v>0.45</c:v>
                </c:pt>
                <c:pt idx="27">
                  <c:v>0.4</c:v>
                </c:pt>
                <c:pt idx="28">
                  <c:v>0.4</c:v>
                </c:pt>
                <c:pt idx="29">
                  <c:v>0.4</c:v>
                </c:pt>
                <c:pt idx="30">
                  <c:v>0.4</c:v>
                </c:pt>
                <c:pt idx="31">
                  <c:v>0.4</c:v>
                </c:pt>
                <c:pt idx="32">
                  <c:v>0.34</c:v>
                </c:pt>
                <c:pt idx="33">
                  <c:v>0.33</c:v>
                </c:pt>
                <c:pt idx="34">
                  <c:v>0.3</c:v>
                </c:pt>
                <c:pt idx="35">
                  <c:v>0.3</c:v>
                </c:pt>
                <c:pt idx="36">
                  <c:v>0.25</c:v>
                </c:pt>
                <c:pt idx="37">
                  <c:v>0.2</c:v>
                </c:pt>
                <c:pt idx="38">
                  <c:v>0.05</c:v>
                </c:pt>
              </c:numCache>
            </c:numRef>
          </c:val>
        </c:ser>
        <c:ser>
          <c:idx val="1"/>
          <c:order val="1"/>
          <c:tx>
            <c:strRef>
              <c:f>'MaleFemale Language Usage'!$AZ$3</c:f>
              <c:strCache>
                <c:ptCount val="1"/>
                <c:pt idx="0">
                  <c:v>Second</c:v>
                </c:pt>
              </c:strCache>
            </c:strRef>
          </c:tx>
          <c:spPr>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16200000" scaled="1"/>
              <a:tileRect/>
            </a:gradFill>
            <a:ln>
              <a:noFill/>
            </a:ln>
            <a:effectLst>
              <a:outerShdw blurRad="50800" dist="38100" dir="14700000" algn="t" rotWithShape="0">
                <a:srgbClr val="000000">
                  <a:alpha val="60000"/>
                </a:srgbClr>
              </a:outerShdw>
            </a:effectLst>
            <a:scene3d>
              <a:camera prst="orthographicFront" fov="0">
                <a:rot lat="0" lon="0" rev="0"/>
              </a:camera>
              <a:lightRig rig="contrasting" dir="t">
                <a:rot lat="0" lon="0" rev="3600000"/>
              </a:lightRig>
            </a:scene3d>
            <a:sp3d prstMaterial="plastic">
              <a:bevelT w="127000" h="38200" prst="relaxedInset"/>
              <a:contourClr>
                <a:scrgbClr r="0" g="0" b="0"/>
              </a:contourClr>
            </a:sp3d>
          </c:spPr>
          <c:invertIfNegative val="0"/>
          <c:cat>
            <c:strRef>
              <c:f>'MaleFemale Language Usage'!$AX$4:$AX$42</c:f>
              <c:strCache>
                <c:ptCount val="39"/>
                <c:pt idx="0">
                  <c:v>a</c:v>
                </c:pt>
                <c:pt idx="1">
                  <c:v>a</c:v>
                </c:pt>
                <c:pt idx="2">
                  <c:v>a</c:v>
                </c:pt>
                <c:pt idx="3">
                  <c:v>a</c:v>
                </c:pt>
                <c:pt idx="4">
                  <c:v>a</c:v>
                </c:pt>
                <c:pt idx="5">
                  <c:v>a</c:v>
                </c:pt>
                <c:pt idx="6">
                  <c:v>a</c:v>
                </c:pt>
                <c:pt idx="7">
                  <c:v>a</c:v>
                </c:pt>
                <c:pt idx="8">
                  <c:v>a</c:v>
                </c:pt>
                <c:pt idx="9">
                  <c:v>a</c:v>
                </c:pt>
                <c:pt idx="10">
                  <c:v>a</c:v>
                </c:pt>
                <c:pt idx="11">
                  <c:v>a</c:v>
                </c:pt>
                <c:pt idx="12">
                  <c:v>a</c:v>
                </c:pt>
                <c:pt idx="13">
                  <c:v>a</c:v>
                </c:pt>
                <c:pt idx="14">
                  <c:v>a</c:v>
                </c:pt>
                <c:pt idx="15">
                  <c:v>a</c:v>
                </c:pt>
                <c:pt idx="16">
                  <c:v>a</c:v>
                </c:pt>
                <c:pt idx="17">
                  <c:v>a</c:v>
                </c:pt>
                <c:pt idx="18">
                  <c:v>a</c:v>
                </c:pt>
                <c:pt idx="19">
                  <c:v>a</c:v>
                </c:pt>
                <c:pt idx="20">
                  <c:v>a</c:v>
                </c:pt>
                <c:pt idx="21">
                  <c:v>a</c:v>
                </c:pt>
                <c:pt idx="22">
                  <c:v>a</c:v>
                </c:pt>
                <c:pt idx="23">
                  <c:v>a</c:v>
                </c:pt>
                <c:pt idx="24">
                  <c:v>a</c:v>
                </c:pt>
                <c:pt idx="25">
                  <c:v>a</c:v>
                </c:pt>
                <c:pt idx="26">
                  <c:v>a</c:v>
                </c:pt>
                <c:pt idx="27">
                  <c:v>a</c:v>
                </c:pt>
                <c:pt idx="28">
                  <c:v>a</c:v>
                </c:pt>
                <c:pt idx="29">
                  <c:v>a</c:v>
                </c:pt>
                <c:pt idx="30">
                  <c:v>a</c:v>
                </c:pt>
                <c:pt idx="31">
                  <c:v>a</c:v>
                </c:pt>
                <c:pt idx="32">
                  <c:v>a</c:v>
                </c:pt>
                <c:pt idx="33">
                  <c:v>a</c:v>
                </c:pt>
                <c:pt idx="34">
                  <c:v>a</c:v>
                </c:pt>
                <c:pt idx="35">
                  <c:v>a</c:v>
                </c:pt>
                <c:pt idx="36">
                  <c:v>a</c:v>
                </c:pt>
                <c:pt idx="37">
                  <c:v>a</c:v>
                </c:pt>
                <c:pt idx="38">
                  <c:v>a</c:v>
                </c:pt>
              </c:strCache>
            </c:strRef>
          </c:cat>
          <c:val>
            <c:numRef>
              <c:f>'MaleFemale Language Usage'!$AZ$4:$AZ$42</c:f>
              <c:numCache>
                <c:formatCode>0%</c:formatCode>
                <c:ptCount val="39"/>
                <c:pt idx="0">
                  <c:v>0.01</c:v>
                </c:pt>
                <c:pt idx="1">
                  <c:v>0.01</c:v>
                </c:pt>
                <c:pt idx="2">
                  <c:v>0.01</c:v>
                </c:pt>
                <c:pt idx="3">
                  <c:v>0.01</c:v>
                </c:pt>
                <c:pt idx="4">
                  <c:v>0.01</c:v>
                </c:pt>
                <c:pt idx="5">
                  <c:v>0.01</c:v>
                </c:pt>
                <c:pt idx="6">
                  <c:v>0.02</c:v>
                </c:pt>
                <c:pt idx="7">
                  <c:v>0.02</c:v>
                </c:pt>
                <c:pt idx="8">
                  <c:v>0.1</c:v>
                </c:pt>
                <c:pt idx="9">
                  <c:v>0.1</c:v>
                </c:pt>
                <c:pt idx="10">
                  <c:v>0.2</c:v>
                </c:pt>
                <c:pt idx="11">
                  <c:v>0.15</c:v>
                </c:pt>
                <c:pt idx="12">
                  <c:v>0.25</c:v>
                </c:pt>
                <c:pt idx="13">
                  <c:v>0.3</c:v>
                </c:pt>
                <c:pt idx="14">
                  <c:v>0.14000000000000001</c:v>
                </c:pt>
                <c:pt idx="15">
                  <c:v>0.35</c:v>
                </c:pt>
                <c:pt idx="16">
                  <c:v>0.5</c:v>
                </c:pt>
                <c:pt idx="17">
                  <c:v>0.2</c:v>
                </c:pt>
                <c:pt idx="18">
                  <c:v>0.48</c:v>
                </c:pt>
                <c:pt idx="19">
                  <c:v>0.05</c:v>
                </c:pt>
                <c:pt idx="21">
                  <c:v>0.4</c:v>
                </c:pt>
                <c:pt idx="22">
                  <c:v>0.3</c:v>
                </c:pt>
                <c:pt idx="23">
                  <c:v>0.25</c:v>
                </c:pt>
                <c:pt idx="24">
                  <c:v>0.5</c:v>
                </c:pt>
                <c:pt idx="25">
                  <c:v>0.4</c:v>
                </c:pt>
                <c:pt idx="26">
                  <c:v>0.45</c:v>
                </c:pt>
                <c:pt idx="27">
                  <c:v>0.3</c:v>
                </c:pt>
                <c:pt idx="28">
                  <c:v>0.1</c:v>
                </c:pt>
                <c:pt idx="29">
                  <c:v>0.4</c:v>
                </c:pt>
                <c:pt idx="30">
                  <c:v>0.4</c:v>
                </c:pt>
                <c:pt idx="31">
                  <c:v>0.6</c:v>
                </c:pt>
                <c:pt idx="32">
                  <c:v>0.33</c:v>
                </c:pt>
                <c:pt idx="33">
                  <c:v>0.33</c:v>
                </c:pt>
                <c:pt idx="34">
                  <c:v>0.3</c:v>
                </c:pt>
                <c:pt idx="35">
                  <c:v>0.4</c:v>
                </c:pt>
                <c:pt idx="36">
                  <c:v>0.5</c:v>
                </c:pt>
                <c:pt idx="37">
                  <c:v>0.5</c:v>
                </c:pt>
                <c:pt idx="38">
                  <c:v>0.7</c:v>
                </c:pt>
              </c:numCache>
            </c:numRef>
          </c:val>
        </c:ser>
        <c:ser>
          <c:idx val="2"/>
          <c:order val="2"/>
          <c:tx>
            <c:strRef>
              <c:f>'MaleFemale Language Usage'!$BA$3</c:f>
              <c:strCache>
                <c:ptCount val="1"/>
                <c:pt idx="0">
                  <c:v>Third</c:v>
                </c:pt>
              </c:strCache>
            </c:strRef>
          </c:tx>
          <c:spPr>
            <a:gradFill flip="none" rotWithShape="1">
              <a:gsLst>
                <a:gs pos="0">
                  <a:srgbClr val="92D050">
                    <a:shade val="30000"/>
                    <a:satMod val="115000"/>
                  </a:srgbClr>
                </a:gs>
                <a:gs pos="50000">
                  <a:srgbClr val="92D050">
                    <a:shade val="67500"/>
                    <a:satMod val="115000"/>
                  </a:srgbClr>
                </a:gs>
                <a:gs pos="100000">
                  <a:srgbClr val="92D050">
                    <a:shade val="100000"/>
                    <a:satMod val="115000"/>
                  </a:srgbClr>
                </a:gs>
              </a:gsLst>
              <a:lin ang="16200000" scaled="1"/>
              <a:tileRect/>
            </a:gradFill>
            <a:ln>
              <a:noFill/>
            </a:ln>
            <a:effectLst>
              <a:outerShdw blurRad="50800" dist="38100" dir="14700000" algn="t" rotWithShape="0">
                <a:srgbClr val="000000">
                  <a:alpha val="60000"/>
                </a:srgbClr>
              </a:outerShdw>
            </a:effectLst>
            <a:scene3d>
              <a:camera prst="orthographicFront" fov="0">
                <a:rot lat="0" lon="0" rev="0"/>
              </a:camera>
              <a:lightRig rig="contrasting" dir="t">
                <a:rot lat="0" lon="0" rev="3600000"/>
              </a:lightRig>
            </a:scene3d>
            <a:sp3d prstMaterial="plastic">
              <a:bevelT w="127000" h="38200" prst="relaxedInset"/>
              <a:contourClr>
                <a:scrgbClr r="0" g="0" b="0"/>
              </a:contourClr>
            </a:sp3d>
          </c:spPr>
          <c:invertIfNegative val="0"/>
          <c:cat>
            <c:strRef>
              <c:f>'MaleFemale Language Usage'!$AX$4:$AX$42</c:f>
              <c:strCache>
                <c:ptCount val="39"/>
                <c:pt idx="0">
                  <c:v>a</c:v>
                </c:pt>
                <c:pt idx="1">
                  <c:v>a</c:v>
                </c:pt>
                <c:pt idx="2">
                  <c:v>a</c:v>
                </c:pt>
                <c:pt idx="3">
                  <c:v>a</c:v>
                </c:pt>
                <c:pt idx="4">
                  <c:v>a</c:v>
                </c:pt>
                <c:pt idx="5">
                  <c:v>a</c:v>
                </c:pt>
                <c:pt idx="6">
                  <c:v>a</c:v>
                </c:pt>
                <c:pt idx="7">
                  <c:v>a</c:v>
                </c:pt>
                <c:pt idx="8">
                  <c:v>a</c:v>
                </c:pt>
                <c:pt idx="9">
                  <c:v>a</c:v>
                </c:pt>
                <c:pt idx="10">
                  <c:v>a</c:v>
                </c:pt>
                <c:pt idx="11">
                  <c:v>a</c:v>
                </c:pt>
                <c:pt idx="12">
                  <c:v>a</c:v>
                </c:pt>
                <c:pt idx="13">
                  <c:v>a</c:v>
                </c:pt>
                <c:pt idx="14">
                  <c:v>a</c:v>
                </c:pt>
                <c:pt idx="15">
                  <c:v>a</c:v>
                </c:pt>
                <c:pt idx="16">
                  <c:v>a</c:v>
                </c:pt>
                <c:pt idx="17">
                  <c:v>a</c:v>
                </c:pt>
                <c:pt idx="18">
                  <c:v>a</c:v>
                </c:pt>
                <c:pt idx="19">
                  <c:v>a</c:v>
                </c:pt>
                <c:pt idx="20">
                  <c:v>a</c:v>
                </c:pt>
                <c:pt idx="21">
                  <c:v>a</c:v>
                </c:pt>
                <c:pt idx="22">
                  <c:v>a</c:v>
                </c:pt>
                <c:pt idx="23">
                  <c:v>a</c:v>
                </c:pt>
                <c:pt idx="24">
                  <c:v>a</c:v>
                </c:pt>
                <c:pt idx="25">
                  <c:v>a</c:v>
                </c:pt>
                <c:pt idx="26">
                  <c:v>a</c:v>
                </c:pt>
                <c:pt idx="27">
                  <c:v>a</c:v>
                </c:pt>
                <c:pt idx="28">
                  <c:v>a</c:v>
                </c:pt>
                <c:pt idx="29">
                  <c:v>a</c:v>
                </c:pt>
                <c:pt idx="30">
                  <c:v>a</c:v>
                </c:pt>
                <c:pt idx="31">
                  <c:v>a</c:v>
                </c:pt>
                <c:pt idx="32">
                  <c:v>a</c:v>
                </c:pt>
                <c:pt idx="33">
                  <c:v>a</c:v>
                </c:pt>
                <c:pt idx="34">
                  <c:v>a</c:v>
                </c:pt>
                <c:pt idx="35">
                  <c:v>a</c:v>
                </c:pt>
                <c:pt idx="36">
                  <c:v>a</c:v>
                </c:pt>
                <c:pt idx="37">
                  <c:v>a</c:v>
                </c:pt>
                <c:pt idx="38">
                  <c:v>a</c:v>
                </c:pt>
              </c:strCache>
            </c:strRef>
          </c:cat>
          <c:val>
            <c:numRef>
              <c:f>'MaleFemale Language Usage'!$BA$4:$BA$42</c:f>
              <c:numCache>
                <c:formatCode>General</c:formatCode>
                <c:ptCount val="39"/>
                <c:pt idx="2" formatCode="0%">
                  <c:v>0.01</c:v>
                </c:pt>
                <c:pt idx="3" formatCode="0%">
                  <c:v>0.01</c:v>
                </c:pt>
                <c:pt idx="4" formatCode="0%">
                  <c:v>0.01</c:v>
                </c:pt>
                <c:pt idx="5" formatCode="0%">
                  <c:v>0.01</c:v>
                </c:pt>
                <c:pt idx="6" formatCode="0%">
                  <c:v>0.02</c:v>
                </c:pt>
                <c:pt idx="7" formatCode="0%">
                  <c:v>0.02</c:v>
                </c:pt>
                <c:pt idx="11" formatCode="0%">
                  <c:v>0.05</c:v>
                </c:pt>
                <c:pt idx="12" formatCode="0%">
                  <c:v>0.05</c:v>
                </c:pt>
                <c:pt idx="13" formatCode="0%">
                  <c:v>0.05</c:v>
                </c:pt>
                <c:pt idx="14" formatCode="0%">
                  <c:v>0.25</c:v>
                </c:pt>
                <c:pt idx="15" formatCode="0%">
                  <c:v>0.05</c:v>
                </c:pt>
                <c:pt idx="17" formatCode="0%">
                  <c:v>0.2</c:v>
                </c:pt>
                <c:pt idx="18" formatCode="0%">
                  <c:v>0.01</c:v>
                </c:pt>
                <c:pt idx="19" formatCode="0%">
                  <c:v>0.44</c:v>
                </c:pt>
                <c:pt idx="20" formatCode="0%">
                  <c:v>0.5</c:v>
                </c:pt>
                <c:pt idx="21" formatCode="0%">
                  <c:v>0.1</c:v>
                </c:pt>
                <c:pt idx="22" formatCode="0%">
                  <c:v>0.2</c:v>
                </c:pt>
                <c:pt idx="23" formatCode="0%">
                  <c:v>0.25</c:v>
                </c:pt>
                <c:pt idx="25" formatCode="0%">
                  <c:v>0.14000000000000001</c:v>
                </c:pt>
                <c:pt idx="26" formatCode="0%">
                  <c:v>0.1</c:v>
                </c:pt>
                <c:pt idx="27" formatCode="0%">
                  <c:v>0.3</c:v>
                </c:pt>
                <c:pt idx="28" formatCode="0%">
                  <c:v>0.4</c:v>
                </c:pt>
                <c:pt idx="29" formatCode="0%">
                  <c:v>0.19</c:v>
                </c:pt>
                <c:pt idx="30" formatCode="0%">
                  <c:v>0.15</c:v>
                </c:pt>
                <c:pt idx="32" formatCode="0%">
                  <c:v>0.33</c:v>
                </c:pt>
                <c:pt idx="33" formatCode="0%">
                  <c:v>0.34</c:v>
                </c:pt>
                <c:pt idx="34" formatCode="0%">
                  <c:v>0.3</c:v>
                </c:pt>
                <c:pt idx="35" formatCode="0%">
                  <c:v>0.3</c:v>
                </c:pt>
                <c:pt idx="36" formatCode="0%">
                  <c:v>0.25</c:v>
                </c:pt>
                <c:pt idx="37" formatCode="0%">
                  <c:v>0.3</c:v>
                </c:pt>
                <c:pt idx="38" formatCode="0%">
                  <c:v>0.25</c:v>
                </c:pt>
              </c:numCache>
            </c:numRef>
          </c:val>
        </c:ser>
        <c:ser>
          <c:idx val="3"/>
          <c:order val="3"/>
          <c:tx>
            <c:strRef>
              <c:f>'MaleFemale Language Usage'!$BB$3</c:f>
              <c:strCache>
                <c:ptCount val="1"/>
                <c:pt idx="0">
                  <c:v>Fourth</c:v>
                </c:pt>
              </c:strCache>
            </c:strRef>
          </c:tx>
          <c:spPr>
            <a:gradFill flip="none" rotWithShape="1">
              <a:gsLst>
                <a:gs pos="0">
                  <a:srgbClr val="7030A0">
                    <a:shade val="30000"/>
                    <a:satMod val="115000"/>
                  </a:srgbClr>
                </a:gs>
                <a:gs pos="50000">
                  <a:srgbClr val="7030A0">
                    <a:shade val="67500"/>
                    <a:satMod val="115000"/>
                  </a:srgbClr>
                </a:gs>
                <a:gs pos="100000">
                  <a:srgbClr val="7030A0">
                    <a:shade val="100000"/>
                    <a:satMod val="115000"/>
                  </a:srgbClr>
                </a:gs>
              </a:gsLst>
              <a:lin ang="16200000" scaled="1"/>
              <a:tileRect/>
            </a:gradFill>
            <a:ln>
              <a:noFill/>
            </a:ln>
            <a:effectLst>
              <a:outerShdw blurRad="50800" dist="38100" dir="14700000" algn="t" rotWithShape="0">
                <a:srgbClr val="000000">
                  <a:alpha val="60000"/>
                </a:srgbClr>
              </a:outerShdw>
            </a:effectLst>
            <a:scene3d>
              <a:camera prst="orthographicFront" fov="0">
                <a:rot lat="0" lon="0" rev="0"/>
              </a:camera>
              <a:lightRig rig="contrasting" dir="t">
                <a:rot lat="0" lon="0" rev="3600000"/>
              </a:lightRig>
            </a:scene3d>
            <a:sp3d prstMaterial="plastic">
              <a:bevelT w="127000" h="38200" prst="relaxedInset"/>
              <a:contourClr>
                <a:scrgbClr r="0" g="0" b="0"/>
              </a:contourClr>
            </a:sp3d>
          </c:spPr>
          <c:invertIfNegative val="0"/>
          <c:cat>
            <c:strRef>
              <c:f>'MaleFemale Language Usage'!$AX$4:$AX$42</c:f>
              <c:strCache>
                <c:ptCount val="39"/>
                <c:pt idx="0">
                  <c:v>a</c:v>
                </c:pt>
                <c:pt idx="1">
                  <c:v>a</c:v>
                </c:pt>
                <c:pt idx="2">
                  <c:v>a</c:v>
                </c:pt>
                <c:pt idx="3">
                  <c:v>a</c:v>
                </c:pt>
                <c:pt idx="4">
                  <c:v>a</c:v>
                </c:pt>
                <c:pt idx="5">
                  <c:v>a</c:v>
                </c:pt>
                <c:pt idx="6">
                  <c:v>a</c:v>
                </c:pt>
                <c:pt idx="7">
                  <c:v>a</c:v>
                </c:pt>
                <c:pt idx="8">
                  <c:v>a</c:v>
                </c:pt>
                <c:pt idx="9">
                  <c:v>a</c:v>
                </c:pt>
                <c:pt idx="10">
                  <c:v>a</c:v>
                </c:pt>
                <c:pt idx="11">
                  <c:v>a</c:v>
                </c:pt>
                <c:pt idx="12">
                  <c:v>a</c:v>
                </c:pt>
                <c:pt idx="13">
                  <c:v>a</c:v>
                </c:pt>
                <c:pt idx="14">
                  <c:v>a</c:v>
                </c:pt>
                <c:pt idx="15">
                  <c:v>a</c:v>
                </c:pt>
                <c:pt idx="16">
                  <c:v>a</c:v>
                </c:pt>
                <c:pt idx="17">
                  <c:v>a</c:v>
                </c:pt>
                <c:pt idx="18">
                  <c:v>a</c:v>
                </c:pt>
                <c:pt idx="19">
                  <c:v>a</c:v>
                </c:pt>
                <c:pt idx="20">
                  <c:v>a</c:v>
                </c:pt>
                <c:pt idx="21">
                  <c:v>a</c:v>
                </c:pt>
                <c:pt idx="22">
                  <c:v>a</c:v>
                </c:pt>
                <c:pt idx="23">
                  <c:v>a</c:v>
                </c:pt>
                <c:pt idx="24">
                  <c:v>a</c:v>
                </c:pt>
                <c:pt idx="25">
                  <c:v>a</c:v>
                </c:pt>
                <c:pt idx="26">
                  <c:v>a</c:v>
                </c:pt>
                <c:pt idx="27">
                  <c:v>a</c:v>
                </c:pt>
                <c:pt idx="28">
                  <c:v>a</c:v>
                </c:pt>
                <c:pt idx="29">
                  <c:v>a</c:v>
                </c:pt>
                <c:pt idx="30">
                  <c:v>a</c:v>
                </c:pt>
                <c:pt idx="31">
                  <c:v>a</c:v>
                </c:pt>
                <c:pt idx="32">
                  <c:v>a</c:v>
                </c:pt>
                <c:pt idx="33">
                  <c:v>a</c:v>
                </c:pt>
                <c:pt idx="34">
                  <c:v>a</c:v>
                </c:pt>
                <c:pt idx="35">
                  <c:v>a</c:v>
                </c:pt>
                <c:pt idx="36">
                  <c:v>a</c:v>
                </c:pt>
                <c:pt idx="37">
                  <c:v>a</c:v>
                </c:pt>
                <c:pt idx="38">
                  <c:v>a</c:v>
                </c:pt>
              </c:strCache>
            </c:strRef>
          </c:cat>
          <c:val>
            <c:numRef>
              <c:f>'MaleFemale Language Usage'!$BB$4:$BB$42</c:f>
              <c:numCache>
                <c:formatCode>General</c:formatCode>
                <c:ptCount val="39"/>
                <c:pt idx="5" formatCode="0%">
                  <c:v>0.01</c:v>
                </c:pt>
                <c:pt idx="6" formatCode="0%">
                  <c:v>0.01</c:v>
                </c:pt>
                <c:pt idx="7" formatCode="0%">
                  <c:v>0.02</c:v>
                </c:pt>
                <c:pt idx="13" formatCode="0%">
                  <c:v>0.05</c:v>
                </c:pt>
                <c:pt idx="14" formatCode="0%">
                  <c:v>0.01</c:v>
                </c:pt>
                <c:pt idx="17" formatCode="0%">
                  <c:v>0.05</c:v>
                </c:pt>
                <c:pt idx="18" formatCode="0%">
                  <c:v>0.01</c:v>
                </c:pt>
                <c:pt idx="19" formatCode="0%">
                  <c:v>0.01</c:v>
                </c:pt>
                <c:pt idx="25" formatCode="0%">
                  <c:v>0.01</c:v>
                </c:pt>
                <c:pt idx="28" formatCode="0%">
                  <c:v>0.1</c:v>
                </c:pt>
                <c:pt idx="29" formatCode="0%">
                  <c:v>0.01</c:v>
                </c:pt>
                <c:pt idx="30" formatCode="0%">
                  <c:v>0.05</c:v>
                </c:pt>
                <c:pt idx="34" formatCode="0%">
                  <c:v>0.1</c:v>
                </c:pt>
              </c:numCache>
            </c:numRef>
          </c:val>
        </c:ser>
        <c:ser>
          <c:idx val="4"/>
          <c:order val="4"/>
          <c:tx>
            <c:strRef>
              <c:f>'MaleFemale Language Usage'!$BC$3</c:f>
              <c:strCache>
                <c:ptCount val="1"/>
                <c:pt idx="0">
                  <c:v>Fifth</c:v>
                </c:pt>
              </c:strCache>
            </c:strRef>
          </c:tx>
          <c:spPr>
            <a:solidFill>
              <a:srgbClr val="00B0F0"/>
            </a:solidFill>
            <a:ln>
              <a:noFill/>
            </a:ln>
            <a:effectLst>
              <a:outerShdw blurRad="50800" dist="38100" dir="14700000" algn="t" rotWithShape="0">
                <a:srgbClr val="000000">
                  <a:alpha val="60000"/>
                </a:srgbClr>
              </a:outerShdw>
            </a:effectLst>
            <a:scene3d>
              <a:camera prst="orthographicFront" fov="0">
                <a:rot lat="0" lon="0" rev="0"/>
              </a:camera>
              <a:lightRig rig="contrasting" dir="t">
                <a:rot lat="0" lon="0" rev="3600000"/>
              </a:lightRig>
            </a:scene3d>
            <a:sp3d prstMaterial="plastic">
              <a:bevelT w="127000" h="38200" prst="relaxedInset"/>
              <a:contourClr>
                <a:scrgbClr r="0" g="0" b="0"/>
              </a:contourClr>
            </a:sp3d>
          </c:spPr>
          <c:invertIfNegative val="0"/>
          <c:cat>
            <c:strRef>
              <c:f>'MaleFemale Language Usage'!$AX$4:$AX$42</c:f>
              <c:strCache>
                <c:ptCount val="39"/>
                <c:pt idx="0">
                  <c:v>a</c:v>
                </c:pt>
                <c:pt idx="1">
                  <c:v>a</c:v>
                </c:pt>
                <c:pt idx="2">
                  <c:v>a</c:v>
                </c:pt>
                <c:pt idx="3">
                  <c:v>a</c:v>
                </c:pt>
                <c:pt idx="4">
                  <c:v>a</c:v>
                </c:pt>
                <c:pt idx="5">
                  <c:v>a</c:v>
                </c:pt>
                <c:pt idx="6">
                  <c:v>a</c:v>
                </c:pt>
                <c:pt idx="7">
                  <c:v>a</c:v>
                </c:pt>
                <c:pt idx="8">
                  <c:v>a</c:v>
                </c:pt>
                <c:pt idx="9">
                  <c:v>a</c:v>
                </c:pt>
                <c:pt idx="10">
                  <c:v>a</c:v>
                </c:pt>
                <c:pt idx="11">
                  <c:v>a</c:v>
                </c:pt>
                <c:pt idx="12">
                  <c:v>a</c:v>
                </c:pt>
                <c:pt idx="13">
                  <c:v>a</c:v>
                </c:pt>
                <c:pt idx="14">
                  <c:v>a</c:v>
                </c:pt>
                <c:pt idx="15">
                  <c:v>a</c:v>
                </c:pt>
                <c:pt idx="16">
                  <c:v>a</c:v>
                </c:pt>
                <c:pt idx="17">
                  <c:v>a</c:v>
                </c:pt>
                <c:pt idx="18">
                  <c:v>a</c:v>
                </c:pt>
                <c:pt idx="19">
                  <c:v>a</c:v>
                </c:pt>
                <c:pt idx="20">
                  <c:v>a</c:v>
                </c:pt>
                <c:pt idx="21">
                  <c:v>a</c:v>
                </c:pt>
                <c:pt idx="22">
                  <c:v>a</c:v>
                </c:pt>
                <c:pt idx="23">
                  <c:v>a</c:v>
                </c:pt>
                <c:pt idx="24">
                  <c:v>a</c:v>
                </c:pt>
                <c:pt idx="25">
                  <c:v>a</c:v>
                </c:pt>
                <c:pt idx="26">
                  <c:v>a</c:v>
                </c:pt>
                <c:pt idx="27">
                  <c:v>a</c:v>
                </c:pt>
                <c:pt idx="28">
                  <c:v>a</c:v>
                </c:pt>
                <c:pt idx="29">
                  <c:v>a</c:v>
                </c:pt>
                <c:pt idx="30">
                  <c:v>a</c:v>
                </c:pt>
                <c:pt idx="31">
                  <c:v>a</c:v>
                </c:pt>
                <c:pt idx="32">
                  <c:v>a</c:v>
                </c:pt>
                <c:pt idx="33">
                  <c:v>a</c:v>
                </c:pt>
                <c:pt idx="34">
                  <c:v>a</c:v>
                </c:pt>
                <c:pt idx="35">
                  <c:v>a</c:v>
                </c:pt>
                <c:pt idx="36">
                  <c:v>a</c:v>
                </c:pt>
                <c:pt idx="37">
                  <c:v>a</c:v>
                </c:pt>
                <c:pt idx="38">
                  <c:v>a</c:v>
                </c:pt>
              </c:strCache>
            </c:strRef>
          </c:cat>
          <c:val>
            <c:numRef>
              <c:f>'MaleFemale Language Usage'!$BC$4:$BC$42</c:f>
              <c:numCache>
                <c:formatCode>General</c:formatCode>
                <c:ptCount val="39"/>
                <c:pt idx="7" formatCode="0%">
                  <c:v>0.02</c:v>
                </c:pt>
                <c:pt idx="17" formatCode="0%">
                  <c:v>0.05</c:v>
                </c:pt>
              </c:numCache>
            </c:numRef>
          </c:val>
        </c:ser>
        <c:ser>
          <c:idx val="5"/>
          <c:order val="5"/>
          <c:tx>
            <c:strRef>
              <c:f>'MaleFemale Language Usage'!$BD$3</c:f>
              <c:strCache>
                <c:ptCount val="1"/>
                <c:pt idx="0">
                  <c:v>Sixth</c:v>
                </c:pt>
              </c:strCache>
            </c:strRef>
          </c:tx>
          <c:spPr>
            <a:solidFill>
              <a:schemeClr val="accent3"/>
            </a:solidFill>
            <a:ln>
              <a:noFill/>
            </a:ln>
            <a:effectLst>
              <a:outerShdw blurRad="50800" dist="38100" dir="14700000" algn="t" rotWithShape="0">
                <a:srgbClr val="000000">
                  <a:alpha val="60000"/>
                </a:srgbClr>
              </a:outerShdw>
            </a:effectLst>
            <a:scene3d>
              <a:camera prst="orthographicFront" fov="0">
                <a:rot lat="0" lon="0" rev="0"/>
              </a:camera>
              <a:lightRig rig="contrasting" dir="t">
                <a:rot lat="0" lon="0" rev="3600000"/>
              </a:lightRig>
            </a:scene3d>
            <a:sp3d prstMaterial="plastic">
              <a:bevelT w="127000" h="38200" prst="relaxedInset"/>
              <a:contourClr>
                <a:scrgbClr r="0" g="0" b="0"/>
              </a:contourClr>
            </a:sp3d>
          </c:spPr>
          <c:invertIfNegative val="0"/>
          <c:cat>
            <c:strRef>
              <c:f>'MaleFemale Language Usage'!$AX$4:$AX$42</c:f>
              <c:strCache>
                <c:ptCount val="39"/>
                <c:pt idx="0">
                  <c:v>a</c:v>
                </c:pt>
                <c:pt idx="1">
                  <c:v>a</c:v>
                </c:pt>
                <c:pt idx="2">
                  <c:v>a</c:v>
                </c:pt>
                <c:pt idx="3">
                  <c:v>a</c:v>
                </c:pt>
                <c:pt idx="4">
                  <c:v>a</c:v>
                </c:pt>
                <c:pt idx="5">
                  <c:v>a</c:v>
                </c:pt>
                <c:pt idx="6">
                  <c:v>a</c:v>
                </c:pt>
                <c:pt idx="7">
                  <c:v>a</c:v>
                </c:pt>
                <c:pt idx="8">
                  <c:v>a</c:v>
                </c:pt>
                <c:pt idx="9">
                  <c:v>a</c:v>
                </c:pt>
                <c:pt idx="10">
                  <c:v>a</c:v>
                </c:pt>
                <c:pt idx="11">
                  <c:v>a</c:v>
                </c:pt>
                <c:pt idx="12">
                  <c:v>a</c:v>
                </c:pt>
                <c:pt idx="13">
                  <c:v>a</c:v>
                </c:pt>
                <c:pt idx="14">
                  <c:v>a</c:v>
                </c:pt>
                <c:pt idx="15">
                  <c:v>a</c:v>
                </c:pt>
                <c:pt idx="16">
                  <c:v>a</c:v>
                </c:pt>
                <c:pt idx="17">
                  <c:v>a</c:v>
                </c:pt>
                <c:pt idx="18">
                  <c:v>a</c:v>
                </c:pt>
                <c:pt idx="19">
                  <c:v>a</c:v>
                </c:pt>
                <c:pt idx="20">
                  <c:v>a</c:v>
                </c:pt>
                <c:pt idx="21">
                  <c:v>a</c:v>
                </c:pt>
                <c:pt idx="22">
                  <c:v>a</c:v>
                </c:pt>
                <c:pt idx="23">
                  <c:v>a</c:v>
                </c:pt>
                <c:pt idx="24">
                  <c:v>a</c:v>
                </c:pt>
                <c:pt idx="25">
                  <c:v>a</c:v>
                </c:pt>
                <c:pt idx="26">
                  <c:v>a</c:v>
                </c:pt>
                <c:pt idx="27">
                  <c:v>a</c:v>
                </c:pt>
                <c:pt idx="28">
                  <c:v>a</c:v>
                </c:pt>
                <c:pt idx="29">
                  <c:v>a</c:v>
                </c:pt>
                <c:pt idx="30">
                  <c:v>a</c:v>
                </c:pt>
                <c:pt idx="31">
                  <c:v>a</c:v>
                </c:pt>
                <c:pt idx="32">
                  <c:v>a</c:v>
                </c:pt>
                <c:pt idx="33">
                  <c:v>a</c:v>
                </c:pt>
                <c:pt idx="34">
                  <c:v>a</c:v>
                </c:pt>
                <c:pt idx="35">
                  <c:v>a</c:v>
                </c:pt>
                <c:pt idx="36">
                  <c:v>a</c:v>
                </c:pt>
                <c:pt idx="37">
                  <c:v>a</c:v>
                </c:pt>
                <c:pt idx="38">
                  <c:v>a</c:v>
                </c:pt>
              </c:strCache>
            </c:strRef>
          </c:cat>
          <c:val>
            <c:numRef>
              <c:f>'MaleFemale Language Usage'!$BD$4:$BD$42</c:f>
              <c:numCache>
                <c:formatCode>General</c:formatCode>
                <c:ptCount val="39"/>
                <c:pt idx="7" formatCode="0%">
                  <c:v>0.02</c:v>
                </c:pt>
              </c:numCache>
            </c:numRef>
          </c:val>
        </c:ser>
        <c:dLbls>
          <c:showLegendKey val="0"/>
          <c:showVal val="0"/>
          <c:showCatName val="0"/>
          <c:showSerName val="0"/>
          <c:showPercent val="0"/>
          <c:showBubbleSize val="0"/>
        </c:dLbls>
        <c:gapWidth val="150"/>
        <c:overlap val="100"/>
        <c:axId val="177323568"/>
        <c:axId val="177324128"/>
      </c:barChart>
      <c:catAx>
        <c:axId val="177323568"/>
        <c:scaling>
          <c:orientation val="minMax"/>
        </c:scaling>
        <c:delete val="1"/>
        <c:axPos val="b"/>
        <c:numFmt formatCode="General" sourceLinked="1"/>
        <c:majorTickMark val="none"/>
        <c:minorTickMark val="none"/>
        <c:tickLblPos val="nextTo"/>
        <c:crossAx val="177324128"/>
        <c:crosses val="autoZero"/>
        <c:auto val="1"/>
        <c:lblAlgn val="ctr"/>
        <c:lblOffset val="100"/>
        <c:noMultiLvlLbl val="0"/>
      </c:catAx>
      <c:valAx>
        <c:axId val="177324128"/>
        <c:scaling>
          <c:orientation val="minMax"/>
          <c:max val="1"/>
        </c:scaling>
        <c:delete val="0"/>
        <c:axPos val="l"/>
        <c:majorGridlines>
          <c:spPr>
            <a:ln w="9525" cap="flat" cmpd="sng" algn="ctr">
              <a:solidFill>
                <a:schemeClr val="lt1">
                  <a:lumMod val="95000"/>
                  <a:alpha val="10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de-DE"/>
          </a:p>
        </c:txPr>
        <c:crossAx val="177323568"/>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de-DE"/>
        </a:p>
      </c:txPr>
    </c:legend>
    <c:plotVisOnly val="1"/>
    <c:dispBlanksAs val="gap"/>
    <c:showDLblsOverMax val="0"/>
  </c:chart>
  <c:spPr>
    <a:noFill/>
    <a:ln>
      <a:noFill/>
    </a:ln>
    <a:effectLst/>
  </c:spPr>
  <c:txPr>
    <a:bodyPr/>
    <a:lstStyle/>
    <a:p>
      <a:pPr>
        <a:defRPr/>
      </a:pPr>
      <a:endParaRPr lang="de-DE"/>
    </a:p>
  </c:txPr>
  <c:externalData r:id="rId3">
    <c:autoUpdate val="0"/>
  </c:externalData>
</c:chartSpace>
</file>

<file path=ppt/charts/chart37.xml><?xml version="1.0" encoding="utf-8"?>
<c:chartSpace xmlns:c="http://schemas.openxmlformats.org/drawingml/2006/chart" xmlns:a="http://schemas.openxmlformats.org/drawingml/2006/main" xmlns:r="http://schemas.openxmlformats.org/officeDocument/2006/relationships">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'MaleFemale Language Usage'!$AK$3</c:f>
              <c:strCache>
                <c:ptCount val="1"/>
                <c:pt idx="0">
                  <c:v>First </c:v>
                </c:pt>
              </c:strCache>
            </c:strRef>
          </c:tx>
          <c:spPr>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lin ang="16200000" scaled="1"/>
              <a:tileRect/>
            </a:gradFill>
            <a:ln>
              <a:noFill/>
            </a:ln>
            <a:effectLst>
              <a:outerShdw blurRad="50800" dist="38100" dir="14700000" algn="t" rotWithShape="0">
                <a:srgbClr val="000000">
                  <a:alpha val="60000"/>
                </a:srgbClr>
              </a:outerShdw>
            </a:effectLst>
            <a:scene3d>
              <a:camera prst="orthographicFront" fov="0">
                <a:rot lat="0" lon="0" rev="0"/>
              </a:camera>
              <a:lightRig rig="contrasting" dir="t">
                <a:rot lat="0" lon="0" rev="3600000"/>
              </a:lightRig>
            </a:scene3d>
            <a:sp3d prstMaterial="plastic">
              <a:bevelT w="127000" h="38200" prst="relaxedInset"/>
              <a:contourClr>
                <a:scrgbClr r="0" g="0" b="0"/>
              </a:contourClr>
            </a:sp3d>
          </c:spPr>
          <c:invertIfNegative val="0"/>
          <c:cat>
            <c:strRef>
              <c:f>'MaleFemale Language Usage'!$AJ$4:$AJ$28</c:f>
              <c:strCache>
                <c:ptCount val="25"/>
                <c:pt idx="0">
                  <c:v>a</c:v>
                </c:pt>
                <c:pt idx="1">
                  <c:v>a</c:v>
                </c:pt>
                <c:pt idx="2">
                  <c:v>a</c:v>
                </c:pt>
                <c:pt idx="3">
                  <c:v>a</c:v>
                </c:pt>
                <c:pt idx="4">
                  <c:v>a</c:v>
                </c:pt>
                <c:pt idx="5">
                  <c:v>a</c:v>
                </c:pt>
                <c:pt idx="6">
                  <c:v>a</c:v>
                </c:pt>
                <c:pt idx="7">
                  <c:v>a</c:v>
                </c:pt>
                <c:pt idx="8">
                  <c:v>a</c:v>
                </c:pt>
                <c:pt idx="9">
                  <c:v>a</c:v>
                </c:pt>
                <c:pt idx="10">
                  <c:v>a</c:v>
                </c:pt>
                <c:pt idx="11">
                  <c:v>a</c:v>
                </c:pt>
                <c:pt idx="12">
                  <c:v>a</c:v>
                </c:pt>
                <c:pt idx="13">
                  <c:v>a</c:v>
                </c:pt>
                <c:pt idx="14">
                  <c:v>a</c:v>
                </c:pt>
                <c:pt idx="15">
                  <c:v>a</c:v>
                </c:pt>
                <c:pt idx="16">
                  <c:v>a</c:v>
                </c:pt>
                <c:pt idx="17">
                  <c:v>a</c:v>
                </c:pt>
                <c:pt idx="18">
                  <c:v>a</c:v>
                </c:pt>
                <c:pt idx="19">
                  <c:v>a</c:v>
                </c:pt>
                <c:pt idx="20">
                  <c:v>a</c:v>
                </c:pt>
                <c:pt idx="21">
                  <c:v>a</c:v>
                </c:pt>
                <c:pt idx="22">
                  <c:v>a</c:v>
                </c:pt>
                <c:pt idx="23">
                  <c:v>a</c:v>
                </c:pt>
                <c:pt idx="24">
                  <c:v>a</c:v>
                </c:pt>
              </c:strCache>
            </c:strRef>
          </c:cat>
          <c:val>
            <c:numRef>
              <c:f>'MaleFemale Language Usage'!$AK$4:$AK$28</c:f>
              <c:numCache>
                <c:formatCode>0%</c:formatCode>
                <c:ptCount val="25"/>
                <c:pt idx="0">
                  <c:v>0.99</c:v>
                </c:pt>
                <c:pt idx="1">
                  <c:v>0.98</c:v>
                </c:pt>
                <c:pt idx="2">
                  <c:v>0.8</c:v>
                </c:pt>
                <c:pt idx="3">
                  <c:v>0.8</c:v>
                </c:pt>
                <c:pt idx="4">
                  <c:v>0.78</c:v>
                </c:pt>
                <c:pt idx="5">
                  <c:v>0.7</c:v>
                </c:pt>
                <c:pt idx="6">
                  <c:v>0.7</c:v>
                </c:pt>
                <c:pt idx="7">
                  <c:v>0.7</c:v>
                </c:pt>
                <c:pt idx="8">
                  <c:v>0.7</c:v>
                </c:pt>
                <c:pt idx="9">
                  <c:v>0.7</c:v>
                </c:pt>
                <c:pt idx="10">
                  <c:v>0.7</c:v>
                </c:pt>
                <c:pt idx="11">
                  <c:v>0.7</c:v>
                </c:pt>
                <c:pt idx="12">
                  <c:v>0.6</c:v>
                </c:pt>
                <c:pt idx="13">
                  <c:v>0.5</c:v>
                </c:pt>
                <c:pt idx="14">
                  <c:v>0.5</c:v>
                </c:pt>
                <c:pt idx="15">
                  <c:v>0.5</c:v>
                </c:pt>
                <c:pt idx="16">
                  <c:v>0.5</c:v>
                </c:pt>
                <c:pt idx="17">
                  <c:v>0.5</c:v>
                </c:pt>
                <c:pt idx="18">
                  <c:v>0.5</c:v>
                </c:pt>
                <c:pt idx="19">
                  <c:v>0.4</c:v>
                </c:pt>
                <c:pt idx="20">
                  <c:v>0.4</c:v>
                </c:pt>
                <c:pt idx="21">
                  <c:v>0.3</c:v>
                </c:pt>
                <c:pt idx="22">
                  <c:v>0.2</c:v>
                </c:pt>
                <c:pt idx="23">
                  <c:v>0.1</c:v>
                </c:pt>
                <c:pt idx="24">
                  <c:v>0.01</c:v>
                </c:pt>
              </c:numCache>
            </c:numRef>
          </c:val>
        </c:ser>
        <c:ser>
          <c:idx val="1"/>
          <c:order val="1"/>
          <c:tx>
            <c:strRef>
              <c:f>'MaleFemale Language Usage'!$AL$3</c:f>
              <c:strCache>
                <c:ptCount val="1"/>
                <c:pt idx="0">
                  <c:v>Second</c:v>
                </c:pt>
              </c:strCache>
            </c:strRef>
          </c:tx>
          <c:spPr>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16200000" scaled="1"/>
              <a:tileRect/>
            </a:gradFill>
            <a:ln>
              <a:noFill/>
            </a:ln>
            <a:effectLst>
              <a:outerShdw blurRad="50800" dist="38100" dir="14700000" algn="t" rotWithShape="0">
                <a:srgbClr val="000000">
                  <a:alpha val="60000"/>
                </a:srgbClr>
              </a:outerShdw>
            </a:effectLst>
            <a:scene3d>
              <a:camera prst="orthographicFront" fov="0">
                <a:rot lat="0" lon="0" rev="0"/>
              </a:camera>
              <a:lightRig rig="contrasting" dir="t">
                <a:rot lat="0" lon="0" rev="3600000"/>
              </a:lightRig>
            </a:scene3d>
            <a:sp3d prstMaterial="plastic">
              <a:bevelT w="127000" h="38200" prst="relaxedInset"/>
              <a:contourClr>
                <a:scrgbClr r="0" g="0" b="0"/>
              </a:contourClr>
            </a:sp3d>
          </c:spPr>
          <c:invertIfNegative val="0"/>
          <c:cat>
            <c:strRef>
              <c:f>'MaleFemale Language Usage'!$AJ$4:$AJ$28</c:f>
              <c:strCache>
                <c:ptCount val="25"/>
                <c:pt idx="0">
                  <c:v>a</c:v>
                </c:pt>
                <c:pt idx="1">
                  <c:v>a</c:v>
                </c:pt>
                <c:pt idx="2">
                  <c:v>a</c:v>
                </c:pt>
                <c:pt idx="3">
                  <c:v>a</c:v>
                </c:pt>
                <c:pt idx="4">
                  <c:v>a</c:v>
                </c:pt>
                <c:pt idx="5">
                  <c:v>a</c:v>
                </c:pt>
                <c:pt idx="6">
                  <c:v>a</c:v>
                </c:pt>
                <c:pt idx="7">
                  <c:v>a</c:v>
                </c:pt>
                <c:pt idx="8">
                  <c:v>a</c:v>
                </c:pt>
                <c:pt idx="9">
                  <c:v>a</c:v>
                </c:pt>
                <c:pt idx="10">
                  <c:v>a</c:v>
                </c:pt>
                <c:pt idx="11">
                  <c:v>a</c:v>
                </c:pt>
                <c:pt idx="12">
                  <c:v>a</c:v>
                </c:pt>
                <c:pt idx="13">
                  <c:v>a</c:v>
                </c:pt>
                <c:pt idx="14">
                  <c:v>a</c:v>
                </c:pt>
                <c:pt idx="15">
                  <c:v>a</c:v>
                </c:pt>
                <c:pt idx="16">
                  <c:v>a</c:v>
                </c:pt>
                <c:pt idx="17">
                  <c:v>a</c:v>
                </c:pt>
                <c:pt idx="18">
                  <c:v>a</c:v>
                </c:pt>
                <c:pt idx="19">
                  <c:v>a</c:v>
                </c:pt>
                <c:pt idx="20">
                  <c:v>a</c:v>
                </c:pt>
                <c:pt idx="21">
                  <c:v>a</c:v>
                </c:pt>
                <c:pt idx="22">
                  <c:v>a</c:v>
                </c:pt>
                <c:pt idx="23">
                  <c:v>a</c:v>
                </c:pt>
                <c:pt idx="24">
                  <c:v>a</c:v>
                </c:pt>
              </c:strCache>
            </c:strRef>
          </c:cat>
          <c:val>
            <c:numRef>
              <c:f>'MaleFemale Language Usage'!$AL$4:$AL$28</c:f>
              <c:numCache>
                <c:formatCode>0%</c:formatCode>
                <c:ptCount val="25"/>
                <c:pt idx="0">
                  <c:v>0.01</c:v>
                </c:pt>
                <c:pt idx="1">
                  <c:v>0.02</c:v>
                </c:pt>
                <c:pt idx="2">
                  <c:v>0.2</c:v>
                </c:pt>
                <c:pt idx="3">
                  <c:v>0.2</c:v>
                </c:pt>
                <c:pt idx="4">
                  <c:v>0.2</c:v>
                </c:pt>
                <c:pt idx="5">
                  <c:v>0.2</c:v>
                </c:pt>
                <c:pt idx="6">
                  <c:v>0.2</c:v>
                </c:pt>
                <c:pt idx="7">
                  <c:v>0.2</c:v>
                </c:pt>
                <c:pt idx="8">
                  <c:v>0.2</c:v>
                </c:pt>
                <c:pt idx="9">
                  <c:v>0.3</c:v>
                </c:pt>
                <c:pt idx="10">
                  <c:v>0.15</c:v>
                </c:pt>
                <c:pt idx="11">
                  <c:v>0.2</c:v>
                </c:pt>
                <c:pt idx="12">
                  <c:v>0.3</c:v>
                </c:pt>
                <c:pt idx="13">
                  <c:v>0.5</c:v>
                </c:pt>
                <c:pt idx="14">
                  <c:v>0.4</c:v>
                </c:pt>
                <c:pt idx="16">
                  <c:v>0.45</c:v>
                </c:pt>
                <c:pt idx="17">
                  <c:v>0.4</c:v>
                </c:pt>
                <c:pt idx="18">
                  <c:v>0.4</c:v>
                </c:pt>
                <c:pt idx="19">
                  <c:v>0.4</c:v>
                </c:pt>
                <c:pt idx="20">
                  <c:v>0.2</c:v>
                </c:pt>
                <c:pt idx="21">
                  <c:v>0.2</c:v>
                </c:pt>
                <c:pt idx="22">
                  <c:v>0.7</c:v>
                </c:pt>
                <c:pt idx="23">
                  <c:v>0.7</c:v>
                </c:pt>
                <c:pt idx="24">
                  <c:v>0.48</c:v>
                </c:pt>
              </c:numCache>
            </c:numRef>
          </c:val>
        </c:ser>
        <c:ser>
          <c:idx val="2"/>
          <c:order val="2"/>
          <c:tx>
            <c:strRef>
              <c:f>'MaleFemale Language Usage'!$AM$3</c:f>
              <c:strCache>
                <c:ptCount val="1"/>
                <c:pt idx="0">
                  <c:v>Third</c:v>
                </c:pt>
              </c:strCache>
            </c:strRef>
          </c:tx>
          <c:spPr>
            <a:gradFill flip="none" rotWithShape="1">
              <a:gsLst>
                <a:gs pos="0">
                  <a:srgbClr val="92D050">
                    <a:shade val="30000"/>
                    <a:satMod val="115000"/>
                  </a:srgbClr>
                </a:gs>
                <a:gs pos="50000">
                  <a:srgbClr val="92D050">
                    <a:shade val="67500"/>
                    <a:satMod val="115000"/>
                  </a:srgbClr>
                </a:gs>
                <a:gs pos="100000">
                  <a:srgbClr val="92D050">
                    <a:shade val="100000"/>
                    <a:satMod val="115000"/>
                  </a:srgbClr>
                </a:gs>
              </a:gsLst>
              <a:lin ang="16200000" scaled="1"/>
              <a:tileRect/>
            </a:gradFill>
            <a:ln>
              <a:noFill/>
            </a:ln>
            <a:effectLst>
              <a:outerShdw blurRad="50800" dist="38100" dir="14700000" algn="t" rotWithShape="0">
                <a:srgbClr val="000000">
                  <a:alpha val="60000"/>
                </a:srgbClr>
              </a:outerShdw>
            </a:effectLst>
            <a:scene3d>
              <a:camera prst="orthographicFront" fov="0">
                <a:rot lat="0" lon="0" rev="0"/>
              </a:camera>
              <a:lightRig rig="contrasting" dir="t">
                <a:rot lat="0" lon="0" rev="3600000"/>
              </a:lightRig>
            </a:scene3d>
            <a:sp3d prstMaterial="plastic">
              <a:bevelT w="127000" h="38200" prst="relaxedInset"/>
              <a:contourClr>
                <a:scrgbClr r="0" g="0" b="0"/>
              </a:contourClr>
            </a:sp3d>
          </c:spPr>
          <c:invertIfNegative val="0"/>
          <c:cat>
            <c:strRef>
              <c:f>'MaleFemale Language Usage'!$AJ$4:$AJ$28</c:f>
              <c:strCache>
                <c:ptCount val="25"/>
                <c:pt idx="0">
                  <c:v>a</c:v>
                </c:pt>
                <c:pt idx="1">
                  <c:v>a</c:v>
                </c:pt>
                <c:pt idx="2">
                  <c:v>a</c:v>
                </c:pt>
                <c:pt idx="3">
                  <c:v>a</c:v>
                </c:pt>
                <c:pt idx="4">
                  <c:v>a</c:v>
                </c:pt>
                <c:pt idx="5">
                  <c:v>a</c:v>
                </c:pt>
                <c:pt idx="6">
                  <c:v>a</c:v>
                </c:pt>
                <c:pt idx="7">
                  <c:v>a</c:v>
                </c:pt>
                <c:pt idx="8">
                  <c:v>a</c:v>
                </c:pt>
                <c:pt idx="9">
                  <c:v>a</c:v>
                </c:pt>
                <c:pt idx="10">
                  <c:v>a</c:v>
                </c:pt>
                <c:pt idx="11">
                  <c:v>a</c:v>
                </c:pt>
                <c:pt idx="12">
                  <c:v>a</c:v>
                </c:pt>
                <c:pt idx="13">
                  <c:v>a</c:v>
                </c:pt>
                <c:pt idx="14">
                  <c:v>a</c:v>
                </c:pt>
                <c:pt idx="15">
                  <c:v>a</c:v>
                </c:pt>
                <c:pt idx="16">
                  <c:v>a</c:v>
                </c:pt>
                <c:pt idx="17">
                  <c:v>a</c:v>
                </c:pt>
                <c:pt idx="18">
                  <c:v>a</c:v>
                </c:pt>
                <c:pt idx="19">
                  <c:v>a</c:v>
                </c:pt>
                <c:pt idx="20">
                  <c:v>a</c:v>
                </c:pt>
                <c:pt idx="21">
                  <c:v>a</c:v>
                </c:pt>
                <c:pt idx="22">
                  <c:v>a</c:v>
                </c:pt>
                <c:pt idx="23">
                  <c:v>a</c:v>
                </c:pt>
                <c:pt idx="24">
                  <c:v>a</c:v>
                </c:pt>
              </c:strCache>
            </c:strRef>
          </c:cat>
          <c:val>
            <c:numRef>
              <c:f>'MaleFemale Language Usage'!$AM$4:$AM$28</c:f>
              <c:numCache>
                <c:formatCode>General</c:formatCode>
                <c:ptCount val="25"/>
                <c:pt idx="4" formatCode="0%">
                  <c:v>0.01</c:v>
                </c:pt>
                <c:pt idx="5" formatCode="0%">
                  <c:v>0.08</c:v>
                </c:pt>
                <c:pt idx="6" formatCode="0%">
                  <c:v>0.05</c:v>
                </c:pt>
                <c:pt idx="7" formatCode="0%">
                  <c:v>0.1</c:v>
                </c:pt>
                <c:pt idx="8" formatCode="0%">
                  <c:v>0.09</c:v>
                </c:pt>
                <c:pt idx="10" formatCode="0%">
                  <c:v>0.15</c:v>
                </c:pt>
                <c:pt idx="11" formatCode="0%">
                  <c:v>0.1</c:v>
                </c:pt>
                <c:pt idx="12" formatCode="0%">
                  <c:v>0.05</c:v>
                </c:pt>
                <c:pt idx="14" formatCode="0%">
                  <c:v>0.05</c:v>
                </c:pt>
                <c:pt idx="15" formatCode="0%">
                  <c:v>0.5</c:v>
                </c:pt>
                <c:pt idx="16" formatCode="0%">
                  <c:v>0.05</c:v>
                </c:pt>
                <c:pt idx="17" formatCode="0%">
                  <c:v>0.1</c:v>
                </c:pt>
                <c:pt idx="18" formatCode="0%">
                  <c:v>0.1</c:v>
                </c:pt>
                <c:pt idx="19" formatCode="0%">
                  <c:v>0.15</c:v>
                </c:pt>
                <c:pt idx="20" formatCode="0%">
                  <c:v>0.1</c:v>
                </c:pt>
                <c:pt idx="21" formatCode="0%">
                  <c:v>0.25</c:v>
                </c:pt>
                <c:pt idx="22" formatCode="0%">
                  <c:v>0.05</c:v>
                </c:pt>
                <c:pt idx="23" formatCode="0%">
                  <c:v>0.1</c:v>
                </c:pt>
                <c:pt idx="24" formatCode="0%">
                  <c:v>0.48</c:v>
                </c:pt>
              </c:numCache>
            </c:numRef>
          </c:val>
        </c:ser>
        <c:ser>
          <c:idx val="3"/>
          <c:order val="3"/>
          <c:tx>
            <c:strRef>
              <c:f>'MaleFemale Language Usage'!$AN$3</c:f>
              <c:strCache>
                <c:ptCount val="1"/>
                <c:pt idx="0">
                  <c:v>Fourth</c:v>
                </c:pt>
              </c:strCache>
            </c:strRef>
          </c:tx>
          <c:spPr>
            <a:gradFill flip="none" rotWithShape="1">
              <a:gsLst>
                <a:gs pos="0">
                  <a:srgbClr val="7030A0">
                    <a:shade val="30000"/>
                    <a:satMod val="115000"/>
                  </a:srgbClr>
                </a:gs>
                <a:gs pos="50000">
                  <a:srgbClr val="7030A0">
                    <a:shade val="67500"/>
                    <a:satMod val="115000"/>
                  </a:srgbClr>
                </a:gs>
                <a:gs pos="100000">
                  <a:srgbClr val="7030A0">
                    <a:shade val="100000"/>
                    <a:satMod val="115000"/>
                  </a:srgbClr>
                </a:gs>
              </a:gsLst>
              <a:lin ang="16200000" scaled="1"/>
              <a:tileRect/>
            </a:gradFill>
            <a:ln>
              <a:noFill/>
            </a:ln>
            <a:effectLst>
              <a:outerShdw blurRad="50800" dist="38100" dir="14700000" algn="t" rotWithShape="0">
                <a:srgbClr val="000000">
                  <a:alpha val="60000"/>
                </a:srgbClr>
              </a:outerShdw>
            </a:effectLst>
            <a:scene3d>
              <a:camera prst="orthographicFront" fov="0">
                <a:rot lat="0" lon="0" rev="0"/>
              </a:camera>
              <a:lightRig rig="contrasting" dir="t">
                <a:rot lat="0" lon="0" rev="3600000"/>
              </a:lightRig>
            </a:scene3d>
            <a:sp3d prstMaterial="plastic">
              <a:bevelT w="127000" h="38200" prst="relaxedInset"/>
              <a:contourClr>
                <a:scrgbClr r="0" g="0" b="0"/>
              </a:contourClr>
            </a:sp3d>
          </c:spPr>
          <c:invertIfNegative val="0"/>
          <c:cat>
            <c:strRef>
              <c:f>'MaleFemale Language Usage'!$AJ$4:$AJ$28</c:f>
              <c:strCache>
                <c:ptCount val="25"/>
                <c:pt idx="0">
                  <c:v>a</c:v>
                </c:pt>
                <c:pt idx="1">
                  <c:v>a</c:v>
                </c:pt>
                <c:pt idx="2">
                  <c:v>a</c:v>
                </c:pt>
                <c:pt idx="3">
                  <c:v>a</c:v>
                </c:pt>
                <c:pt idx="4">
                  <c:v>a</c:v>
                </c:pt>
                <c:pt idx="5">
                  <c:v>a</c:v>
                </c:pt>
                <c:pt idx="6">
                  <c:v>a</c:v>
                </c:pt>
                <c:pt idx="7">
                  <c:v>a</c:v>
                </c:pt>
                <c:pt idx="8">
                  <c:v>a</c:v>
                </c:pt>
                <c:pt idx="9">
                  <c:v>a</c:v>
                </c:pt>
                <c:pt idx="10">
                  <c:v>a</c:v>
                </c:pt>
                <c:pt idx="11">
                  <c:v>a</c:v>
                </c:pt>
                <c:pt idx="12">
                  <c:v>a</c:v>
                </c:pt>
                <c:pt idx="13">
                  <c:v>a</c:v>
                </c:pt>
                <c:pt idx="14">
                  <c:v>a</c:v>
                </c:pt>
                <c:pt idx="15">
                  <c:v>a</c:v>
                </c:pt>
                <c:pt idx="16">
                  <c:v>a</c:v>
                </c:pt>
                <c:pt idx="17">
                  <c:v>a</c:v>
                </c:pt>
                <c:pt idx="18">
                  <c:v>a</c:v>
                </c:pt>
                <c:pt idx="19">
                  <c:v>a</c:v>
                </c:pt>
                <c:pt idx="20">
                  <c:v>a</c:v>
                </c:pt>
                <c:pt idx="21">
                  <c:v>a</c:v>
                </c:pt>
                <c:pt idx="22">
                  <c:v>a</c:v>
                </c:pt>
                <c:pt idx="23">
                  <c:v>a</c:v>
                </c:pt>
                <c:pt idx="24">
                  <c:v>a</c:v>
                </c:pt>
              </c:strCache>
            </c:strRef>
          </c:cat>
          <c:val>
            <c:numRef>
              <c:f>'MaleFemale Language Usage'!$AN$4:$AN$28</c:f>
              <c:numCache>
                <c:formatCode>General</c:formatCode>
                <c:ptCount val="25"/>
                <c:pt idx="4" formatCode="0%">
                  <c:v>0.01</c:v>
                </c:pt>
                <c:pt idx="5" formatCode="0%">
                  <c:v>0.01</c:v>
                </c:pt>
                <c:pt idx="6" formatCode="0%">
                  <c:v>0.05</c:v>
                </c:pt>
                <c:pt idx="8" formatCode="0%">
                  <c:v>0.01</c:v>
                </c:pt>
                <c:pt idx="12" formatCode="0%">
                  <c:v>0.03</c:v>
                </c:pt>
                <c:pt idx="14" formatCode="0%">
                  <c:v>0.02</c:v>
                </c:pt>
                <c:pt idx="19" formatCode="0%">
                  <c:v>0.05</c:v>
                </c:pt>
                <c:pt idx="20" formatCode="0%">
                  <c:v>0.3</c:v>
                </c:pt>
                <c:pt idx="21" formatCode="0%">
                  <c:v>0.25</c:v>
                </c:pt>
                <c:pt idx="22" formatCode="0%">
                  <c:v>0.05</c:v>
                </c:pt>
                <c:pt idx="23" formatCode="0%">
                  <c:v>0.1</c:v>
                </c:pt>
                <c:pt idx="24" formatCode="0%">
                  <c:v>0.01</c:v>
                </c:pt>
              </c:numCache>
            </c:numRef>
          </c:val>
        </c:ser>
        <c:ser>
          <c:idx val="4"/>
          <c:order val="4"/>
          <c:tx>
            <c:strRef>
              <c:f>'MaleFemale Language Usage'!$AO$3</c:f>
              <c:strCache>
                <c:ptCount val="1"/>
                <c:pt idx="0">
                  <c:v>Fifth</c:v>
                </c:pt>
              </c:strCache>
            </c:strRef>
          </c:tx>
          <c:spPr>
            <a:solidFill>
              <a:srgbClr val="00B0F0"/>
            </a:solidFill>
            <a:ln>
              <a:noFill/>
            </a:ln>
            <a:effectLst>
              <a:outerShdw blurRad="50800" dist="38100" dir="14700000" algn="t" rotWithShape="0">
                <a:srgbClr val="000000">
                  <a:alpha val="60000"/>
                </a:srgbClr>
              </a:outerShdw>
            </a:effectLst>
            <a:scene3d>
              <a:camera prst="orthographicFront" fov="0">
                <a:rot lat="0" lon="0" rev="0"/>
              </a:camera>
              <a:lightRig rig="contrasting" dir="t">
                <a:rot lat="0" lon="0" rev="3600000"/>
              </a:lightRig>
            </a:scene3d>
            <a:sp3d prstMaterial="plastic">
              <a:bevelT w="127000" h="38200" prst="relaxedInset"/>
              <a:contourClr>
                <a:scrgbClr r="0" g="0" b="0"/>
              </a:contourClr>
            </a:sp3d>
          </c:spPr>
          <c:invertIfNegative val="0"/>
          <c:cat>
            <c:strRef>
              <c:f>'MaleFemale Language Usage'!$AJ$4:$AJ$28</c:f>
              <c:strCache>
                <c:ptCount val="25"/>
                <c:pt idx="0">
                  <c:v>a</c:v>
                </c:pt>
                <c:pt idx="1">
                  <c:v>a</c:v>
                </c:pt>
                <c:pt idx="2">
                  <c:v>a</c:v>
                </c:pt>
                <c:pt idx="3">
                  <c:v>a</c:v>
                </c:pt>
                <c:pt idx="4">
                  <c:v>a</c:v>
                </c:pt>
                <c:pt idx="5">
                  <c:v>a</c:v>
                </c:pt>
                <c:pt idx="6">
                  <c:v>a</c:v>
                </c:pt>
                <c:pt idx="7">
                  <c:v>a</c:v>
                </c:pt>
                <c:pt idx="8">
                  <c:v>a</c:v>
                </c:pt>
                <c:pt idx="9">
                  <c:v>a</c:v>
                </c:pt>
                <c:pt idx="10">
                  <c:v>a</c:v>
                </c:pt>
                <c:pt idx="11">
                  <c:v>a</c:v>
                </c:pt>
                <c:pt idx="12">
                  <c:v>a</c:v>
                </c:pt>
                <c:pt idx="13">
                  <c:v>a</c:v>
                </c:pt>
                <c:pt idx="14">
                  <c:v>a</c:v>
                </c:pt>
                <c:pt idx="15">
                  <c:v>a</c:v>
                </c:pt>
                <c:pt idx="16">
                  <c:v>a</c:v>
                </c:pt>
                <c:pt idx="17">
                  <c:v>a</c:v>
                </c:pt>
                <c:pt idx="18">
                  <c:v>a</c:v>
                </c:pt>
                <c:pt idx="19">
                  <c:v>a</c:v>
                </c:pt>
                <c:pt idx="20">
                  <c:v>a</c:v>
                </c:pt>
                <c:pt idx="21">
                  <c:v>a</c:v>
                </c:pt>
                <c:pt idx="22">
                  <c:v>a</c:v>
                </c:pt>
                <c:pt idx="23">
                  <c:v>a</c:v>
                </c:pt>
                <c:pt idx="24">
                  <c:v>a</c:v>
                </c:pt>
              </c:strCache>
            </c:strRef>
          </c:cat>
          <c:val>
            <c:numRef>
              <c:f>'MaleFemale Language Usage'!$AO$4:$AO$28</c:f>
              <c:numCache>
                <c:formatCode>General</c:formatCode>
                <c:ptCount val="25"/>
                <c:pt idx="5" formatCode="0%">
                  <c:v>0.01</c:v>
                </c:pt>
                <c:pt idx="12" formatCode="0%">
                  <c:v>0.01</c:v>
                </c:pt>
                <c:pt idx="14" formatCode="0%">
                  <c:v>0.02</c:v>
                </c:pt>
                <c:pt idx="24" formatCode="0%">
                  <c:v>0.01</c:v>
                </c:pt>
              </c:numCache>
            </c:numRef>
          </c:val>
        </c:ser>
        <c:ser>
          <c:idx val="5"/>
          <c:order val="5"/>
          <c:tx>
            <c:strRef>
              <c:f>'MaleFemale Language Usage'!$AP$3</c:f>
              <c:strCache>
                <c:ptCount val="1"/>
                <c:pt idx="0">
                  <c:v>Sixth</c:v>
                </c:pt>
              </c:strCache>
            </c:strRef>
          </c:tx>
          <c:spPr>
            <a:solidFill>
              <a:schemeClr val="accent3"/>
            </a:solidFill>
            <a:ln>
              <a:noFill/>
            </a:ln>
            <a:effectLst>
              <a:outerShdw blurRad="50800" dist="38100" dir="14700000" algn="t" rotWithShape="0">
                <a:srgbClr val="000000">
                  <a:alpha val="60000"/>
                </a:srgbClr>
              </a:outerShdw>
            </a:effectLst>
            <a:scene3d>
              <a:camera prst="orthographicFront" fov="0">
                <a:rot lat="0" lon="0" rev="0"/>
              </a:camera>
              <a:lightRig rig="contrasting" dir="t">
                <a:rot lat="0" lon="0" rev="3600000"/>
              </a:lightRig>
            </a:scene3d>
            <a:sp3d prstMaterial="plastic">
              <a:bevelT w="127000" h="38200" prst="relaxedInset"/>
              <a:contourClr>
                <a:scrgbClr r="0" g="0" b="0"/>
              </a:contourClr>
            </a:sp3d>
          </c:spPr>
          <c:invertIfNegative val="0"/>
          <c:cat>
            <c:strRef>
              <c:f>'MaleFemale Language Usage'!$AJ$4:$AJ$28</c:f>
              <c:strCache>
                <c:ptCount val="25"/>
                <c:pt idx="0">
                  <c:v>a</c:v>
                </c:pt>
                <c:pt idx="1">
                  <c:v>a</c:v>
                </c:pt>
                <c:pt idx="2">
                  <c:v>a</c:v>
                </c:pt>
                <c:pt idx="3">
                  <c:v>a</c:v>
                </c:pt>
                <c:pt idx="4">
                  <c:v>a</c:v>
                </c:pt>
                <c:pt idx="5">
                  <c:v>a</c:v>
                </c:pt>
                <c:pt idx="6">
                  <c:v>a</c:v>
                </c:pt>
                <c:pt idx="7">
                  <c:v>a</c:v>
                </c:pt>
                <c:pt idx="8">
                  <c:v>a</c:v>
                </c:pt>
                <c:pt idx="9">
                  <c:v>a</c:v>
                </c:pt>
                <c:pt idx="10">
                  <c:v>a</c:v>
                </c:pt>
                <c:pt idx="11">
                  <c:v>a</c:v>
                </c:pt>
                <c:pt idx="12">
                  <c:v>a</c:v>
                </c:pt>
                <c:pt idx="13">
                  <c:v>a</c:v>
                </c:pt>
                <c:pt idx="14">
                  <c:v>a</c:v>
                </c:pt>
                <c:pt idx="15">
                  <c:v>a</c:v>
                </c:pt>
                <c:pt idx="16">
                  <c:v>a</c:v>
                </c:pt>
                <c:pt idx="17">
                  <c:v>a</c:v>
                </c:pt>
                <c:pt idx="18">
                  <c:v>a</c:v>
                </c:pt>
                <c:pt idx="19">
                  <c:v>a</c:v>
                </c:pt>
                <c:pt idx="20">
                  <c:v>a</c:v>
                </c:pt>
                <c:pt idx="21">
                  <c:v>a</c:v>
                </c:pt>
                <c:pt idx="22">
                  <c:v>a</c:v>
                </c:pt>
                <c:pt idx="23">
                  <c:v>a</c:v>
                </c:pt>
                <c:pt idx="24">
                  <c:v>a</c:v>
                </c:pt>
              </c:strCache>
            </c:strRef>
          </c:cat>
          <c:val>
            <c:numRef>
              <c:f>'MaleFemale Language Usage'!$AP$4:$AP$28</c:f>
              <c:numCache>
                <c:formatCode>General</c:formatCode>
                <c:ptCount val="25"/>
                <c:pt idx="12" formatCode="0%">
                  <c:v>0.01</c:v>
                </c:pt>
                <c:pt idx="14" formatCode="0%">
                  <c:v>0.01</c:v>
                </c:pt>
                <c:pt idx="24" formatCode="0%">
                  <c:v>0.01</c:v>
                </c:pt>
              </c:numCache>
            </c:numRef>
          </c:val>
        </c:ser>
        <c:dLbls>
          <c:showLegendKey val="0"/>
          <c:showVal val="0"/>
          <c:showCatName val="0"/>
          <c:showSerName val="0"/>
          <c:showPercent val="0"/>
          <c:showBubbleSize val="0"/>
        </c:dLbls>
        <c:gapWidth val="150"/>
        <c:overlap val="100"/>
        <c:axId val="177804464"/>
        <c:axId val="177805024"/>
      </c:barChart>
      <c:catAx>
        <c:axId val="177804464"/>
        <c:scaling>
          <c:orientation val="minMax"/>
        </c:scaling>
        <c:delete val="1"/>
        <c:axPos val="b"/>
        <c:numFmt formatCode="General" sourceLinked="1"/>
        <c:majorTickMark val="none"/>
        <c:minorTickMark val="none"/>
        <c:tickLblPos val="nextTo"/>
        <c:crossAx val="177805024"/>
        <c:crosses val="autoZero"/>
        <c:auto val="1"/>
        <c:lblAlgn val="ctr"/>
        <c:lblOffset val="100"/>
        <c:noMultiLvlLbl val="0"/>
      </c:catAx>
      <c:valAx>
        <c:axId val="177805024"/>
        <c:scaling>
          <c:orientation val="minMax"/>
          <c:max val="1"/>
        </c:scaling>
        <c:delete val="0"/>
        <c:axPos val="l"/>
        <c:majorGridlines>
          <c:spPr>
            <a:ln w="9525" cap="flat" cmpd="sng" algn="ctr">
              <a:solidFill>
                <a:schemeClr val="lt1">
                  <a:lumMod val="95000"/>
                  <a:alpha val="10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de-DE"/>
          </a:p>
        </c:txPr>
        <c:crossAx val="177804464"/>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de-DE"/>
        </a:p>
      </c:txPr>
    </c:legend>
    <c:plotVisOnly val="1"/>
    <c:dispBlanksAs val="gap"/>
    <c:showDLblsOverMax val="0"/>
  </c:chart>
  <c:spPr>
    <a:noFill/>
    <a:ln>
      <a:solidFill>
        <a:schemeClr val="tx1">
          <a:lumMod val="15000"/>
          <a:lumOff val="85000"/>
          <a:alpha val="0"/>
        </a:schemeClr>
      </a:solidFill>
    </a:ln>
    <a:effectLst/>
  </c:spPr>
  <c:txPr>
    <a:bodyPr/>
    <a:lstStyle/>
    <a:p>
      <a:pPr>
        <a:defRPr/>
      </a:pPr>
      <a:endParaRPr lang="de-DE"/>
    </a:p>
  </c:txPr>
  <c:externalData r:id="rId3">
    <c:autoUpdate val="0"/>
  </c:externalData>
</c:chartSpace>
</file>

<file path=ppt/charts/chart38.xml><?xml version="1.0" encoding="utf-8"?>
<c:chartSpace xmlns:c="http://schemas.openxmlformats.org/drawingml/2006/chart" xmlns:a="http://schemas.openxmlformats.org/drawingml/2006/main" xmlns:r="http://schemas.openxmlformats.org/officeDocument/2006/relationships">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'MaleFemale Language Usage'!$BF$3</c:f>
              <c:strCache>
                <c:ptCount val="1"/>
                <c:pt idx="0">
                  <c:v>First </c:v>
                </c:pt>
              </c:strCache>
            </c:strRef>
          </c:tx>
          <c:spPr>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lin ang="16200000" scaled="1"/>
              <a:tileRect/>
            </a:gradFill>
            <a:ln>
              <a:noFill/>
            </a:ln>
            <a:effectLst>
              <a:outerShdw blurRad="50800" dist="38100" dir="14700000" algn="t" rotWithShape="0">
                <a:srgbClr val="000000">
                  <a:alpha val="60000"/>
                </a:srgbClr>
              </a:outerShdw>
            </a:effectLst>
            <a:scene3d>
              <a:camera prst="orthographicFront" fov="0">
                <a:rot lat="0" lon="0" rev="0"/>
              </a:camera>
              <a:lightRig rig="contrasting" dir="t">
                <a:rot lat="0" lon="0" rev="3600000"/>
              </a:lightRig>
            </a:scene3d>
            <a:sp3d prstMaterial="plastic">
              <a:bevelT w="127000" h="38200" prst="relaxedInset"/>
              <a:contourClr>
                <a:scrgbClr r="0" g="0" b="0"/>
              </a:contourClr>
            </a:sp3d>
          </c:spPr>
          <c:invertIfNegative val="0"/>
          <c:cat>
            <c:strRef>
              <c:f>'MaleFemale Language Usage'!$BE$4:$BE$42</c:f>
              <c:strCache>
                <c:ptCount val="39"/>
                <c:pt idx="0">
                  <c:v>a</c:v>
                </c:pt>
                <c:pt idx="1">
                  <c:v>a</c:v>
                </c:pt>
                <c:pt idx="2">
                  <c:v>a</c:v>
                </c:pt>
                <c:pt idx="3">
                  <c:v>a</c:v>
                </c:pt>
                <c:pt idx="4">
                  <c:v>a</c:v>
                </c:pt>
                <c:pt idx="5">
                  <c:v>a</c:v>
                </c:pt>
                <c:pt idx="6">
                  <c:v>a</c:v>
                </c:pt>
                <c:pt idx="7">
                  <c:v>a</c:v>
                </c:pt>
                <c:pt idx="8">
                  <c:v>a</c:v>
                </c:pt>
                <c:pt idx="9">
                  <c:v>a</c:v>
                </c:pt>
                <c:pt idx="10">
                  <c:v>a</c:v>
                </c:pt>
                <c:pt idx="11">
                  <c:v>a</c:v>
                </c:pt>
                <c:pt idx="12">
                  <c:v>a</c:v>
                </c:pt>
                <c:pt idx="13">
                  <c:v>a</c:v>
                </c:pt>
                <c:pt idx="14">
                  <c:v>a</c:v>
                </c:pt>
                <c:pt idx="15">
                  <c:v>a</c:v>
                </c:pt>
                <c:pt idx="16">
                  <c:v>a</c:v>
                </c:pt>
                <c:pt idx="17">
                  <c:v>a</c:v>
                </c:pt>
                <c:pt idx="18">
                  <c:v>a</c:v>
                </c:pt>
                <c:pt idx="19">
                  <c:v>a</c:v>
                </c:pt>
                <c:pt idx="20">
                  <c:v>a</c:v>
                </c:pt>
                <c:pt idx="21">
                  <c:v>a</c:v>
                </c:pt>
                <c:pt idx="22">
                  <c:v>a</c:v>
                </c:pt>
                <c:pt idx="23">
                  <c:v>a</c:v>
                </c:pt>
                <c:pt idx="24">
                  <c:v>a</c:v>
                </c:pt>
                <c:pt idx="25">
                  <c:v>a</c:v>
                </c:pt>
                <c:pt idx="26">
                  <c:v>a</c:v>
                </c:pt>
                <c:pt idx="27">
                  <c:v>a</c:v>
                </c:pt>
                <c:pt idx="28">
                  <c:v>a</c:v>
                </c:pt>
                <c:pt idx="29">
                  <c:v>a</c:v>
                </c:pt>
                <c:pt idx="30">
                  <c:v>a</c:v>
                </c:pt>
                <c:pt idx="31">
                  <c:v>a</c:v>
                </c:pt>
                <c:pt idx="32">
                  <c:v>a</c:v>
                </c:pt>
                <c:pt idx="33">
                  <c:v>a</c:v>
                </c:pt>
                <c:pt idx="34">
                  <c:v>a</c:v>
                </c:pt>
                <c:pt idx="35">
                  <c:v>a</c:v>
                </c:pt>
                <c:pt idx="36">
                  <c:v>a</c:v>
                </c:pt>
                <c:pt idx="37">
                  <c:v>a</c:v>
                </c:pt>
                <c:pt idx="38">
                  <c:v>a</c:v>
                </c:pt>
              </c:strCache>
            </c:strRef>
          </c:cat>
          <c:val>
            <c:numRef>
              <c:f>'MaleFemale Language Usage'!$BF$4:$BF$42</c:f>
              <c:numCache>
                <c:formatCode>0%</c:formatCode>
                <c:ptCount val="39"/>
                <c:pt idx="0">
                  <c:v>0.97</c:v>
                </c:pt>
                <c:pt idx="1">
                  <c:v>0.9</c:v>
                </c:pt>
                <c:pt idx="2">
                  <c:v>0.8</c:v>
                </c:pt>
                <c:pt idx="3">
                  <c:v>0.8</c:v>
                </c:pt>
                <c:pt idx="4">
                  <c:v>0.8</c:v>
                </c:pt>
                <c:pt idx="5">
                  <c:v>0.8</c:v>
                </c:pt>
                <c:pt idx="6">
                  <c:v>0.64</c:v>
                </c:pt>
                <c:pt idx="7">
                  <c:v>0.6</c:v>
                </c:pt>
                <c:pt idx="8">
                  <c:v>0.6</c:v>
                </c:pt>
                <c:pt idx="9">
                  <c:v>0.6</c:v>
                </c:pt>
                <c:pt idx="10">
                  <c:v>0.6</c:v>
                </c:pt>
                <c:pt idx="11">
                  <c:v>0.6</c:v>
                </c:pt>
                <c:pt idx="12">
                  <c:v>0.6</c:v>
                </c:pt>
                <c:pt idx="13">
                  <c:v>0.59</c:v>
                </c:pt>
                <c:pt idx="14">
                  <c:v>0.5</c:v>
                </c:pt>
                <c:pt idx="15">
                  <c:v>0.5</c:v>
                </c:pt>
                <c:pt idx="16">
                  <c:v>0.5</c:v>
                </c:pt>
                <c:pt idx="17">
                  <c:v>0.5</c:v>
                </c:pt>
                <c:pt idx="18">
                  <c:v>0.5</c:v>
                </c:pt>
                <c:pt idx="19">
                  <c:v>0.5</c:v>
                </c:pt>
                <c:pt idx="20">
                  <c:v>0.5</c:v>
                </c:pt>
                <c:pt idx="21">
                  <c:v>0.5</c:v>
                </c:pt>
                <c:pt idx="22">
                  <c:v>0.49</c:v>
                </c:pt>
                <c:pt idx="23">
                  <c:v>0.4</c:v>
                </c:pt>
                <c:pt idx="24">
                  <c:v>0.4</c:v>
                </c:pt>
                <c:pt idx="25">
                  <c:v>0.4</c:v>
                </c:pt>
                <c:pt idx="26">
                  <c:v>0.4</c:v>
                </c:pt>
                <c:pt idx="27">
                  <c:v>0.4</c:v>
                </c:pt>
                <c:pt idx="28">
                  <c:v>0.38</c:v>
                </c:pt>
                <c:pt idx="29">
                  <c:v>0.3</c:v>
                </c:pt>
                <c:pt idx="30">
                  <c:v>0.3</c:v>
                </c:pt>
                <c:pt idx="31">
                  <c:v>0.2</c:v>
                </c:pt>
                <c:pt idx="32">
                  <c:v>0.2</c:v>
                </c:pt>
                <c:pt idx="33">
                  <c:v>0.2</c:v>
                </c:pt>
                <c:pt idx="34">
                  <c:v>0.15</c:v>
                </c:pt>
                <c:pt idx="35">
                  <c:v>0.1</c:v>
                </c:pt>
                <c:pt idx="36">
                  <c:v>0.05</c:v>
                </c:pt>
                <c:pt idx="37">
                  <c:v>0.05</c:v>
                </c:pt>
                <c:pt idx="38">
                  <c:v>0.01</c:v>
                </c:pt>
              </c:numCache>
            </c:numRef>
          </c:val>
        </c:ser>
        <c:ser>
          <c:idx val="1"/>
          <c:order val="1"/>
          <c:tx>
            <c:strRef>
              <c:f>'MaleFemale Language Usage'!$BG$3</c:f>
              <c:strCache>
                <c:ptCount val="1"/>
                <c:pt idx="0">
                  <c:v>Second</c:v>
                </c:pt>
              </c:strCache>
            </c:strRef>
          </c:tx>
          <c:spPr>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16200000" scaled="1"/>
              <a:tileRect/>
            </a:gradFill>
            <a:ln>
              <a:noFill/>
            </a:ln>
            <a:effectLst>
              <a:outerShdw blurRad="50800" dist="38100" dir="14700000" algn="t" rotWithShape="0">
                <a:srgbClr val="000000">
                  <a:alpha val="60000"/>
                </a:srgbClr>
              </a:outerShdw>
            </a:effectLst>
            <a:scene3d>
              <a:camera prst="orthographicFront" fov="0">
                <a:rot lat="0" lon="0" rev="0"/>
              </a:camera>
              <a:lightRig rig="contrasting" dir="t">
                <a:rot lat="0" lon="0" rev="3600000"/>
              </a:lightRig>
            </a:scene3d>
            <a:sp3d prstMaterial="plastic">
              <a:bevelT w="127000" h="38200" prst="relaxedInset"/>
              <a:contourClr>
                <a:scrgbClr r="0" g="0" b="0"/>
              </a:contourClr>
            </a:sp3d>
          </c:spPr>
          <c:invertIfNegative val="0"/>
          <c:cat>
            <c:strRef>
              <c:f>'MaleFemale Language Usage'!$BE$4:$BE$42</c:f>
              <c:strCache>
                <c:ptCount val="39"/>
                <c:pt idx="0">
                  <c:v>a</c:v>
                </c:pt>
                <c:pt idx="1">
                  <c:v>a</c:v>
                </c:pt>
                <c:pt idx="2">
                  <c:v>a</c:v>
                </c:pt>
                <c:pt idx="3">
                  <c:v>a</c:v>
                </c:pt>
                <c:pt idx="4">
                  <c:v>a</c:v>
                </c:pt>
                <c:pt idx="5">
                  <c:v>a</c:v>
                </c:pt>
                <c:pt idx="6">
                  <c:v>a</c:v>
                </c:pt>
                <c:pt idx="7">
                  <c:v>a</c:v>
                </c:pt>
                <c:pt idx="8">
                  <c:v>a</c:v>
                </c:pt>
                <c:pt idx="9">
                  <c:v>a</c:v>
                </c:pt>
                <c:pt idx="10">
                  <c:v>a</c:v>
                </c:pt>
                <c:pt idx="11">
                  <c:v>a</c:v>
                </c:pt>
                <c:pt idx="12">
                  <c:v>a</c:v>
                </c:pt>
                <c:pt idx="13">
                  <c:v>a</c:v>
                </c:pt>
                <c:pt idx="14">
                  <c:v>a</c:v>
                </c:pt>
                <c:pt idx="15">
                  <c:v>a</c:v>
                </c:pt>
                <c:pt idx="16">
                  <c:v>a</c:v>
                </c:pt>
                <c:pt idx="17">
                  <c:v>a</c:v>
                </c:pt>
                <c:pt idx="18">
                  <c:v>a</c:v>
                </c:pt>
                <c:pt idx="19">
                  <c:v>a</c:v>
                </c:pt>
                <c:pt idx="20">
                  <c:v>a</c:v>
                </c:pt>
                <c:pt idx="21">
                  <c:v>a</c:v>
                </c:pt>
                <c:pt idx="22">
                  <c:v>a</c:v>
                </c:pt>
                <c:pt idx="23">
                  <c:v>a</c:v>
                </c:pt>
                <c:pt idx="24">
                  <c:v>a</c:v>
                </c:pt>
                <c:pt idx="25">
                  <c:v>a</c:v>
                </c:pt>
                <c:pt idx="26">
                  <c:v>a</c:v>
                </c:pt>
                <c:pt idx="27">
                  <c:v>a</c:v>
                </c:pt>
                <c:pt idx="28">
                  <c:v>a</c:v>
                </c:pt>
                <c:pt idx="29">
                  <c:v>a</c:v>
                </c:pt>
                <c:pt idx="30">
                  <c:v>a</c:v>
                </c:pt>
                <c:pt idx="31">
                  <c:v>a</c:v>
                </c:pt>
                <c:pt idx="32">
                  <c:v>a</c:v>
                </c:pt>
                <c:pt idx="33">
                  <c:v>a</c:v>
                </c:pt>
                <c:pt idx="34">
                  <c:v>a</c:v>
                </c:pt>
                <c:pt idx="35">
                  <c:v>a</c:v>
                </c:pt>
                <c:pt idx="36">
                  <c:v>a</c:v>
                </c:pt>
                <c:pt idx="37">
                  <c:v>a</c:v>
                </c:pt>
                <c:pt idx="38">
                  <c:v>a</c:v>
                </c:pt>
              </c:strCache>
            </c:strRef>
          </c:cat>
          <c:val>
            <c:numRef>
              <c:f>'MaleFemale Language Usage'!$BG$4:$BG$42</c:f>
              <c:numCache>
                <c:formatCode>0%</c:formatCode>
                <c:ptCount val="39"/>
                <c:pt idx="0">
                  <c:v>0.01</c:v>
                </c:pt>
                <c:pt idx="1">
                  <c:v>0.1</c:v>
                </c:pt>
                <c:pt idx="2">
                  <c:v>0.18</c:v>
                </c:pt>
                <c:pt idx="3">
                  <c:v>0.1</c:v>
                </c:pt>
                <c:pt idx="4">
                  <c:v>0.2</c:v>
                </c:pt>
                <c:pt idx="5">
                  <c:v>0.05</c:v>
                </c:pt>
                <c:pt idx="6">
                  <c:v>0.35</c:v>
                </c:pt>
                <c:pt idx="7">
                  <c:v>0.4</c:v>
                </c:pt>
                <c:pt idx="8">
                  <c:v>0.28999999999999998</c:v>
                </c:pt>
                <c:pt idx="9">
                  <c:v>0.38</c:v>
                </c:pt>
                <c:pt idx="10">
                  <c:v>0.35</c:v>
                </c:pt>
                <c:pt idx="11">
                  <c:v>0.4</c:v>
                </c:pt>
                <c:pt idx="12">
                  <c:v>0.4</c:v>
                </c:pt>
                <c:pt idx="13">
                  <c:v>0.4</c:v>
                </c:pt>
                <c:pt idx="14">
                  <c:v>0.5</c:v>
                </c:pt>
                <c:pt idx="15">
                  <c:v>0.05</c:v>
                </c:pt>
                <c:pt idx="16">
                  <c:v>0.25</c:v>
                </c:pt>
                <c:pt idx="17">
                  <c:v>0.5</c:v>
                </c:pt>
                <c:pt idx="18">
                  <c:v>0.5</c:v>
                </c:pt>
                <c:pt idx="19">
                  <c:v>0.3</c:v>
                </c:pt>
                <c:pt idx="20">
                  <c:v>0.25</c:v>
                </c:pt>
                <c:pt idx="21">
                  <c:v>0.4</c:v>
                </c:pt>
                <c:pt idx="22">
                  <c:v>0.4</c:v>
                </c:pt>
                <c:pt idx="23">
                  <c:v>0.3</c:v>
                </c:pt>
                <c:pt idx="25">
                  <c:v>0.49</c:v>
                </c:pt>
                <c:pt idx="26">
                  <c:v>0.4</c:v>
                </c:pt>
                <c:pt idx="27">
                  <c:v>0.6</c:v>
                </c:pt>
                <c:pt idx="28">
                  <c:v>0.6</c:v>
                </c:pt>
                <c:pt idx="29">
                  <c:v>0.5</c:v>
                </c:pt>
                <c:pt idx="30">
                  <c:v>0.6</c:v>
                </c:pt>
                <c:pt idx="31">
                  <c:v>0.6</c:v>
                </c:pt>
                <c:pt idx="32">
                  <c:v>0.55000000000000004</c:v>
                </c:pt>
                <c:pt idx="33">
                  <c:v>0.6</c:v>
                </c:pt>
                <c:pt idx="34">
                  <c:v>0.08</c:v>
                </c:pt>
                <c:pt idx="35">
                  <c:v>0.9</c:v>
                </c:pt>
                <c:pt idx="36">
                  <c:v>0.8</c:v>
                </c:pt>
                <c:pt idx="37">
                  <c:v>0.9</c:v>
                </c:pt>
                <c:pt idx="38">
                  <c:v>0.45</c:v>
                </c:pt>
              </c:numCache>
            </c:numRef>
          </c:val>
        </c:ser>
        <c:ser>
          <c:idx val="2"/>
          <c:order val="2"/>
          <c:tx>
            <c:strRef>
              <c:f>'MaleFemale Language Usage'!$BH$3</c:f>
              <c:strCache>
                <c:ptCount val="1"/>
                <c:pt idx="0">
                  <c:v>Third</c:v>
                </c:pt>
              </c:strCache>
            </c:strRef>
          </c:tx>
          <c:spPr>
            <a:gradFill flip="none" rotWithShape="1">
              <a:gsLst>
                <a:gs pos="0">
                  <a:srgbClr val="92D050">
                    <a:shade val="30000"/>
                    <a:satMod val="115000"/>
                  </a:srgbClr>
                </a:gs>
                <a:gs pos="50000">
                  <a:srgbClr val="92D050">
                    <a:shade val="67500"/>
                    <a:satMod val="115000"/>
                  </a:srgbClr>
                </a:gs>
                <a:gs pos="100000">
                  <a:srgbClr val="92D050">
                    <a:shade val="100000"/>
                    <a:satMod val="115000"/>
                  </a:srgbClr>
                </a:gs>
              </a:gsLst>
              <a:lin ang="16200000" scaled="1"/>
              <a:tileRect/>
            </a:gradFill>
            <a:ln>
              <a:noFill/>
            </a:ln>
            <a:effectLst>
              <a:outerShdw blurRad="50800" dist="38100" dir="14700000" algn="t" rotWithShape="0">
                <a:srgbClr val="000000">
                  <a:alpha val="60000"/>
                </a:srgbClr>
              </a:outerShdw>
            </a:effectLst>
            <a:scene3d>
              <a:camera prst="orthographicFront" fov="0">
                <a:rot lat="0" lon="0" rev="0"/>
              </a:camera>
              <a:lightRig rig="contrasting" dir="t">
                <a:rot lat="0" lon="0" rev="3600000"/>
              </a:lightRig>
            </a:scene3d>
            <a:sp3d prstMaterial="plastic">
              <a:bevelT w="127000" h="38200" prst="relaxedInset"/>
              <a:contourClr>
                <a:scrgbClr r="0" g="0" b="0"/>
              </a:contourClr>
            </a:sp3d>
          </c:spPr>
          <c:invertIfNegative val="0"/>
          <c:cat>
            <c:strRef>
              <c:f>'MaleFemale Language Usage'!$BE$4:$BE$42</c:f>
              <c:strCache>
                <c:ptCount val="39"/>
                <c:pt idx="0">
                  <c:v>a</c:v>
                </c:pt>
                <c:pt idx="1">
                  <c:v>a</c:v>
                </c:pt>
                <c:pt idx="2">
                  <c:v>a</c:v>
                </c:pt>
                <c:pt idx="3">
                  <c:v>a</c:v>
                </c:pt>
                <c:pt idx="4">
                  <c:v>a</c:v>
                </c:pt>
                <c:pt idx="5">
                  <c:v>a</c:v>
                </c:pt>
                <c:pt idx="6">
                  <c:v>a</c:v>
                </c:pt>
                <c:pt idx="7">
                  <c:v>a</c:v>
                </c:pt>
                <c:pt idx="8">
                  <c:v>a</c:v>
                </c:pt>
                <c:pt idx="9">
                  <c:v>a</c:v>
                </c:pt>
                <c:pt idx="10">
                  <c:v>a</c:v>
                </c:pt>
                <c:pt idx="11">
                  <c:v>a</c:v>
                </c:pt>
                <c:pt idx="12">
                  <c:v>a</c:v>
                </c:pt>
                <c:pt idx="13">
                  <c:v>a</c:v>
                </c:pt>
                <c:pt idx="14">
                  <c:v>a</c:v>
                </c:pt>
                <c:pt idx="15">
                  <c:v>a</c:v>
                </c:pt>
                <c:pt idx="16">
                  <c:v>a</c:v>
                </c:pt>
                <c:pt idx="17">
                  <c:v>a</c:v>
                </c:pt>
                <c:pt idx="18">
                  <c:v>a</c:v>
                </c:pt>
                <c:pt idx="19">
                  <c:v>a</c:v>
                </c:pt>
                <c:pt idx="20">
                  <c:v>a</c:v>
                </c:pt>
                <c:pt idx="21">
                  <c:v>a</c:v>
                </c:pt>
                <c:pt idx="22">
                  <c:v>a</c:v>
                </c:pt>
                <c:pt idx="23">
                  <c:v>a</c:v>
                </c:pt>
                <c:pt idx="24">
                  <c:v>a</c:v>
                </c:pt>
                <c:pt idx="25">
                  <c:v>a</c:v>
                </c:pt>
                <c:pt idx="26">
                  <c:v>a</c:v>
                </c:pt>
                <c:pt idx="27">
                  <c:v>a</c:v>
                </c:pt>
                <c:pt idx="28">
                  <c:v>a</c:v>
                </c:pt>
                <c:pt idx="29">
                  <c:v>a</c:v>
                </c:pt>
                <c:pt idx="30">
                  <c:v>a</c:v>
                </c:pt>
                <c:pt idx="31">
                  <c:v>a</c:v>
                </c:pt>
                <c:pt idx="32">
                  <c:v>a</c:v>
                </c:pt>
                <c:pt idx="33">
                  <c:v>a</c:v>
                </c:pt>
                <c:pt idx="34">
                  <c:v>a</c:v>
                </c:pt>
                <c:pt idx="35">
                  <c:v>a</c:v>
                </c:pt>
                <c:pt idx="36">
                  <c:v>a</c:v>
                </c:pt>
                <c:pt idx="37">
                  <c:v>a</c:v>
                </c:pt>
                <c:pt idx="38">
                  <c:v>a</c:v>
                </c:pt>
              </c:strCache>
            </c:strRef>
          </c:cat>
          <c:val>
            <c:numRef>
              <c:f>'MaleFemale Language Usage'!$BH$4:$BH$42</c:f>
              <c:numCache>
                <c:formatCode>General</c:formatCode>
                <c:ptCount val="39"/>
                <c:pt idx="0" formatCode="0%">
                  <c:v>0.01</c:v>
                </c:pt>
                <c:pt idx="2" formatCode="0%">
                  <c:v>0.01</c:v>
                </c:pt>
                <c:pt idx="3" formatCode="0%">
                  <c:v>0.1</c:v>
                </c:pt>
                <c:pt idx="5" formatCode="0%">
                  <c:v>0.15</c:v>
                </c:pt>
                <c:pt idx="6" formatCode="0%">
                  <c:v>0.01</c:v>
                </c:pt>
                <c:pt idx="8" formatCode="0%">
                  <c:v>0.1</c:v>
                </c:pt>
                <c:pt idx="9" formatCode="0%">
                  <c:v>0.01</c:v>
                </c:pt>
                <c:pt idx="10" formatCode="0%">
                  <c:v>0.05</c:v>
                </c:pt>
                <c:pt idx="13" formatCode="0%">
                  <c:v>0.01</c:v>
                </c:pt>
                <c:pt idx="15" formatCode="0%">
                  <c:v>0.44</c:v>
                </c:pt>
                <c:pt idx="16" formatCode="0%">
                  <c:v>0.2</c:v>
                </c:pt>
                <c:pt idx="19" formatCode="0%">
                  <c:v>0.1</c:v>
                </c:pt>
                <c:pt idx="20" formatCode="0%">
                  <c:v>0.25</c:v>
                </c:pt>
                <c:pt idx="21" formatCode="0%">
                  <c:v>0.1</c:v>
                </c:pt>
                <c:pt idx="22" formatCode="0%">
                  <c:v>0.1</c:v>
                </c:pt>
                <c:pt idx="23" formatCode="0%">
                  <c:v>0.3</c:v>
                </c:pt>
                <c:pt idx="24" formatCode="0%">
                  <c:v>0.4</c:v>
                </c:pt>
                <c:pt idx="25" formatCode="0%">
                  <c:v>0.1</c:v>
                </c:pt>
                <c:pt idx="26" formatCode="0%">
                  <c:v>0.2</c:v>
                </c:pt>
                <c:pt idx="28" formatCode="0%">
                  <c:v>0.02</c:v>
                </c:pt>
                <c:pt idx="29" formatCode="0%">
                  <c:v>0.2</c:v>
                </c:pt>
                <c:pt idx="30" formatCode="0%">
                  <c:v>0.1</c:v>
                </c:pt>
                <c:pt idx="31" formatCode="0%">
                  <c:v>0.1</c:v>
                </c:pt>
                <c:pt idx="32" formatCode="0%">
                  <c:v>0.15</c:v>
                </c:pt>
                <c:pt idx="33" formatCode="0%">
                  <c:v>0.2</c:v>
                </c:pt>
                <c:pt idx="34" formatCode="0%">
                  <c:v>0.75</c:v>
                </c:pt>
                <c:pt idx="36" formatCode="0%">
                  <c:v>0.1</c:v>
                </c:pt>
                <c:pt idx="37" formatCode="0%">
                  <c:v>0.05</c:v>
                </c:pt>
                <c:pt idx="38" formatCode="0%">
                  <c:v>0.5</c:v>
                </c:pt>
              </c:numCache>
            </c:numRef>
          </c:val>
        </c:ser>
        <c:ser>
          <c:idx val="3"/>
          <c:order val="3"/>
          <c:tx>
            <c:strRef>
              <c:f>'MaleFemale Language Usage'!$BI$3</c:f>
              <c:strCache>
                <c:ptCount val="1"/>
                <c:pt idx="0">
                  <c:v>Fourth</c:v>
                </c:pt>
              </c:strCache>
            </c:strRef>
          </c:tx>
          <c:spPr>
            <a:gradFill flip="none" rotWithShape="1">
              <a:gsLst>
                <a:gs pos="0">
                  <a:srgbClr val="7030A0">
                    <a:shade val="30000"/>
                    <a:satMod val="115000"/>
                  </a:srgbClr>
                </a:gs>
                <a:gs pos="50000">
                  <a:srgbClr val="7030A0">
                    <a:shade val="67500"/>
                    <a:satMod val="115000"/>
                  </a:srgbClr>
                </a:gs>
                <a:gs pos="100000">
                  <a:srgbClr val="7030A0">
                    <a:shade val="100000"/>
                    <a:satMod val="115000"/>
                  </a:srgbClr>
                </a:gs>
              </a:gsLst>
              <a:lin ang="16200000" scaled="1"/>
              <a:tileRect/>
            </a:gradFill>
            <a:ln>
              <a:noFill/>
            </a:ln>
            <a:effectLst>
              <a:outerShdw blurRad="50800" dist="38100" dir="14700000" algn="t" rotWithShape="0">
                <a:srgbClr val="000000">
                  <a:alpha val="60000"/>
                </a:srgbClr>
              </a:outerShdw>
            </a:effectLst>
            <a:scene3d>
              <a:camera prst="orthographicFront" fov="0">
                <a:rot lat="0" lon="0" rev="0"/>
              </a:camera>
              <a:lightRig rig="contrasting" dir="t">
                <a:rot lat="0" lon="0" rev="3600000"/>
              </a:lightRig>
            </a:scene3d>
            <a:sp3d prstMaterial="plastic">
              <a:bevelT w="127000" h="38200" prst="relaxedInset"/>
              <a:contourClr>
                <a:scrgbClr r="0" g="0" b="0"/>
              </a:contourClr>
            </a:sp3d>
          </c:spPr>
          <c:invertIfNegative val="0"/>
          <c:cat>
            <c:strRef>
              <c:f>'MaleFemale Language Usage'!$BE$4:$BE$42</c:f>
              <c:strCache>
                <c:ptCount val="39"/>
                <c:pt idx="0">
                  <c:v>a</c:v>
                </c:pt>
                <c:pt idx="1">
                  <c:v>a</c:v>
                </c:pt>
                <c:pt idx="2">
                  <c:v>a</c:v>
                </c:pt>
                <c:pt idx="3">
                  <c:v>a</c:v>
                </c:pt>
                <c:pt idx="4">
                  <c:v>a</c:v>
                </c:pt>
                <c:pt idx="5">
                  <c:v>a</c:v>
                </c:pt>
                <c:pt idx="6">
                  <c:v>a</c:v>
                </c:pt>
                <c:pt idx="7">
                  <c:v>a</c:v>
                </c:pt>
                <c:pt idx="8">
                  <c:v>a</c:v>
                </c:pt>
                <c:pt idx="9">
                  <c:v>a</c:v>
                </c:pt>
                <c:pt idx="10">
                  <c:v>a</c:v>
                </c:pt>
                <c:pt idx="11">
                  <c:v>a</c:v>
                </c:pt>
                <c:pt idx="12">
                  <c:v>a</c:v>
                </c:pt>
                <c:pt idx="13">
                  <c:v>a</c:v>
                </c:pt>
                <c:pt idx="14">
                  <c:v>a</c:v>
                </c:pt>
                <c:pt idx="15">
                  <c:v>a</c:v>
                </c:pt>
                <c:pt idx="16">
                  <c:v>a</c:v>
                </c:pt>
                <c:pt idx="17">
                  <c:v>a</c:v>
                </c:pt>
                <c:pt idx="18">
                  <c:v>a</c:v>
                </c:pt>
                <c:pt idx="19">
                  <c:v>a</c:v>
                </c:pt>
                <c:pt idx="20">
                  <c:v>a</c:v>
                </c:pt>
                <c:pt idx="21">
                  <c:v>a</c:v>
                </c:pt>
                <c:pt idx="22">
                  <c:v>a</c:v>
                </c:pt>
                <c:pt idx="23">
                  <c:v>a</c:v>
                </c:pt>
                <c:pt idx="24">
                  <c:v>a</c:v>
                </c:pt>
                <c:pt idx="25">
                  <c:v>a</c:v>
                </c:pt>
                <c:pt idx="26">
                  <c:v>a</c:v>
                </c:pt>
                <c:pt idx="27">
                  <c:v>a</c:v>
                </c:pt>
                <c:pt idx="28">
                  <c:v>a</c:v>
                </c:pt>
                <c:pt idx="29">
                  <c:v>a</c:v>
                </c:pt>
                <c:pt idx="30">
                  <c:v>a</c:v>
                </c:pt>
                <c:pt idx="31">
                  <c:v>a</c:v>
                </c:pt>
                <c:pt idx="32">
                  <c:v>a</c:v>
                </c:pt>
                <c:pt idx="33">
                  <c:v>a</c:v>
                </c:pt>
                <c:pt idx="34">
                  <c:v>a</c:v>
                </c:pt>
                <c:pt idx="35">
                  <c:v>a</c:v>
                </c:pt>
                <c:pt idx="36">
                  <c:v>a</c:v>
                </c:pt>
                <c:pt idx="37">
                  <c:v>a</c:v>
                </c:pt>
                <c:pt idx="38">
                  <c:v>a</c:v>
                </c:pt>
              </c:strCache>
            </c:strRef>
          </c:cat>
          <c:val>
            <c:numRef>
              <c:f>'MaleFemale Language Usage'!$BI$4:$BI$42</c:f>
              <c:numCache>
                <c:formatCode>General</c:formatCode>
                <c:ptCount val="39"/>
                <c:pt idx="0" formatCode="0%">
                  <c:v>0.01</c:v>
                </c:pt>
                <c:pt idx="2" formatCode="0%">
                  <c:v>0.01</c:v>
                </c:pt>
                <c:pt idx="8" formatCode="0%">
                  <c:v>0.01</c:v>
                </c:pt>
                <c:pt idx="9" formatCode="0%">
                  <c:v>0.01</c:v>
                </c:pt>
                <c:pt idx="15" formatCode="0%">
                  <c:v>0.01</c:v>
                </c:pt>
                <c:pt idx="16" formatCode="0%">
                  <c:v>0.05</c:v>
                </c:pt>
                <c:pt idx="19" formatCode="0%">
                  <c:v>0.1</c:v>
                </c:pt>
                <c:pt idx="22" formatCode="0%">
                  <c:v>0.01</c:v>
                </c:pt>
                <c:pt idx="24" formatCode="0%">
                  <c:v>0.2</c:v>
                </c:pt>
                <c:pt idx="25" formatCode="0%">
                  <c:v>0.01</c:v>
                </c:pt>
                <c:pt idx="31" formatCode="0%">
                  <c:v>0.05</c:v>
                </c:pt>
                <c:pt idx="32" formatCode="0%">
                  <c:v>0.1</c:v>
                </c:pt>
                <c:pt idx="34" formatCode="0%">
                  <c:v>0.02</c:v>
                </c:pt>
                <c:pt idx="36" formatCode="0%">
                  <c:v>0.05</c:v>
                </c:pt>
                <c:pt idx="38" formatCode="0%">
                  <c:v>0.02</c:v>
                </c:pt>
              </c:numCache>
            </c:numRef>
          </c:val>
        </c:ser>
        <c:ser>
          <c:idx val="4"/>
          <c:order val="4"/>
          <c:tx>
            <c:strRef>
              <c:f>'MaleFemale Language Usage'!$BJ$3</c:f>
              <c:strCache>
                <c:ptCount val="1"/>
                <c:pt idx="0">
                  <c:v>Fifth</c:v>
                </c:pt>
              </c:strCache>
            </c:strRef>
          </c:tx>
          <c:spPr>
            <a:solidFill>
              <a:srgbClr val="00B0F0"/>
            </a:solidFill>
            <a:ln>
              <a:noFill/>
            </a:ln>
            <a:effectLst>
              <a:outerShdw blurRad="50800" dist="38100" dir="14700000" algn="t" rotWithShape="0">
                <a:srgbClr val="000000">
                  <a:alpha val="60000"/>
                </a:srgbClr>
              </a:outerShdw>
            </a:effectLst>
            <a:scene3d>
              <a:camera prst="orthographicFront" fov="0">
                <a:rot lat="0" lon="0" rev="0"/>
              </a:camera>
              <a:lightRig rig="contrasting" dir="t">
                <a:rot lat="0" lon="0" rev="3600000"/>
              </a:lightRig>
            </a:scene3d>
            <a:sp3d prstMaterial="plastic">
              <a:bevelT w="127000" h="38200" prst="relaxedInset"/>
              <a:contourClr>
                <a:scrgbClr r="0" g="0" b="0"/>
              </a:contourClr>
            </a:sp3d>
          </c:spPr>
          <c:invertIfNegative val="0"/>
          <c:cat>
            <c:strRef>
              <c:f>'MaleFemale Language Usage'!$BE$4:$BE$42</c:f>
              <c:strCache>
                <c:ptCount val="39"/>
                <c:pt idx="0">
                  <c:v>a</c:v>
                </c:pt>
                <c:pt idx="1">
                  <c:v>a</c:v>
                </c:pt>
                <c:pt idx="2">
                  <c:v>a</c:v>
                </c:pt>
                <c:pt idx="3">
                  <c:v>a</c:v>
                </c:pt>
                <c:pt idx="4">
                  <c:v>a</c:v>
                </c:pt>
                <c:pt idx="5">
                  <c:v>a</c:v>
                </c:pt>
                <c:pt idx="6">
                  <c:v>a</c:v>
                </c:pt>
                <c:pt idx="7">
                  <c:v>a</c:v>
                </c:pt>
                <c:pt idx="8">
                  <c:v>a</c:v>
                </c:pt>
                <c:pt idx="9">
                  <c:v>a</c:v>
                </c:pt>
                <c:pt idx="10">
                  <c:v>a</c:v>
                </c:pt>
                <c:pt idx="11">
                  <c:v>a</c:v>
                </c:pt>
                <c:pt idx="12">
                  <c:v>a</c:v>
                </c:pt>
                <c:pt idx="13">
                  <c:v>a</c:v>
                </c:pt>
                <c:pt idx="14">
                  <c:v>a</c:v>
                </c:pt>
                <c:pt idx="15">
                  <c:v>a</c:v>
                </c:pt>
                <c:pt idx="16">
                  <c:v>a</c:v>
                </c:pt>
                <c:pt idx="17">
                  <c:v>a</c:v>
                </c:pt>
                <c:pt idx="18">
                  <c:v>a</c:v>
                </c:pt>
                <c:pt idx="19">
                  <c:v>a</c:v>
                </c:pt>
                <c:pt idx="20">
                  <c:v>a</c:v>
                </c:pt>
                <c:pt idx="21">
                  <c:v>a</c:v>
                </c:pt>
                <c:pt idx="22">
                  <c:v>a</c:v>
                </c:pt>
                <c:pt idx="23">
                  <c:v>a</c:v>
                </c:pt>
                <c:pt idx="24">
                  <c:v>a</c:v>
                </c:pt>
                <c:pt idx="25">
                  <c:v>a</c:v>
                </c:pt>
                <c:pt idx="26">
                  <c:v>a</c:v>
                </c:pt>
                <c:pt idx="27">
                  <c:v>a</c:v>
                </c:pt>
                <c:pt idx="28">
                  <c:v>a</c:v>
                </c:pt>
                <c:pt idx="29">
                  <c:v>a</c:v>
                </c:pt>
                <c:pt idx="30">
                  <c:v>a</c:v>
                </c:pt>
                <c:pt idx="31">
                  <c:v>a</c:v>
                </c:pt>
                <c:pt idx="32">
                  <c:v>a</c:v>
                </c:pt>
                <c:pt idx="33">
                  <c:v>a</c:v>
                </c:pt>
                <c:pt idx="34">
                  <c:v>a</c:v>
                </c:pt>
                <c:pt idx="35">
                  <c:v>a</c:v>
                </c:pt>
                <c:pt idx="36">
                  <c:v>a</c:v>
                </c:pt>
                <c:pt idx="37">
                  <c:v>a</c:v>
                </c:pt>
                <c:pt idx="38">
                  <c:v>a</c:v>
                </c:pt>
              </c:strCache>
            </c:strRef>
          </c:cat>
          <c:val>
            <c:numRef>
              <c:f>'MaleFemale Language Usage'!$BJ$4:$BJ$42</c:f>
              <c:numCache>
                <c:formatCode>General</c:formatCode>
                <c:ptCount val="39"/>
                <c:pt idx="31" formatCode="0%">
                  <c:v>0.05</c:v>
                </c:pt>
                <c:pt idx="38" formatCode="0%">
                  <c:v>0.01</c:v>
                </c:pt>
              </c:numCache>
            </c:numRef>
          </c:val>
        </c:ser>
        <c:ser>
          <c:idx val="5"/>
          <c:order val="5"/>
          <c:tx>
            <c:strRef>
              <c:f>'MaleFemale Language Usage'!$BK$3</c:f>
              <c:strCache>
                <c:ptCount val="1"/>
                <c:pt idx="0">
                  <c:v>Sixth</c:v>
                </c:pt>
              </c:strCache>
            </c:strRef>
          </c:tx>
          <c:spPr>
            <a:solidFill>
              <a:schemeClr val="accent3"/>
            </a:solidFill>
            <a:ln>
              <a:noFill/>
            </a:ln>
            <a:effectLst>
              <a:outerShdw blurRad="50800" dist="38100" dir="14700000" algn="t" rotWithShape="0">
                <a:srgbClr val="000000">
                  <a:alpha val="60000"/>
                </a:srgbClr>
              </a:outerShdw>
            </a:effectLst>
            <a:scene3d>
              <a:camera prst="orthographicFront" fov="0">
                <a:rot lat="0" lon="0" rev="0"/>
              </a:camera>
              <a:lightRig rig="contrasting" dir="t">
                <a:rot lat="0" lon="0" rev="3600000"/>
              </a:lightRig>
            </a:scene3d>
            <a:sp3d prstMaterial="plastic">
              <a:bevelT w="127000" h="38200" prst="relaxedInset"/>
              <a:contourClr>
                <a:scrgbClr r="0" g="0" b="0"/>
              </a:contourClr>
            </a:sp3d>
          </c:spPr>
          <c:invertIfNegative val="0"/>
          <c:cat>
            <c:strRef>
              <c:f>'MaleFemale Language Usage'!$BE$4:$BE$42</c:f>
              <c:strCache>
                <c:ptCount val="39"/>
                <c:pt idx="0">
                  <c:v>a</c:v>
                </c:pt>
                <c:pt idx="1">
                  <c:v>a</c:v>
                </c:pt>
                <c:pt idx="2">
                  <c:v>a</c:v>
                </c:pt>
                <c:pt idx="3">
                  <c:v>a</c:v>
                </c:pt>
                <c:pt idx="4">
                  <c:v>a</c:v>
                </c:pt>
                <c:pt idx="5">
                  <c:v>a</c:v>
                </c:pt>
                <c:pt idx="6">
                  <c:v>a</c:v>
                </c:pt>
                <c:pt idx="7">
                  <c:v>a</c:v>
                </c:pt>
                <c:pt idx="8">
                  <c:v>a</c:v>
                </c:pt>
                <c:pt idx="9">
                  <c:v>a</c:v>
                </c:pt>
                <c:pt idx="10">
                  <c:v>a</c:v>
                </c:pt>
                <c:pt idx="11">
                  <c:v>a</c:v>
                </c:pt>
                <c:pt idx="12">
                  <c:v>a</c:v>
                </c:pt>
                <c:pt idx="13">
                  <c:v>a</c:v>
                </c:pt>
                <c:pt idx="14">
                  <c:v>a</c:v>
                </c:pt>
                <c:pt idx="15">
                  <c:v>a</c:v>
                </c:pt>
                <c:pt idx="16">
                  <c:v>a</c:v>
                </c:pt>
                <c:pt idx="17">
                  <c:v>a</c:v>
                </c:pt>
                <c:pt idx="18">
                  <c:v>a</c:v>
                </c:pt>
                <c:pt idx="19">
                  <c:v>a</c:v>
                </c:pt>
                <c:pt idx="20">
                  <c:v>a</c:v>
                </c:pt>
                <c:pt idx="21">
                  <c:v>a</c:v>
                </c:pt>
                <c:pt idx="22">
                  <c:v>a</c:v>
                </c:pt>
                <c:pt idx="23">
                  <c:v>a</c:v>
                </c:pt>
                <c:pt idx="24">
                  <c:v>a</c:v>
                </c:pt>
                <c:pt idx="25">
                  <c:v>a</c:v>
                </c:pt>
                <c:pt idx="26">
                  <c:v>a</c:v>
                </c:pt>
                <c:pt idx="27">
                  <c:v>a</c:v>
                </c:pt>
                <c:pt idx="28">
                  <c:v>a</c:v>
                </c:pt>
                <c:pt idx="29">
                  <c:v>a</c:v>
                </c:pt>
                <c:pt idx="30">
                  <c:v>a</c:v>
                </c:pt>
                <c:pt idx="31">
                  <c:v>a</c:v>
                </c:pt>
                <c:pt idx="32">
                  <c:v>a</c:v>
                </c:pt>
                <c:pt idx="33">
                  <c:v>a</c:v>
                </c:pt>
                <c:pt idx="34">
                  <c:v>a</c:v>
                </c:pt>
                <c:pt idx="35">
                  <c:v>a</c:v>
                </c:pt>
                <c:pt idx="36">
                  <c:v>a</c:v>
                </c:pt>
                <c:pt idx="37">
                  <c:v>a</c:v>
                </c:pt>
                <c:pt idx="38">
                  <c:v>a</c:v>
                </c:pt>
              </c:strCache>
            </c:strRef>
          </c:cat>
          <c:val>
            <c:numRef>
              <c:f>'MaleFemale Language Usage'!$BK$4:$BK$42</c:f>
              <c:numCache>
                <c:formatCode>General</c:formatCode>
                <c:ptCount val="39"/>
                <c:pt idx="38" formatCode="0%">
                  <c:v>0.01</c:v>
                </c:pt>
              </c:numCache>
            </c:numRef>
          </c:val>
        </c:ser>
        <c:dLbls>
          <c:showLegendKey val="0"/>
          <c:showVal val="0"/>
          <c:showCatName val="0"/>
          <c:showSerName val="0"/>
          <c:showPercent val="0"/>
          <c:showBubbleSize val="0"/>
        </c:dLbls>
        <c:gapWidth val="150"/>
        <c:overlap val="100"/>
        <c:axId val="177810064"/>
        <c:axId val="177810624"/>
      </c:barChart>
      <c:catAx>
        <c:axId val="177810064"/>
        <c:scaling>
          <c:orientation val="minMax"/>
        </c:scaling>
        <c:delete val="1"/>
        <c:axPos val="b"/>
        <c:numFmt formatCode="General" sourceLinked="1"/>
        <c:majorTickMark val="none"/>
        <c:minorTickMark val="none"/>
        <c:tickLblPos val="nextTo"/>
        <c:crossAx val="177810624"/>
        <c:crosses val="autoZero"/>
        <c:auto val="1"/>
        <c:lblAlgn val="ctr"/>
        <c:lblOffset val="100"/>
        <c:noMultiLvlLbl val="0"/>
      </c:catAx>
      <c:valAx>
        <c:axId val="177810624"/>
        <c:scaling>
          <c:orientation val="minMax"/>
          <c:max val="1"/>
        </c:scaling>
        <c:delete val="0"/>
        <c:axPos val="l"/>
        <c:majorGridlines>
          <c:spPr>
            <a:ln w="9525" cap="flat" cmpd="sng" algn="ctr">
              <a:solidFill>
                <a:schemeClr val="lt1">
                  <a:lumMod val="95000"/>
                  <a:alpha val="10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de-DE"/>
          </a:p>
        </c:txPr>
        <c:crossAx val="177810064"/>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de-DE"/>
        </a:p>
      </c:txPr>
    </c:legend>
    <c:plotVisOnly val="1"/>
    <c:dispBlanksAs val="gap"/>
    <c:showDLblsOverMax val="0"/>
  </c:chart>
  <c:spPr>
    <a:noFill/>
    <a:ln>
      <a:solidFill>
        <a:schemeClr val="tx1">
          <a:lumMod val="15000"/>
          <a:lumOff val="85000"/>
          <a:alpha val="0"/>
        </a:schemeClr>
      </a:solidFill>
    </a:ln>
    <a:effectLst/>
  </c:spPr>
  <c:txPr>
    <a:bodyPr/>
    <a:lstStyle/>
    <a:p>
      <a:pPr>
        <a:defRPr/>
      </a:pPr>
      <a:endParaRPr lang="de-DE"/>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de-DE"/>
  <c:roundedCorners val="0"/>
  <mc:AlternateContent xmlns:mc="http://schemas.openxmlformats.org/markup-compatibility/2006">
    <mc:Choice xmlns:c14="http://schemas.microsoft.com/office/drawing/2007/8/2/chart" Requires="c14">
      <c14:style val="126"/>
    </mc:Choice>
    <mc:Fallback>
      <c:style val="26"/>
    </mc:Fallback>
  </mc:AlternateContent>
  <c:chart>
    <c:autoTitleDeleted val="1"/>
    <c:plotArea>
      <c:layout/>
      <c:barChart>
        <c:barDir val="col"/>
        <c:grouping val="clustered"/>
        <c:varyColors val="0"/>
        <c:ser>
          <c:idx val="0"/>
          <c:order val="0"/>
          <c:tx>
            <c:strRef>
              <c:f>AgeGender!$C$2</c:f>
              <c:strCache>
                <c:ptCount val="1"/>
                <c:pt idx="0">
                  <c:v>Female</c:v>
                </c:pt>
              </c:strCache>
            </c:strRef>
          </c:tx>
          <c:spPr>
            <a:gradFill flip="none" rotWithShape="1">
              <a:gsLst>
                <a:gs pos="0">
                  <a:schemeClr val="accent3">
                    <a:lumMod val="60000"/>
                    <a:lumOff val="40000"/>
                    <a:shade val="30000"/>
                    <a:satMod val="115000"/>
                  </a:schemeClr>
                </a:gs>
                <a:gs pos="50000">
                  <a:schemeClr val="accent3">
                    <a:lumMod val="60000"/>
                    <a:lumOff val="40000"/>
                    <a:shade val="67500"/>
                    <a:satMod val="115000"/>
                  </a:schemeClr>
                </a:gs>
                <a:gs pos="100000">
                  <a:schemeClr val="accent3">
                    <a:lumMod val="60000"/>
                    <a:lumOff val="40000"/>
                    <a:shade val="100000"/>
                    <a:satMod val="115000"/>
                  </a:schemeClr>
                </a:gs>
              </a:gsLst>
              <a:lin ang="16200000" scaled="1"/>
              <a:tileRect/>
            </a:gradFill>
          </c:spPr>
          <c:invertIfNegative val="0"/>
          <c:val>
            <c:numRef>
              <c:f>AgeGender!$C$4:$C$41</c:f>
              <c:numCache>
                <c:formatCode>General</c:formatCode>
                <c:ptCount val="38"/>
                <c:pt idx="0">
                  <c:v>16</c:v>
                </c:pt>
                <c:pt idx="1">
                  <c:v>17</c:v>
                </c:pt>
                <c:pt idx="2">
                  <c:v>17</c:v>
                </c:pt>
                <c:pt idx="3">
                  <c:v>17</c:v>
                </c:pt>
                <c:pt idx="4">
                  <c:v>17</c:v>
                </c:pt>
                <c:pt idx="5">
                  <c:v>17</c:v>
                </c:pt>
                <c:pt idx="6">
                  <c:v>17</c:v>
                </c:pt>
                <c:pt idx="7">
                  <c:v>18</c:v>
                </c:pt>
                <c:pt idx="8">
                  <c:v>22</c:v>
                </c:pt>
                <c:pt idx="9">
                  <c:v>23</c:v>
                </c:pt>
                <c:pt idx="10">
                  <c:v>24</c:v>
                </c:pt>
                <c:pt idx="11">
                  <c:v>28</c:v>
                </c:pt>
                <c:pt idx="12">
                  <c:v>33</c:v>
                </c:pt>
                <c:pt idx="13">
                  <c:v>36</c:v>
                </c:pt>
                <c:pt idx="14">
                  <c:v>36</c:v>
                </c:pt>
                <c:pt idx="15">
                  <c:v>36</c:v>
                </c:pt>
                <c:pt idx="16">
                  <c:v>37</c:v>
                </c:pt>
                <c:pt idx="17">
                  <c:v>39</c:v>
                </c:pt>
                <c:pt idx="18">
                  <c:v>40</c:v>
                </c:pt>
                <c:pt idx="19">
                  <c:v>41</c:v>
                </c:pt>
                <c:pt idx="20">
                  <c:v>42</c:v>
                </c:pt>
                <c:pt idx="21">
                  <c:v>50</c:v>
                </c:pt>
                <c:pt idx="22">
                  <c:v>54</c:v>
                </c:pt>
                <c:pt idx="23">
                  <c:v>67</c:v>
                </c:pt>
              </c:numCache>
            </c:numRef>
          </c:val>
        </c:ser>
        <c:ser>
          <c:idx val="1"/>
          <c:order val="1"/>
          <c:tx>
            <c:strRef>
              <c:f>AgeGender!$D$2</c:f>
              <c:strCache>
                <c:ptCount val="1"/>
                <c:pt idx="0">
                  <c:v>Male</c:v>
                </c:pt>
              </c:strCache>
            </c:strRef>
          </c:tx>
          <c:spPr>
            <a:solidFill>
              <a:schemeClr val="tx2">
                <a:lumMod val="50000"/>
              </a:schemeClr>
            </a:solidFill>
          </c:spPr>
          <c:invertIfNegative val="0"/>
          <c:val>
            <c:numRef>
              <c:f>AgeGender!$D$4:$D$41</c:f>
              <c:numCache>
                <c:formatCode>General</c:formatCode>
                <c:ptCount val="38"/>
                <c:pt idx="0">
                  <c:v>17</c:v>
                </c:pt>
                <c:pt idx="1">
                  <c:v>17</c:v>
                </c:pt>
                <c:pt idx="2">
                  <c:v>17</c:v>
                </c:pt>
                <c:pt idx="3">
                  <c:v>20</c:v>
                </c:pt>
                <c:pt idx="4">
                  <c:v>21</c:v>
                </c:pt>
                <c:pt idx="5">
                  <c:v>23</c:v>
                </c:pt>
                <c:pt idx="6">
                  <c:v>30</c:v>
                </c:pt>
                <c:pt idx="7">
                  <c:v>30</c:v>
                </c:pt>
                <c:pt idx="8">
                  <c:v>30</c:v>
                </c:pt>
                <c:pt idx="9">
                  <c:v>31</c:v>
                </c:pt>
                <c:pt idx="10">
                  <c:v>31</c:v>
                </c:pt>
                <c:pt idx="11">
                  <c:v>31</c:v>
                </c:pt>
                <c:pt idx="12">
                  <c:v>32</c:v>
                </c:pt>
                <c:pt idx="13">
                  <c:v>33</c:v>
                </c:pt>
                <c:pt idx="14">
                  <c:v>33</c:v>
                </c:pt>
                <c:pt idx="15">
                  <c:v>34</c:v>
                </c:pt>
                <c:pt idx="16">
                  <c:v>35</c:v>
                </c:pt>
                <c:pt idx="17">
                  <c:v>35</c:v>
                </c:pt>
                <c:pt idx="18">
                  <c:v>36</c:v>
                </c:pt>
                <c:pt idx="19">
                  <c:v>37</c:v>
                </c:pt>
                <c:pt idx="20">
                  <c:v>38</c:v>
                </c:pt>
                <c:pt idx="21">
                  <c:v>38</c:v>
                </c:pt>
                <c:pt idx="22">
                  <c:v>39</c:v>
                </c:pt>
                <c:pt idx="23">
                  <c:v>39</c:v>
                </c:pt>
                <c:pt idx="24">
                  <c:v>40</c:v>
                </c:pt>
                <c:pt idx="25">
                  <c:v>42</c:v>
                </c:pt>
                <c:pt idx="26">
                  <c:v>45</c:v>
                </c:pt>
                <c:pt idx="27">
                  <c:v>45</c:v>
                </c:pt>
                <c:pt idx="28">
                  <c:v>45</c:v>
                </c:pt>
                <c:pt idx="29">
                  <c:v>46</c:v>
                </c:pt>
                <c:pt idx="30">
                  <c:v>46</c:v>
                </c:pt>
                <c:pt idx="31">
                  <c:v>50</c:v>
                </c:pt>
                <c:pt idx="32">
                  <c:v>50</c:v>
                </c:pt>
                <c:pt idx="33">
                  <c:v>51</c:v>
                </c:pt>
                <c:pt idx="34">
                  <c:v>52</c:v>
                </c:pt>
                <c:pt idx="35">
                  <c:v>53</c:v>
                </c:pt>
                <c:pt idx="36">
                  <c:v>53</c:v>
                </c:pt>
                <c:pt idx="37">
                  <c:v>53</c:v>
                </c:pt>
              </c:numCache>
            </c:numRef>
          </c:val>
        </c:ser>
        <c:dLbls>
          <c:showLegendKey val="0"/>
          <c:showVal val="0"/>
          <c:showCatName val="0"/>
          <c:showSerName val="0"/>
          <c:showPercent val="0"/>
          <c:showBubbleSize val="0"/>
        </c:dLbls>
        <c:gapWidth val="82"/>
        <c:overlap val="-18"/>
        <c:axId val="137044624"/>
        <c:axId val="137045184"/>
      </c:barChart>
      <c:catAx>
        <c:axId val="137044624"/>
        <c:scaling>
          <c:orientation val="minMax"/>
        </c:scaling>
        <c:delete val="1"/>
        <c:axPos val="b"/>
        <c:majorTickMark val="none"/>
        <c:minorTickMark val="none"/>
        <c:tickLblPos val="nextTo"/>
        <c:crossAx val="137045184"/>
        <c:crosses val="autoZero"/>
        <c:auto val="1"/>
        <c:lblAlgn val="ctr"/>
        <c:lblOffset val="100"/>
        <c:noMultiLvlLbl val="0"/>
      </c:catAx>
      <c:valAx>
        <c:axId val="137045184"/>
        <c:scaling>
          <c:orientation val="minMax"/>
          <c:max val="70"/>
        </c:scaling>
        <c:delete val="0"/>
        <c:axPos val="l"/>
        <c:majorGridlines/>
        <c:numFmt formatCode="General" sourceLinked="1"/>
        <c:majorTickMark val="none"/>
        <c:minorTickMark val="none"/>
        <c:tickLblPos val="nextTo"/>
        <c:txPr>
          <a:bodyPr rot="-60000000" vert="horz"/>
          <a:lstStyle/>
          <a:p>
            <a:pPr>
              <a:defRPr/>
            </a:pPr>
            <a:endParaRPr lang="de-DE"/>
          </a:p>
        </c:txPr>
        <c:crossAx val="137044624"/>
        <c:crosses val="autoZero"/>
        <c:crossBetween val="between"/>
      </c:valAx>
    </c:plotArea>
    <c:legend>
      <c:legendPos val="b"/>
      <c:layout/>
      <c:overlay val="0"/>
      <c:txPr>
        <a:bodyPr rot="0" vert="horz"/>
        <a:lstStyle/>
        <a:p>
          <a:pPr>
            <a:defRPr/>
          </a:pPr>
          <a:endParaRPr lang="de-DE"/>
        </a:p>
      </c:txPr>
    </c:legend>
    <c:plotVisOnly val="1"/>
    <c:dispBlanksAs val="gap"/>
    <c:showDLblsOverMax val="0"/>
  </c:chart>
  <c:txPr>
    <a:bodyPr/>
    <a:lstStyle/>
    <a:p>
      <a:pPr>
        <a:defRPr sz="1800"/>
      </a:pPr>
      <a:endParaRPr lang="de-DE"/>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de-DE"/>
  <c:roundedCorners val="0"/>
  <mc:AlternateContent xmlns:mc="http://schemas.openxmlformats.org/markup-compatibility/2006">
    <mc:Choice xmlns:c14="http://schemas.microsoft.com/office/drawing/2007/8/2/chart" Requires="c14">
      <c14:style val="126"/>
    </mc:Choice>
    <mc:Fallback>
      <c:style val="26"/>
    </mc:Fallback>
  </mc:AlternateContent>
  <c:chart>
    <c:autoTitleDeleted val="1"/>
    <c:plotArea>
      <c:layout/>
      <c:pieChart>
        <c:varyColors val="1"/>
        <c:ser>
          <c:idx val="0"/>
          <c:order val="0"/>
          <c:dLbls>
            <c:spPr>
              <a:noFill/>
              <a:ln>
                <a:noFill/>
              </a:ln>
              <a:effectLst/>
            </c:spPr>
            <c:txPr>
              <a:bodyPr wrap="square" lIns="38100" tIns="19050" rIns="38100" bIns="19050" anchor="ctr">
                <a:spAutoFit/>
              </a:bodyPr>
              <a:lstStyle/>
              <a:p>
                <a:pPr>
                  <a:defRPr sz="1600" b="1">
                    <a:solidFill>
                      <a:schemeClr val="tx1"/>
                    </a:solidFill>
                  </a:defRPr>
                </a:pPr>
                <a:endParaRPr lang="de-DE"/>
              </a:p>
            </c:txPr>
            <c:showLegendKey val="0"/>
            <c:showVal val="0"/>
            <c:showCatName val="0"/>
            <c:showSerName val="0"/>
            <c:showPercent val="1"/>
            <c:showBubbleSize val="0"/>
            <c:showLeaderLines val="1"/>
            <c:extLst>
              <c:ext xmlns:c15="http://schemas.microsoft.com/office/drawing/2012/chart" uri="{CE6537A1-D6FC-4f65-9D91-7224C49458BB}">
                <c15:layout/>
              </c:ext>
            </c:extLst>
          </c:dLbls>
          <c:cat>
            <c:strRef>
              <c:f>Education!$F$35:$F$40</c:f>
              <c:strCache>
                <c:ptCount val="6"/>
                <c:pt idx="0">
                  <c:v>Doctorate (PhD, MD, JD)</c:v>
                </c:pt>
                <c:pt idx="1">
                  <c:v>Masters</c:v>
                </c:pt>
                <c:pt idx="2">
                  <c:v>First Degree (Bachelor)</c:v>
                </c:pt>
                <c:pt idx="3">
                  <c:v>Some College</c:v>
                </c:pt>
                <c:pt idx="4">
                  <c:v>High School</c:v>
                </c:pt>
                <c:pt idx="5">
                  <c:v>Less than High School</c:v>
                </c:pt>
              </c:strCache>
            </c:strRef>
          </c:cat>
          <c:val>
            <c:numRef>
              <c:f>Education!$I$35:$I$40</c:f>
              <c:numCache>
                <c:formatCode>General</c:formatCode>
                <c:ptCount val="6"/>
                <c:pt idx="0">
                  <c:v>3</c:v>
                </c:pt>
                <c:pt idx="1">
                  <c:v>19</c:v>
                </c:pt>
                <c:pt idx="2">
                  <c:v>15</c:v>
                </c:pt>
                <c:pt idx="3">
                  <c:v>10</c:v>
                </c:pt>
                <c:pt idx="4">
                  <c:v>11</c:v>
                </c:pt>
                <c:pt idx="5">
                  <c:v>6</c:v>
                </c:pt>
              </c:numCache>
            </c:numRef>
          </c:val>
        </c:ser>
        <c:dLbls>
          <c:showLegendKey val="0"/>
          <c:showVal val="0"/>
          <c:showCatName val="0"/>
          <c:showSerName val="0"/>
          <c:showPercent val="1"/>
          <c:showBubbleSize val="0"/>
          <c:showLeaderLines val="1"/>
        </c:dLbls>
        <c:firstSliceAng val="0"/>
      </c:pieChart>
    </c:plotArea>
    <c:legend>
      <c:legendPos val="r"/>
      <c:layout>
        <c:manualLayout>
          <c:xMode val="edge"/>
          <c:yMode val="edge"/>
          <c:x val="0.54455241447288472"/>
          <c:y val="0.12698708360379685"/>
          <c:w val="0.4396446140759111"/>
          <c:h val="0.74602545649535745"/>
        </c:manualLayout>
      </c:layout>
      <c:overlay val="0"/>
      <c:txPr>
        <a:bodyPr/>
        <a:lstStyle/>
        <a:p>
          <a:pPr>
            <a:defRPr sz="1400" b="1"/>
          </a:pPr>
          <a:endParaRPr lang="de-DE"/>
        </a:p>
      </c:txPr>
    </c:legend>
    <c:plotVisOnly val="1"/>
    <c:dispBlanksAs val="gap"/>
    <c:showDLblsOverMax val="0"/>
  </c:chart>
  <c:spPr>
    <a:ln>
      <a:noFill/>
    </a:ln>
  </c:sp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de-DE"/>
  <c:roundedCorners val="0"/>
  <mc:AlternateContent xmlns:mc="http://schemas.openxmlformats.org/markup-compatibility/2006">
    <mc:Choice xmlns:c14="http://schemas.microsoft.com/office/drawing/2007/8/2/chart" Requires="c14">
      <c14:style val="126"/>
    </mc:Choice>
    <mc:Fallback>
      <c:style val="26"/>
    </mc:Fallback>
  </mc:AlternateContent>
  <c:chart>
    <c:autoTitleDeleted val="0"/>
    <c:plotArea>
      <c:layout>
        <c:manualLayout>
          <c:layoutTarget val="inner"/>
          <c:xMode val="edge"/>
          <c:yMode val="edge"/>
          <c:x val="0.24909746604893385"/>
          <c:y val="5.2568697729988054E-2"/>
          <c:w val="0.59990287328859615"/>
          <c:h val="0.8277101383832397"/>
        </c:manualLayout>
      </c:layout>
      <c:barChart>
        <c:barDir val="bar"/>
        <c:grouping val="clustered"/>
        <c:varyColors val="0"/>
        <c:ser>
          <c:idx val="0"/>
          <c:order val="0"/>
          <c:tx>
            <c:strRef>
              <c:f>Education!$G$34</c:f>
              <c:strCache>
                <c:ptCount val="1"/>
                <c:pt idx="0">
                  <c:v>Male</c:v>
                </c:pt>
              </c:strCache>
            </c:strRef>
          </c:tx>
          <c:invertIfNegative val="0"/>
          <c:cat>
            <c:strRef>
              <c:f>Education!$F$35:$F$40</c:f>
              <c:strCache>
                <c:ptCount val="6"/>
                <c:pt idx="0">
                  <c:v>Doctorate (PhD, MD, JD)</c:v>
                </c:pt>
                <c:pt idx="1">
                  <c:v>Masters</c:v>
                </c:pt>
                <c:pt idx="2">
                  <c:v>First Degree (Bachelor)</c:v>
                </c:pt>
                <c:pt idx="3">
                  <c:v>Some College</c:v>
                </c:pt>
                <c:pt idx="4">
                  <c:v>High School</c:v>
                </c:pt>
                <c:pt idx="5">
                  <c:v>Less than High School</c:v>
                </c:pt>
              </c:strCache>
            </c:strRef>
          </c:cat>
          <c:val>
            <c:numRef>
              <c:f>Education!$G$35:$G$40</c:f>
              <c:numCache>
                <c:formatCode>General</c:formatCode>
                <c:ptCount val="6"/>
                <c:pt idx="0">
                  <c:v>2</c:v>
                </c:pt>
                <c:pt idx="1">
                  <c:v>15</c:v>
                </c:pt>
                <c:pt idx="2">
                  <c:v>12</c:v>
                </c:pt>
                <c:pt idx="3">
                  <c:v>5</c:v>
                </c:pt>
                <c:pt idx="4">
                  <c:v>3</c:v>
                </c:pt>
                <c:pt idx="5">
                  <c:v>2</c:v>
                </c:pt>
              </c:numCache>
            </c:numRef>
          </c:val>
        </c:ser>
        <c:ser>
          <c:idx val="1"/>
          <c:order val="1"/>
          <c:tx>
            <c:strRef>
              <c:f>Education!$H$34</c:f>
              <c:strCache>
                <c:ptCount val="1"/>
                <c:pt idx="0">
                  <c:v>Female</c:v>
                </c:pt>
              </c:strCache>
            </c:strRef>
          </c:tx>
          <c:spPr>
            <a:gradFill flip="none" rotWithShape="1">
              <a:gsLst>
                <a:gs pos="0">
                  <a:schemeClr val="accent3">
                    <a:lumMod val="60000"/>
                    <a:lumOff val="40000"/>
                    <a:shade val="30000"/>
                    <a:satMod val="115000"/>
                  </a:schemeClr>
                </a:gs>
                <a:gs pos="50000">
                  <a:schemeClr val="accent3">
                    <a:lumMod val="60000"/>
                    <a:lumOff val="40000"/>
                    <a:shade val="67500"/>
                    <a:satMod val="115000"/>
                  </a:schemeClr>
                </a:gs>
                <a:gs pos="100000">
                  <a:schemeClr val="accent3">
                    <a:lumMod val="60000"/>
                    <a:lumOff val="40000"/>
                    <a:shade val="100000"/>
                    <a:satMod val="115000"/>
                  </a:schemeClr>
                </a:gs>
              </a:gsLst>
              <a:lin ang="0" scaled="1"/>
              <a:tileRect/>
            </a:gradFill>
          </c:spPr>
          <c:invertIfNegative val="0"/>
          <c:cat>
            <c:strRef>
              <c:f>Education!$F$35:$F$40</c:f>
              <c:strCache>
                <c:ptCount val="6"/>
                <c:pt idx="0">
                  <c:v>Doctorate (PhD, MD, JD)</c:v>
                </c:pt>
                <c:pt idx="1">
                  <c:v>Masters</c:v>
                </c:pt>
                <c:pt idx="2">
                  <c:v>First Degree (Bachelor)</c:v>
                </c:pt>
                <c:pt idx="3">
                  <c:v>Some College</c:v>
                </c:pt>
                <c:pt idx="4">
                  <c:v>High School</c:v>
                </c:pt>
                <c:pt idx="5">
                  <c:v>Less than High School</c:v>
                </c:pt>
              </c:strCache>
            </c:strRef>
          </c:cat>
          <c:val>
            <c:numRef>
              <c:f>Education!$H$35:$H$40</c:f>
              <c:numCache>
                <c:formatCode>General</c:formatCode>
                <c:ptCount val="6"/>
                <c:pt idx="0">
                  <c:v>1</c:v>
                </c:pt>
                <c:pt idx="1">
                  <c:v>4</c:v>
                </c:pt>
                <c:pt idx="2">
                  <c:v>3</c:v>
                </c:pt>
                <c:pt idx="3">
                  <c:v>5</c:v>
                </c:pt>
                <c:pt idx="4">
                  <c:v>8</c:v>
                </c:pt>
                <c:pt idx="5">
                  <c:v>4</c:v>
                </c:pt>
              </c:numCache>
            </c:numRef>
          </c:val>
        </c:ser>
        <c:dLbls>
          <c:showLegendKey val="0"/>
          <c:showVal val="0"/>
          <c:showCatName val="0"/>
          <c:showSerName val="0"/>
          <c:showPercent val="0"/>
          <c:showBubbleSize val="0"/>
        </c:dLbls>
        <c:gapWidth val="150"/>
        <c:axId val="137049664"/>
        <c:axId val="137050224"/>
      </c:barChart>
      <c:catAx>
        <c:axId val="137049664"/>
        <c:scaling>
          <c:orientation val="minMax"/>
        </c:scaling>
        <c:delete val="0"/>
        <c:axPos val="l"/>
        <c:numFmt formatCode="General" sourceLinked="0"/>
        <c:majorTickMark val="out"/>
        <c:minorTickMark val="none"/>
        <c:tickLblPos val="nextTo"/>
        <c:crossAx val="137050224"/>
        <c:crosses val="autoZero"/>
        <c:auto val="1"/>
        <c:lblAlgn val="ctr"/>
        <c:lblOffset val="100"/>
        <c:noMultiLvlLbl val="0"/>
      </c:catAx>
      <c:valAx>
        <c:axId val="137050224"/>
        <c:scaling>
          <c:orientation val="minMax"/>
          <c:max val="15"/>
          <c:min val="0"/>
        </c:scaling>
        <c:delete val="0"/>
        <c:axPos val="b"/>
        <c:majorGridlines/>
        <c:numFmt formatCode="General" sourceLinked="1"/>
        <c:majorTickMark val="out"/>
        <c:minorTickMark val="none"/>
        <c:tickLblPos val="nextTo"/>
        <c:crossAx val="137049664"/>
        <c:crosses val="autoZero"/>
        <c:crossBetween val="between"/>
      </c:valAx>
    </c:plotArea>
    <c:legend>
      <c:legendPos val="r"/>
      <c:layout/>
      <c:overlay val="0"/>
    </c:legend>
    <c:plotVisOnly val="1"/>
    <c:dispBlanksAs val="gap"/>
    <c:showDLblsOverMax val="0"/>
  </c:chart>
  <c:txPr>
    <a:bodyPr/>
    <a:lstStyle/>
    <a:p>
      <a:pPr>
        <a:defRPr sz="1400" b="1"/>
      </a:pPr>
      <a:endParaRPr lang="de-DE"/>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lang val="de-DE"/>
  <c:roundedCorners val="0"/>
  <mc:AlternateContent xmlns:mc="http://schemas.openxmlformats.org/markup-compatibility/2006">
    <mc:Choice xmlns:c14="http://schemas.microsoft.com/office/drawing/2007/8/2/chart" Requires="c14">
      <c14:style val="126"/>
    </mc:Choice>
    <mc:Fallback>
      <c:style val="26"/>
    </mc:Fallback>
  </mc:AlternateContent>
  <c:chart>
    <c:autoTitleDeleted val="1"/>
    <c:plotArea>
      <c:layout/>
      <c:pieChart>
        <c:varyColors val="1"/>
        <c:ser>
          <c:idx val="0"/>
          <c:order val="0"/>
          <c:dLbls>
            <c:spPr>
              <a:noFill/>
              <a:ln>
                <a:noFill/>
              </a:ln>
              <a:effectLst/>
            </c:spPr>
            <c:txPr>
              <a:bodyPr wrap="square" lIns="38100" tIns="19050" rIns="38100" bIns="19050" anchor="ctr">
                <a:spAutoFit/>
              </a:bodyPr>
              <a:lstStyle/>
              <a:p>
                <a:pPr>
                  <a:defRPr sz="1600" b="1">
                    <a:solidFill>
                      <a:schemeClr val="tx1"/>
                    </a:solidFill>
                  </a:defRPr>
                </a:pPr>
                <a:endParaRPr lang="de-DE"/>
              </a:p>
            </c:txPr>
            <c:showLegendKey val="0"/>
            <c:showVal val="0"/>
            <c:showCatName val="0"/>
            <c:showSerName val="0"/>
            <c:showPercent val="1"/>
            <c:showBubbleSize val="0"/>
            <c:showLeaderLines val="1"/>
            <c:extLst>
              <c:ext xmlns:c15="http://schemas.microsoft.com/office/drawing/2012/chart" uri="{CE6537A1-D6FC-4f65-9D91-7224C49458BB}">
                <c15:layout/>
              </c:ext>
            </c:extLst>
          </c:dLbls>
          <c:cat>
            <c:strRef>
              <c:f>Education!$F$35:$F$40</c:f>
              <c:strCache>
                <c:ptCount val="6"/>
                <c:pt idx="0">
                  <c:v>Doctorate (PhD, MD, JD)</c:v>
                </c:pt>
                <c:pt idx="1">
                  <c:v>Masters</c:v>
                </c:pt>
                <c:pt idx="2">
                  <c:v>First Degree (Bachelor)</c:v>
                </c:pt>
                <c:pt idx="3">
                  <c:v>Some College</c:v>
                </c:pt>
                <c:pt idx="4">
                  <c:v>High School</c:v>
                </c:pt>
                <c:pt idx="5">
                  <c:v>Less than High School</c:v>
                </c:pt>
              </c:strCache>
            </c:strRef>
          </c:cat>
          <c:val>
            <c:numRef>
              <c:f>Education!$I$35:$I$40</c:f>
              <c:numCache>
                <c:formatCode>General</c:formatCode>
                <c:ptCount val="6"/>
                <c:pt idx="0">
                  <c:v>3</c:v>
                </c:pt>
                <c:pt idx="1">
                  <c:v>19</c:v>
                </c:pt>
                <c:pt idx="2">
                  <c:v>15</c:v>
                </c:pt>
                <c:pt idx="3">
                  <c:v>10</c:v>
                </c:pt>
                <c:pt idx="4">
                  <c:v>11</c:v>
                </c:pt>
                <c:pt idx="5">
                  <c:v>6</c:v>
                </c:pt>
              </c:numCache>
            </c:numRef>
          </c:val>
        </c:ser>
        <c:dLbls>
          <c:showLegendKey val="0"/>
          <c:showVal val="0"/>
          <c:showCatName val="0"/>
          <c:showSerName val="0"/>
          <c:showPercent val="1"/>
          <c:showBubbleSize val="0"/>
          <c:showLeaderLines val="1"/>
        </c:dLbls>
        <c:firstSliceAng val="0"/>
      </c:pieChart>
    </c:plotArea>
    <c:legend>
      <c:legendPos val="r"/>
      <c:layout>
        <c:manualLayout>
          <c:xMode val="edge"/>
          <c:yMode val="edge"/>
          <c:x val="0.54455241447288472"/>
          <c:y val="0.12698708360379685"/>
          <c:w val="0.4396446140759111"/>
          <c:h val="0.74602545649535745"/>
        </c:manualLayout>
      </c:layout>
      <c:overlay val="0"/>
      <c:txPr>
        <a:bodyPr/>
        <a:lstStyle/>
        <a:p>
          <a:pPr>
            <a:defRPr sz="1400" b="1"/>
          </a:pPr>
          <a:endParaRPr lang="de-DE"/>
        </a:p>
      </c:txPr>
    </c:legend>
    <c:plotVisOnly val="1"/>
    <c:dispBlanksAs val="gap"/>
    <c:showDLblsOverMax val="0"/>
  </c:chart>
  <c:spPr>
    <a:ln>
      <a:noFill/>
    </a:ln>
  </c:sp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lang val="de-DE"/>
  <c:roundedCorners val="0"/>
  <mc:AlternateContent xmlns:mc="http://schemas.openxmlformats.org/markup-compatibility/2006">
    <mc:Choice xmlns:c14="http://schemas.microsoft.com/office/drawing/2007/8/2/chart" Requires="c14">
      <c14:style val="126"/>
    </mc:Choice>
    <mc:Fallback>
      <c:style val="26"/>
    </mc:Fallback>
  </mc:AlternateContent>
  <c:chart>
    <c:autoTitleDeleted val="1"/>
    <c:plotArea>
      <c:layout>
        <c:manualLayout>
          <c:layoutTarget val="inner"/>
          <c:xMode val="edge"/>
          <c:yMode val="edge"/>
          <c:x val="0.27520078490803968"/>
          <c:y val="4.5117725937428139E-2"/>
          <c:w val="0.57891383388550366"/>
          <c:h val="0.8206158618034689"/>
        </c:manualLayout>
      </c:layout>
      <c:barChart>
        <c:barDir val="bar"/>
        <c:grouping val="clustered"/>
        <c:varyColors val="0"/>
        <c:ser>
          <c:idx val="0"/>
          <c:order val="0"/>
          <c:tx>
            <c:strRef>
              <c:f>Tabelle3!$B$15</c:f>
              <c:strCache>
                <c:ptCount val="1"/>
                <c:pt idx="0">
                  <c:v>Male</c:v>
                </c:pt>
              </c:strCache>
            </c:strRef>
          </c:tx>
          <c:invertIfNegative val="0"/>
          <c:cat>
            <c:strRef>
              <c:f>Tabelle3!$A$16:$A$21</c:f>
              <c:strCache>
                <c:ptCount val="6"/>
                <c:pt idx="0">
                  <c:v>Doctorate (PhD, MD, JD)</c:v>
                </c:pt>
                <c:pt idx="1">
                  <c:v>First Degree (Bachelor)</c:v>
                </c:pt>
                <c:pt idx="2">
                  <c:v>Masters</c:v>
                </c:pt>
                <c:pt idx="3">
                  <c:v>Some College</c:v>
                </c:pt>
                <c:pt idx="4">
                  <c:v>High School</c:v>
                </c:pt>
                <c:pt idx="5">
                  <c:v>Less than High School</c:v>
                </c:pt>
              </c:strCache>
            </c:strRef>
          </c:cat>
          <c:val>
            <c:numRef>
              <c:f>Tabelle3!$B$16:$B$21</c:f>
              <c:numCache>
                <c:formatCode>0.0</c:formatCode>
                <c:ptCount val="6"/>
                <c:pt idx="0">
                  <c:v>31.5</c:v>
                </c:pt>
                <c:pt idx="1">
                  <c:v>40.333333333333336</c:v>
                </c:pt>
                <c:pt idx="2">
                  <c:v>42.333333333333336</c:v>
                </c:pt>
                <c:pt idx="3">
                  <c:v>28.4</c:v>
                </c:pt>
                <c:pt idx="4">
                  <c:v>17</c:v>
                </c:pt>
                <c:pt idx="5">
                  <c:v>19.5</c:v>
                </c:pt>
              </c:numCache>
            </c:numRef>
          </c:val>
        </c:ser>
        <c:ser>
          <c:idx val="1"/>
          <c:order val="1"/>
          <c:tx>
            <c:strRef>
              <c:f>Tabelle3!$C$15</c:f>
              <c:strCache>
                <c:ptCount val="1"/>
                <c:pt idx="0">
                  <c:v>Female</c:v>
                </c:pt>
              </c:strCache>
            </c:strRef>
          </c:tx>
          <c:spPr>
            <a:gradFill flip="none" rotWithShape="1">
              <a:gsLst>
                <a:gs pos="0">
                  <a:schemeClr val="accent3">
                    <a:lumMod val="60000"/>
                    <a:lumOff val="40000"/>
                    <a:shade val="30000"/>
                    <a:satMod val="115000"/>
                  </a:schemeClr>
                </a:gs>
                <a:gs pos="50000">
                  <a:schemeClr val="accent3">
                    <a:lumMod val="60000"/>
                    <a:lumOff val="40000"/>
                    <a:shade val="67500"/>
                    <a:satMod val="115000"/>
                  </a:schemeClr>
                </a:gs>
                <a:gs pos="100000">
                  <a:schemeClr val="accent3">
                    <a:lumMod val="60000"/>
                    <a:lumOff val="40000"/>
                    <a:shade val="100000"/>
                    <a:satMod val="115000"/>
                  </a:schemeClr>
                </a:gs>
              </a:gsLst>
              <a:lin ang="0" scaled="1"/>
              <a:tileRect/>
            </a:gradFill>
          </c:spPr>
          <c:invertIfNegative val="0"/>
          <c:cat>
            <c:strRef>
              <c:f>Tabelle3!$A$16:$A$21</c:f>
              <c:strCache>
                <c:ptCount val="6"/>
                <c:pt idx="0">
                  <c:v>Doctorate (PhD, MD, JD)</c:v>
                </c:pt>
                <c:pt idx="1">
                  <c:v>First Degree (Bachelor)</c:v>
                </c:pt>
                <c:pt idx="2">
                  <c:v>Masters</c:v>
                </c:pt>
                <c:pt idx="3">
                  <c:v>Some College</c:v>
                </c:pt>
                <c:pt idx="4">
                  <c:v>High School</c:v>
                </c:pt>
                <c:pt idx="5">
                  <c:v>Less than High School</c:v>
                </c:pt>
              </c:strCache>
            </c:strRef>
          </c:cat>
          <c:val>
            <c:numRef>
              <c:f>Tabelle3!$C$16:$C$21</c:f>
              <c:numCache>
                <c:formatCode>0.0</c:formatCode>
                <c:ptCount val="6"/>
                <c:pt idx="0">
                  <c:v>41</c:v>
                </c:pt>
                <c:pt idx="1">
                  <c:v>45.333333333333336</c:v>
                </c:pt>
                <c:pt idx="2">
                  <c:v>39.25</c:v>
                </c:pt>
                <c:pt idx="3">
                  <c:v>27.2</c:v>
                </c:pt>
                <c:pt idx="4">
                  <c:v>24</c:v>
                </c:pt>
                <c:pt idx="5">
                  <c:v>24.5</c:v>
                </c:pt>
              </c:numCache>
            </c:numRef>
          </c:val>
        </c:ser>
        <c:dLbls>
          <c:showLegendKey val="0"/>
          <c:showVal val="0"/>
          <c:showCatName val="0"/>
          <c:showSerName val="0"/>
          <c:showPercent val="0"/>
          <c:showBubbleSize val="0"/>
        </c:dLbls>
        <c:gapWidth val="150"/>
        <c:axId val="136629248"/>
        <c:axId val="136629808"/>
      </c:barChart>
      <c:catAx>
        <c:axId val="136629248"/>
        <c:scaling>
          <c:orientation val="minMax"/>
        </c:scaling>
        <c:delete val="0"/>
        <c:axPos val="l"/>
        <c:numFmt formatCode="General" sourceLinked="1"/>
        <c:majorTickMark val="none"/>
        <c:minorTickMark val="none"/>
        <c:tickLblPos val="nextTo"/>
        <c:txPr>
          <a:bodyPr rot="-60000000" vert="horz"/>
          <a:lstStyle/>
          <a:p>
            <a:pPr>
              <a:defRPr sz="1400" b="1"/>
            </a:pPr>
            <a:endParaRPr lang="de-DE"/>
          </a:p>
        </c:txPr>
        <c:crossAx val="136629808"/>
        <c:crosses val="autoZero"/>
        <c:auto val="1"/>
        <c:lblAlgn val="ctr"/>
        <c:lblOffset val="100"/>
        <c:noMultiLvlLbl val="0"/>
      </c:catAx>
      <c:valAx>
        <c:axId val="136629808"/>
        <c:scaling>
          <c:orientation val="minMax"/>
        </c:scaling>
        <c:delete val="0"/>
        <c:axPos val="b"/>
        <c:majorGridlines/>
        <c:numFmt formatCode="0.0" sourceLinked="1"/>
        <c:majorTickMark val="none"/>
        <c:minorTickMark val="none"/>
        <c:tickLblPos val="nextTo"/>
        <c:txPr>
          <a:bodyPr rot="-60000000" vert="horz"/>
          <a:lstStyle/>
          <a:p>
            <a:pPr>
              <a:defRPr sz="1400" b="1"/>
            </a:pPr>
            <a:endParaRPr lang="de-DE"/>
          </a:p>
        </c:txPr>
        <c:crossAx val="136629248"/>
        <c:crosses val="autoZero"/>
        <c:crossBetween val="between"/>
      </c:valAx>
    </c:plotArea>
    <c:legend>
      <c:legendPos val="r"/>
      <c:layout/>
      <c:overlay val="0"/>
      <c:txPr>
        <a:bodyPr rot="0" vert="horz"/>
        <a:lstStyle/>
        <a:p>
          <a:pPr>
            <a:defRPr sz="1600" b="1"/>
          </a:pPr>
          <a:endParaRPr lang="de-DE"/>
        </a:p>
      </c:txPr>
    </c:legend>
    <c:plotVisOnly val="1"/>
    <c:dispBlanksAs val="gap"/>
    <c:showDLblsOverMax val="0"/>
  </c:chart>
  <c:txPr>
    <a:bodyPr/>
    <a:lstStyle/>
    <a:p>
      <a:pPr>
        <a:defRPr sz="1800"/>
      </a:pPr>
      <a:endParaRPr lang="de-DE"/>
    </a:p>
  </c:tx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30"/>
      <c:rotY val="30"/>
      <c:depthPercent val="100"/>
      <c:rAngAx val="0"/>
      <c:perspective val="60"/>
    </c:view3D>
    <c:floor>
      <c:thickness val="0"/>
      <c:spPr>
        <a:noFill/>
        <a:ln w="9525" cap="flat" cmpd="sng" algn="ctr">
          <a:solidFill>
            <a:schemeClr val="tx2">
              <a:lumMod val="40000"/>
              <a:lumOff val="60000"/>
            </a:schemeClr>
          </a:solidFill>
          <a:round/>
        </a:ln>
        <a:effectLst/>
        <a:scene3d>
          <a:camera prst="orthographicFront"/>
          <a:lightRig rig="threePt" dir="t"/>
        </a:scene3d>
        <a:sp3d>
          <a:contourClr>
            <a:srgbClr val="000000"/>
          </a:contourClr>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7.1342329843836219E-2"/>
          <c:y val="2.8948055338031853E-2"/>
          <c:w val="0.89783744850011993"/>
          <c:h val="0.76773931447938559"/>
        </c:manualLayout>
      </c:layout>
      <c:area3DChart>
        <c:grouping val="standard"/>
        <c:varyColors val="0"/>
        <c:ser>
          <c:idx val="0"/>
          <c:order val="0"/>
          <c:tx>
            <c:strRef>
              <c:f>'Particpants Languages'!$B$2</c:f>
              <c:strCache>
                <c:ptCount val="1"/>
                <c:pt idx="0">
                  <c:v>L1</c:v>
                </c:pt>
              </c:strCache>
            </c:strRef>
          </c:tx>
          <c:spPr>
            <a:gradFill rotWithShape="1">
              <a:gsLst>
                <a:gs pos="0">
                  <a:schemeClr val="accent1">
                    <a:tint val="60000"/>
                    <a:satMod val="160000"/>
                  </a:schemeClr>
                </a:gs>
                <a:gs pos="46000">
                  <a:schemeClr val="accent1">
                    <a:tint val="86000"/>
                    <a:satMod val="160000"/>
                  </a:schemeClr>
                </a:gs>
                <a:gs pos="100000">
                  <a:schemeClr val="accent1">
                    <a:shade val="40000"/>
                    <a:satMod val="160000"/>
                  </a:schemeClr>
                </a:gs>
              </a:gsLst>
              <a:path path="circle">
                <a:fillToRect l="50000" t="155000" r="50000" b="-55000"/>
              </a:path>
            </a:gradFill>
            <a:ln>
              <a:noFill/>
            </a:ln>
            <a:effectLst>
              <a:outerShdw blurRad="50800" dist="38100" dir="14700000" algn="t" rotWithShape="0">
                <a:srgbClr val="000000">
                  <a:alpha val="60000"/>
                </a:srgbClr>
              </a:outerShdw>
            </a:effectLst>
            <a:sp3d/>
          </c:spPr>
          <c:cat>
            <c:strRef>
              <c:f>'Particpants Languages'!$A$3:$A$33</c:f>
              <c:strCache>
                <c:ptCount val="31"/>
                <c:pt idx="0">
                  <c:v>Albanian</c:v>
                </c:pt>
                <c:pt idx="1">
                  <c:v>Bulgarian</c:v>
                </c:pt>
                <c:pt idx="2">
                  <c:v>Chinese (Cantonese)</c:v>
                </c:pt>
                <c:pt idx="3">
                  <c:v>Chinese (Mandarin)</c:v>
                </c:pt>
                <c:pt idx="4">
                  <c:v>Croatian</c:v>
                </c:pt>
                <c:pt idx="5">
                  <c:v>Danish</c:v>
                </c:pt>
                <c:pt idx="6">
                  <c:v>Dutch</c:v>
                </c:pt>
                <c:pt idx="7">
                  <c:v>English</c:v>
                </c:pt>
                <c:pt idx="8">
                  <c:v>Finnish</c:v>
                </c:pt>
                <c:pt idx="9">
                  <c:v>French</c:v>
                </c:pt>
                <c:pt idx="10">
                  <c:v>German</c:v>
                </c:pt>
                <c:pt idx="11">
                  <c:v>Greek</c:v>
                </c:pt>
                <c:pt idx="12">
                  <c:v>Gujarati</c:v>
                </c:pt>
                <c:pt idx="13">
                  <c:v>Hindi</c:v>
                </c:pt>
                <c:pt idx="14">
                  <c:v>Hungarian</c:v>
                </c:pt>
                <c:pt idx="15">
                  <c:v>Indian Language</c:v>
                </c:pt>
                <c:pt idx="16">
                  <c:v>Italian</c:v>
                </c:pt>
                <c:pt idx="17">
                  <c:v>Japanese</c:v>
                </c:pt>
                <c:pt idx="18">
                  <c:v>Latin</c:v>
                </c:pt>
                <c:pt idx="19">
                  <c:v>Marathi</c:v>
                </c:pt>
                <c:pt idx="20">
                  <c:v>Nepalese</c:v>
                </c:pt>
                <c:pt idx="21">
                  <c:v>Portuguese</c:v>
                </c:pt>
                <c:pt idx="22">
                  <c:v>Rumanian</c:v>
                </c:pt>
                <c:pt idx="23">
                  <c:v>Russian</c:v>
                </c:pt>
                <c:pt idx="24">
                  <c:v>Serbian</c:v>
                </c:pt>
                <c:pt idx="25">
                  <c:v>Spanish</c:v>
                </c:pt>
                <c:pt idx="26">
                  <c:v>Swedish</c:v>
                </c:pt>
                <c:pt idx="27">
                  <c:v>Swiss German</c:v>
                </c:pt>
                <c:pt idx="28">
                  <c:v>Tamil</c:v>
                </c:pt>
                <c:pt idx="29">
                  <c:v>Turkish</c:v>
                </c:pt>
                <c:pt idx="30">
                  <c:v>Vietnamese</c:v>
                </c:pt>
              </c:strCache>
            </c:strRef>
          </c:cat>
          <c:val>
            <c:numRef>
              <c:f>'Particpants Languages'!$B$3:$B$33</c:f>
              <c:numCache>
                <c:formatCode>General</c:formatCode>
                <c:ptCount val="31"/>
                <c:pt idx="1">
                  <c:v>1</c:v>
                </c:pt>
                <c:pt idx="4">
                  <c:v>1</c:v>
                </c:pt>
                <c:pt idx="7">
                  <c:v>7</c:v>
                </c:pt>
                <c:pt idx="9">
                  <c:v>3</c:v>
                </c:pt>
                <c:pt idx="10">
                  <c:v>33</c:v>
                </c:pt>
                <c:pt idx="13">
                  <c:v>1</c:v>
                </c:pt>
                <c:pt idx="14">
                  <c:v>2</c:v>
                </c:pt>
                <c:pt idx="16">
                  <c:v>4</c:v>
                </c:pt>
                <c:pt idx="21">
                  <c:v>2</c:v>
                </c:pt>
                <c:pt idx="25">
                  <c:v>3</c:v>
                </c:pt>
                <c:pt idx="26">
                  <c:v>1</c:v>
                </c:pt>
                <c:pt idx="27">
                  <c:v>4</c:v>
                </c:pt>
                <c:pt idx="29">
                  <c:v>1</c:v>
                </c:pt>
              </c:numCache>
            </c:numRef>
          </c:val>
        </c:ser>
        <c:ser>
          <c:idx val="1"/>
          <c:order val="1"/>
          <c:tx>
            <c:strRef>
              <c:f>'Particpants Languages'!$C$2</c:f>
              <c:strCache>
                <c:ptCount val="1"/>
                <c:pt idx="0">
                  <c:v>L2</c:v>
                </c:pt>
              </c:strCache>
            </c:strRef>
          </c:tx>
          <c:spPr>
            <a:gradFill rotWithShape="1">
              <a:gsLst>
                <a:gs pos="0">
                  <a:schemeClr val="accent2">
                    <a:tint val="60000"/>
                    <a:satMod val="160000"/>
                  </a:schemeClr>
                </a:gs>
                <a:gs pos="46000">
                  <a:schemeClr val="accent2">
                    <a:tint val="86000"/>
                    <a:satMod val="160000"/>
                  </a:schemeClr>
                </a:gs>
                <a:gs pos="100000">
                  <a:schemeClr val="accent2">
                    <a:shade val="40000"/>
                    <a:satMod val="160000"/>
                  </a:schemeClr>
                </a:gs>
              </a:gsLst>
              <a:path path="circle">
                <a:fillToRect l="50000" t="155000" r="50000" b="-55000"/>
              </a:path>
            </a:gradFill>
            <a:ln>
              <a:noFill/>
            </a:ln>
            <a:effectLst>
              <a:outerShdw blurRad="50800" dist="38100" dir="14700000" algn="t" rotWithShape="0">
                <a:srgbClr val="000000">
                  <a:alpha val="60000"/>
                </a:srgbClr>
              </a:outerShdw>
            </a:effectLst>
            <a:sp3d/>
          </c:spPr>
          <c:cat>
            <c:strRef>
              <c:f>'Particpants Languages'!$A$3:$A$33</c:f>
              <c:strCache>
                <c:ptCount val="31"/>
                <c:pt idx="0">
                  <c:v>Albanian</c:v>
                </c:pt>
                <c:pt idx="1">
                  <c:v>Bulgarian</c:v>
                </c:pt>
                <c:pt idx="2">
                  <c:v>Chinese (Cantonese)</c:v>
                </c:pt>
                <c:pt idx="3">
                  <c:v>Chinese (Mandarin)</c:v>
                </c:pt>
                <c:pt idx="4">
                  <c:v>Croatian</c:v>
                </c:pt>
                <c:pt idx="5">
                  <c:v>Danish</c:v>
                </c:pt>
                <c:pt idx="6">
                  <c:v>Dutch</c:v>
                </c:pt>
                <c:pt idx="7">
                  <c:v>English</c:v>
                </c:pt>
                <c:pt idx="8">
                  <c:v>Finnish</c:v>
                </c:pt>
                <c:pt idx="9">
                  <c:v>French</c:v>
                </c:pt>
                <c:pt idx="10">
                  <c:v>German</c:v>
                </c:pt>
                <c:pt idx="11">
                  <c:v>Greek</c:v>
                </c:pt>
                <c:pt idx="12">
                  <c:v>Gujarati</c:v>
                </c:pt>
                <c:pt idx="13">
                  <c:v>Hindi</c:v>
                </c:pt>
                <c:pt idx="14">
                  <c:v>Hungarian</c:v>
                </c:pt>
                <c:pt idx="15">
                  <c:v>Indian Language</c:v>
                </c:pt>
                <c:pt idx="16">
                  <c:v>Italian</c:v>
                </c:pt>
                <c:pt idx="17">
                  <c:v>Japanese</c:v>
                </c:pt>
                <c:pt idx="18">
                  <c:v>Latin</c:v>
                </c:pt>
                <c:pt idx="19">
                  <c:v>Marathi</c:v>
                </c:pt>
                <c:pt idx="20">
                  <c:v>Nepalese</c:v>
                </c:pt>
                <c:pt idx="21">
                  <c:v>Portuguese</c:v>
                </c:pt>
                <c:pt idx="22">
                  <c:v>Rumanian</c:v>
                </c:pt>
                <c:pt idx="23">
                  <c:v>Russian</c:v>
                </c:pt>
                <c:pt idx="24">
                  <c:v>Serbian</c:v>
                </c:pt>
                <c:pt idx="25">
                  <c:v>Spanish</c:v>
                </c:pt>
                <c:pt idx="26">
                  <c:v>Swedish</c:v>
                </c:pt>
                <c:pt idx="27">
                  <c:v>Swiss German</c:v>
                </c:pt>
                <c:pt idx="28">
                  <c:v>Tamil</c:v>
                </c:pt>
                <c:pt idx="29">
                  <c:v>Turkish</c:v>
                </c:pt>
                <c:pt idx="30">
                  <c:v>Vietnamese</c:v>
                </c:pt>
              </c:strCache>
            </c:strRef>
          </c:cat>
          <c:val>
            <c:numRef>
              <c:f>'Particpants Languages'!$C$3:$C$33</c:f>
              <c:numCache>
                <c:formatCode>General</c:formatCode>
                <c:ptCount val="31"/>
                <c:pt idx="4">
                  <c:v>3</c:v>
                </c:pt>
                <c:pt idx="5">
                  <c:v>1</c:v>
                </c:pt>
                <c:pt idx="6">
                  <c:v>1</c:v>
                </c:pt>
                <c:pt idx="7">
                  <c:v>30</c:v>
                </c:pt>
                <c:pt idx="9">
                  <c:v>8</c:v>
                </c:pt>
                <c:pt idx="10">
                  <c:v>11</c:v>
                </c:pt>
                <c:pt idx="13">
                  <c:v>2</c:v>
                </c:pt>
                <c:pt idx="14">
                  <c:v>1</c:v>
                </c:pt>
                <c:pt idx="16">
                  <c:v>3</c:v>
                </c:pt>
                <c:pt idx="22">
                  <c:v>1</c:v>
                </c:pt>
                <c:pt idx="25">
                  <c:v>2</c:v>
                </c:pt>
                <c:pt idx="27">
                  <c:v>1</c:v>
                </c:pt>
              </c:numCache>
            </c:numRef>
          </c:val>
        </c:ser>
        <c:ser>
          <c:idx val="2"/>
          <c:order val="2"/>
          <c:tx>
            <c:strRef>
              <c:f>'Particpants Languages'!$D$2</c:f>
              <c:strCache>
                <c:ptCount val="1"/>
                <c:pt idx="0">
                  <c:v>L3</c:v>
                </c:pt>
              </c:strCache>
            </c:strRef>
          </c:tx>
          <c:spPr>
            <a:gradFill rotWithShape="1">
              <a:gsLst>
                <a:gs pos="0">
                  <a:schemeClr val="accent3">
                    <a:tint val="60000"/>
                    <a:satMod val="160000"/>
                  </a:schemeClr>
                </a:gs>
                <a:gs pos="46000">
                  <a:schemeClr val="accent3">
                    <a:tint val="86000"/>
                    <a:satMod val="160000"/>
                  </a:schemeClr>
                </a:gs>
                <a:gs pos="100000">
                  <a:schemeClr val="accent3">
                    <a:shade val="40000"/>
                    <a:satMod val="160000"/>
                  </a:schemeClr>
                </a:gs>
              </a:gsLst>
              <a:path path="circle">
                <a:fillToRect l="50000" t="155000" r="50000" b="-55000"/>
              </a:path>
            </a:gradFill>
            <a:ln>
              <a:noFill/>
            </a:ln>
            <a:effectLst>
              <a:outerShdw blurRad="50800" dist="38100" dir="14700000" algn="t" rotWithShape="0">
                <a:srgbClr val="000000">
                  <a:alpha val="60000"/>
                </a:srgbClr>
              </a:outerShdw>
            </a:effectLst>
            <a:sp3d/>
          </c:spPr>
          <c:cat>
            <c:strRef>
              <c:f>'Particpants Languages'!$A$3:$A$33</c:f>
              <c:strCache>
                <c:ptCount val="31"/>
                <c:pt idx="0">
                  <c:v>Albanian</c:v>
                </c:pt>
                <c:pt idx="1">
                  <c:v>Bulgarian</c:v>
                </c:pt>
                <c:pt idx="2">
                  <c:v>Chinese (Cantonese)</c:v>
                </c:pt>
                <c:pt idx="3">
                  <c:v>Chinese (Mandarin)</c:v>
                </c:pt>
                <c:pt idx="4">
                  <c:v>Croatian</c:v>
                </c:pt>
                <c:pt idx="5">
                  <c:v>Danish</c:v>
                </c:pt>
                <c:pt idx="6">
                  <c:v>Dutch</c:v>
                </c:pt>
                <c:pt idx="7">
                  <c:v>English</c:v>
                </c:pt>
                <c:pt idx="8">
                  <c:v>Finnish</c:v>
                </c:pt>
                <c:pt idx="9">
                  <c:v>French</c:v>
                </c:pt>
                <c:pt idx="10">
                  <c:v>German</c:v>
                </c:pt>
                <c:pt idx="11">
                  <c:v>Greek</c:v>
                </c:pt>
                <c:pt idx="12">
                  <c:v>Gujarati</c:v>
                </c:pt>
                <c:pt idx="13">
                  <c:v>Hindi</c:v>
                </c:pt>
                <c:pt idx="14">
                  <c:v>Hungarian</c:v>
                </c:pt>
                <c:pt idx="15">
                  <c:v>Indian Language</c:v>
                </c:pt>
                <c:pt idx="16">
                  <c:v>Italian</c:v>
                </c:pt>
                <c:pt idx="17">
                  <c:v>Japanese</c:v>
                </c:pt>
                <c:pt idx="18">
                  <c:v>Latin</c:v>
                </c:pt>
                <c:pt idx="19">
                  <c:v>Marathi</c:v>
                </c:pt>
                <c:pt idx="20">
                  <c:v>Nepalese</c:v>
                </c:pt>
                <c:pt idx="21">
                  <c:v>Portuguese</c:v>
                </c:pt>
                <c:pt idx="22">
                  <c:v>Rumanian</c:v>
                </c:pt>
                <c:pt idx="23">
                  <c:v>Russian</c:v>
                </c:pt>
                <c:pt idx="24">
                  <c:v>Serbian</c:v>
                </c:pt>
                <c:pt idx="25">
                  <c:v>Spanish</c:v>
                </c:pt>
                <c:pt idx="26">
                  <c:v>Swedish</c:v>
                </c:pt>
                <c:pt idx="27">
                  <c:v>Swiss German</c:v>
                </c:pt>
                <c:pt idx="28">
                  <c:v>Tamil</c:v>
                </c:pt>
                <c:pt idx="29">
                  <c:v>Turkish</c:v>
                </c:pt>
                <c:pt idx="30">
                  <c:v>Vietnamese</c:v>
                </c:pt>
              </c:strCache>
            </c:strRef>
          </c:cat>
          <c:val>
            <c:numRef>
              <c:f>'Particpants Languages'!$D$3:$D$33</c:f>
              <c:numCache>
                <c:formatCode>General</c:formatCode>
                <c:ptCount val="31"/>
                <c:pt idx="0">
                  <c:v>1</c:v>
                </c:pt>
                <c:pt idx="7">
                  <c:v>17</c:v>
                </c:pt>
                <c:pt idx="8">
                  <c:v>1</c:v>
                </c:pt>
                <c:pt idx="9">
                  <c:v>14</c:v>
                </c:pt>
                <c:pt idx="10">
                  <c:v>12</c:v>
                </c:pt>
                <c:pt idx="11">
                  <c:v>1</c:v>
                </c:pt>
                <c:pt idx="15">
                  <c:v>1</c:v>
                </c:pt>
                <c:pt idx="16">
                  <c:v>2</c:v>
                </c:pt>
                <c:pt idx="19">
                  <c:v>1</c:v>
                </c:pt>
                <c:pt idx="23">
                  <c:v>1</c:v>
                </c:pt>
                <c:pt idx="25">
                  <c:v>1</c:v>
                </c:pt>
                <c:pt idx="26">
                  <c:v>1</c:v>
                </c:pt>
                <c:pt idx="27">
                  <c:v>1</c:v>
                </c:pt>
                <c:pt idx="28">
                  <c:v>1</c:v>
                </c:pt>
                <c:pt idx="30">
                  <c:v>1</c:v>
                </c:pt>
              </c:numCache>
            </c:numRef>
          </c:val>
        </c:ser>
        <c:ser>
          <c:idx val="3"/>
          <c:order val="3"/>
          <c:tx>
            <c:strRef>
              <c:f>'Particpants Languages'!$E$2</c:f>
              <c:strCache>
                <c:ptCount val="1"/>
                <c:pt idx="0">
                  <c:v>L4</c:v>
                </c:pt>
              </c:strCache>
            </c:strRef>
          </c:tx>
          <c:spPr>
            <a:gradFill rotWithShape="1">
              <a:gsLst>
                <a:gs pos="0">
                  <a:schemeClr val="accent4">
                    <a:tint val="60000"/>
                    <a:satMod val="160000"/>
                  </a:schemeClr>
                </a:gs>
                <a:gs pos="46000">
                  <a:schemeClr val="accent4">
                    <a:tint val="86000"/>
                    <a:satMod val="160000"/>
                  </a:schemeClr>
                </a:gs>
                <a:gs pos="100000">
                  <a:schemeClr val="accent4">
                    <a:shade val="40000"/>
                    <a:satMod val="160000"/>
                  </a:schemeClr>
                </a:gs>
              </a:gsLst>
              <a:path path="circle">
                <a:fillToRect l="50000" t="155000" r="50000" b="-55000"/>
              </a:path>
            </a:gradFill>
            <a:ln>
              <a:noFill/>
            </a:ln>
            <a:effectLst>
              <a:outerShdw blurRad="50800" dist="38100" dir="14700000" algn="t" rotWithShape="0">
                <a:srgbClr val="000000">
                  <a:alpha val="60000"/>
                </a:srgbClr>
              </a:outerShdw>
            </a:effectLst>
            <a:sp3d/>
          </c:spPr>
          <c:cat>
            <c:strRef>
              <c:f>'Particpants Languages'!$A$3:$A$33</c:f>
              <c:strCache>
                <c:ptCount val="31"/>
                <c:pt idx="0">
                  <c:v>Albanian</c:v>
                </c:pt>
                <c:pt idx="1">
                  <c:v>Bulgarian</c:v>
                </c:pt>
                <c:pt idx="2">
                  <c:v>Chinese (Cantonese)</c:v>
                </c:pt>
                <c:pt idx="3">
                  <c:v>Chinese (Mandarin)</c:v>
                </c:pt>
                <c:pt idx="4">
                  <c:v>Croatian</c:v>
                </c:pt>
                <c:pt idx="5">
                  <c:v>Danish</c:v>
                </c:pt>
                <c:pt idx="6">
                  <c:v>Dutch</c:v>
                </c:pt>
                <c:pt idx="7">
                  <c:v>English</c:v>
                </c:pt>
                <c:pt idx="8">
                  <c:v>Finnish</c:v>
                </c:pt>
                <c:pt idx="9">
                  <c:v>French</c:v>
                </c:pt>
                <c:pt idx="10">
                  <c:v>German</c:v>
                </c:pt>
                <c:pt idx="11">
                  <c:v>Greek</c:v>
                </c:pt>
                <c:pt idx="12">
                  <c:v>Gujarati</c:v>
                </c:pt>
                <c:pt idx="13">
                  <c:v>Hindi</c:v>
                </c:pt>
                <c:pt idx="14">
                  <c:v>Hungarian</c:v>
                </c:pt>
                <c:pt idx="15">
                  <c:v>Indian Language</c:v>
                </c:pt>
                <c:pt idx="16">
                  <c:v>Italian</c:v>
                </c:pt>
                <c:pt idx="17">
                  <c:v>Japanese</c:v>
                </c:pt>
                <c:pt idx="18">
                  <c:v>Latin</c:v>
                </c:pt>
                <c:pt idx="19">
                  <c:v>Marathi</c:v>
                </c:pt>
                <c:pt idx="20">
                  <c:v>Nepalese</c:v>
                </c:pt>
                <c:pt idx="21">
                  <c:v>Portuguese</c:v>
                </c:pt>
                <c:pt idx="22">
                  <c:v>Rumanian</c:v>
                </c:pt>
                <c:pt idx="23">
                  <c:v>Russian</c:v>
                </c:pt>
                <c:pt idx="24">
                  <c:v>Serbian</c:v>
                </c:pt>
                <c:pt idx="25">
                  <c:v>Spanish</c:v>
                </c:pt>
                <c:pt idx="26">
                  <c:v>Swedish</c:v>
                </c:pt>
                <c:pt idx="27">
                  <c:v>Swiss German</c:v>
                </c:pt>
                <c:pt idx="28">
                  <c:v>Tamil</c:v>
                </c:pt>
                <c:pt idx="29">
                  <c:v>Turkish</c:v>
                </c:pt>
                <c:pt idx="30">
                  <c:v>Vietnamese</c:v>
                </c:pt>
              </c:strCache>
            </c:strRef>
          </c:cat>
          <c:val>
            <c:numRef>
              <c:f>'Particpants Languages'!$E$3:$E$33</c:f>
              <c:numCache>
                <c:formatCode>General</c:formatCode>
                <c:ptCount val="31"/>
                <c:pt idx="7">
                  <c:v>6</c:v>
                </c:pt>
                <c:pt idx="9">
                  <c:v>12</c:v>
                </c:pt>
                <c:pt idx="10">
                  <c:v>1</c:v>
                </c:pt>
                <c:pt idx="12">
                  <c:v>1</c:v>
                </c:pt>
                <c:pt idx="16">
                  <c:v>8</c:v>
                </c:pt>
                <c:pt idx="18">
                  <c:v>1</c:v>
                </c:pt>
                <c:pt idx="20">
                  <c:v>1</c:v>
                </c:pt>
                <c:pt idx="21">
                  <c:v>1</c:v>
                </c:pt>
                <c:pt idx="23">
                  <c:v>1</c:v>
                </c:pt>
                <c:pt idx="25">
                  <c:v>3</c:v>
                </c:pt>
                <c:pt idx="29">
                  <c:v>1</c:v>
                </c:pt>
              </c:numCache>
            </c:numRef>
          </c:val>
        </c:ser>
        <c:ser>
          <c:idx val="4"/>
          <c:order val="4"/>
          <c:tx>
            <c:strRef>
              <c:f>'Particpants Languages'!$F$2</c:f>
              <c:strCache>
                <c:ptCount val="1"/>
                <c:pt idx="0">
                  <c:v>L5</c:v>
                </c:pt>
              </c:strCache>
            </c:strRef>
          </c:tx>
          <c:spPr>
            <a:gradFill rotWithShape="1">
              <a:gsLst>
                <a:gs pos="0">
                  <a:schemeClr val="accent5">
                    <a:tint val="60000"/>
                    <a:satMod val="160000"/>
                  </a:schemeClr>
                </a:gs>
                <a:gs pos="46000">
                  <a:schemeClr val="accent5">
                    <a:tint val="86000"/>
                    <a:satMod val="160000"/>
                  </a:schemeClr>
                </a:gs>
                <a:gs pos="100000">
                  <a:schemeClr val="accent5">
                    <a:shade val="40000"/>
                    <a:satMod val="160000"/>
                  </a:schemeClr>
                </a:gs>
              </a:gsLst>
              <a:path path="circle">
                <a:fillToRect l="50000" t="155000" r="50000" b="-55000"/>
              </a:path>
            </a:gradFill>
            <a:ln>
              <a:noFill/>
            </a:ln>
            <a:effectLst>
              <a:outerShdw blurRad="50800" dist="38100" dir="14700000" algn="t" rotWithShape="0">
                <a:srgbClr val="000000">
                  <a:alpha val="60000"/>
                </a:srgbClr>
              </a:outerShdw>
            </a:effectLst>
            <a:sp3d/>
          </c:spPr>
          <c:cat>
            <c:strRef>
              <c:f>'Particpants Languages'!$A$3:$A$33</c:f>
              <c:strCache>
                <c:ptCount val="31"/>
                <c:pt idx="0">
                  <c:v>Albanian</c:v>
                </c:pt>
                <c:pt idx="1">
                  <c:v>Bulgarian</c:v>
                </c:pt>
                <c:pt idx="2">
                  <c:v>Chinese (Cantonese)</c:v>
                </c:pt>
                <c:pt idx="3">
                  <c:v>Chinese (Mandarin)</c:v>
                </c:pt>
                <c:pt idx="4">
                  <c:v>Croatian</c:v>
                </c:pt>
                <c:pt idx="5">
                  <c:v>Danish</c:v>
                </c:pt>
                <c:pt idx="6">
                  <c:v>Dutch</c:v>
                </c:pt>
                <c:pt idx="7">
                  <c:v>English</c:v>
                </c:pt>
                <c:pt idx="8">
                  <c:v>Finnish</c:v>
                </c:pt>
                <c:pt idx="9">
                  <c:v>French</c:v>
                </c:pt>
                <c:pt idx="10">
                  <c:v>German</c:v>
                </c:pt>
                <c:pt idx="11">
                  <c:v>Greek</c:v>
                </c:pt>
                <c:pt idx="12">
                  <c:v>Gujarati</c:v>
                </c:pt>
                <c:pt idx="13">
                  <c:v>Hindi</c:v>
                </c:pt>
                <c:pt idx="14">
                  <c:v>Hungarian</c:v>
                </c:pt>
                <c:pt idx="15">
                  <c:v>Indian Language</c:v>
                </c:pt>
                <c:pt idx="16">
                  <c:v>Italian</c:v>
                </c:pt>
                <c:pt idx="17">
                  <c:v>Japanese</c:v>
                </c:pt>
                <c:pt idx="18">
                  <c:v>Latin</c:v>
                </c:pt>
                <c:pt idx="19">
                  <c:v>Marathi</c:v>
                </c:pt>
                <c:pt idx="20">
                  <c:v>Nepalese</c:v>
                </c:pt>
                <c:pt idx="21">
                  <c:v>Portuguese</c:v>
                </c:pt>
                <c:pt idx="22">
                  <c:v>Rumanian</c:v>
                </c:pt>
                <c:pt idx="23">
                  <c:v>Russian</c:v>
                </c:pt>
                <c:pt idx="24">
                  <c:v>Serbian</c:v>
                </c:pt>
                <c:pt idx="25">
                  <c:v>Spanish</c:v>
                </c:pt>
                <c:pt idx="26">
                  <c:v>Swedish</c:v>
                </c:pt>
                <c:pt idx="27">
                  <c:v>Swiss German</c:v>
                </c:pt>
                <c:pt idx="28">
                  <c:v>Tamil</c:v>
                </c:pt>
                <c:pt idx="29">
                  <c:v>Turkish</c:v>
                </c:pt>
                <c:pt idx="30">
                  <c:v>Vietnamese</c:v>
                </c:pt>
              </c:strCache>
            </c:strRef>
          </c:cat>
          <c:val>
            <c:numRef>
              <c:f>'Particpants Languages'!$F$3:$F$33</c:f>
              <c:numCache>
                <c:formatCode>General</c:formatCode>
                <c:ptCount val="31"/>
                <c:pt idx="2">
                  <c:v>1</c:v>
                </c:pt>
                <c:pt idx="7">
                  <c:v>1</c:v>
                </c:pt>
                <c:pt idx="9">
                  <c:v>2</c:v>
                </c:pt>
                <c:pt idx="16">
                  <c:v>4</c:v>
                </c:pt>
                <c:pt idx="17">
                  <c:v>1</c:v>
                </c:pt>
                <c:pt idx="18">
                  <c:v>1</c:v>
                </c:pt>
                <c:pt idx="21">
                  <c:v>1</c:v>
                </c:pt>
              </c:numCache>
            </c:numRef>
          </c:val>
        </c:ser>
        <c:ser>
          <c:idx val="5"/>
          <c:order val="5"/>
          <c:tx>
            <c:strRef>
              <c:f>'Particpants Languages'!$G$2</c:f>
              <c:strCache>
                <c:ptCount val="1"/>
                <c:pt idx="0">
                  <c:v>L6</c:v>
                </c:pt>
              </c:strCache>
            </c:strRef>
          </c:tx>
          <c:spPr>
            <a:gradFill rotWithShape="1">
              <a:gsLst>
                <a:gs pos="0">
                  <a:schemeClr val="accent6">
                    <a:tint val="60000"/>
                    <a:satMod val="160000"/>
                  </a:schemeClr>
                </a:gs>
                <a:gs pos="46000">
                  <a:schemeClr val="accent6">
                    <a:tint val="86000"/>
                    <a:satMod val="160000"/>
                  </a:schemeClr>
                </a:gs>
                <a:gs pos="100000">
                  <a:schemeClr val="accent6">
                    <a:shade val="40000"/>
                    <a:satMod val="160000"/>
                  </a:schemeClr>
                </a:gs>
              </a:gsLst>
              <a:path path="circle">
                <a:fillToRect l="50000" t="155000" r="50000" b="-55000"/>
              </a:path>
            </a:gradFill>
            <a:ln>
              <a:noFill/>
            </a:ln>
            <a:effectLst>
              <a:outerShdw blurRad="50800" dist="38100" dir="14700000" algn="t" rotWithShape="0">
                <a:srgbClr val="000000">
                  <a:alpha val="60000"/>
                </a:srgbClr>
              </a:outerShdw>
            </a:effectLst>
            <a:sp3d/>
          </c:spPr>
          <c:cat>
            <c:strRef>
              <c:f>'Particpants Languages'!$A$3:$A$33</c:f>
              <c:strCache>
                <c:ptCount val="31"/>
                <c:pt idx="0">
                  <c:v>Albanian</c:v>
                </c:pt>
                <c:pt idx="1">
                  <c:v>Bulgarian</c:v>
                </c:pt>
                <c:pt idx="2">
                  <c:v>Chinese (Cantonese)</c:v>
                </c:pt>
                <c:pt idx="3">
                  <c:v>Chinese (Mandarin)</c:v>
                </c:pt>
                <c:pt idx="4">
                  <c:v>Croatian</c:v>
                </c:pt>
                <c:pt idx="5">
                  <c:v>Danish</c:v>
                </c:pt>
                <c:pt idx="6">
                  <c:v>Dutch</c:v>
                </c:pt>
                <c:pt idx="7">
                  <c:v>English</c:v>
                </c:pt>
                <c:pt idx="8">
                  <c:v>Finnish</c:v>
                </c:pt>
                <c:pt idx="9">
                  <c:v>French</c:v>
                </c:pt>
                <c:pt idx="10">
                  <c:v>German</c:v>
                </c:pt>
                <c:pt idx="11">
                  <c:v>Greek</c:v>
                </c:pt>
                <c:pt idx="12">
                  <c:v>Gujarati</c:v>
                </c:pt>
                <c:pt idx="13">
                  <c:v>Hindi</c:v>
                </c:pt>
                <c:pt idx="14">
                  <c:v>Hungarian</c:v>
                </c:pt>
                <c:pt idx="15">
                  <c:v>Indian Language</c:v>
                </c:pt>
                <c:pt idx="16">
                  <c:v>Italian</c:v>
                </c:pt>
                <c:pt idx="17">
                  <c:v>Japanese</c:v>
                </c:pt>
                <c:pt idx="18">
                  <c:v>Latin</c:v>
                </c:pt>
                <c:pt idx="19">
                  <c:v>Marathi</c:v>
                </c:pt>
                <c:pt idx="20">
                  <c:v>Nepalese</c:v>
                </c:pt>
                <c:pt idx="21">
                  <c:v>Portuguese</c:v>
                </c:pt>
                <c:pt idx="22">
                  <c:v>Rumanian</c:v>
                </c:pt>
                <c:pt idx="23">
                  <c:v>Russian</c:v>
                </c:pt>
                <c:pt idx="24">
                  <c:v>Serbian</c:v>
                </c:pt>
                <c:pt idx="25">
                  <c:v>Spanish</c:v>
                </c:pt>
                <c:pt idx="26">
                  <c:v>Swedish</c:v>
                </c:pt>
                <c:pt idx="27">
                  <c:v>Swiss German</c:v>
                </c:pt>
                <c:pt idx="28">
                  <c:v>Tamil</c:v>
                </c:pt>
                <c:pt idx="29">
                  <c:v>Turkish</c:v>
                </c:pt>
                <c:pt idx="30">
                  <c:v>Vietnamese</c:v>
                </c:pt>
              </c:strCache>
            </c:strRef>
          </c:cat>
          <c:val>
            <c:numRef>
              <c:f>'Particpants Languages'!$G$3:$G$33</c:f>
              <c:numCache>
                <c:formatCode>General</c:formatCode>
                <c:ptCount val="31"/>
                <c:pt idx="3">
                  <c:v>1</c:v>
                </c:pt>
                <c:pt idx="7">
                  <c:v>1</c:v>
                </c:pt>
                <c:pt idx="9">
                  <c:v>1</c:v>
                </c:pt>
                <c:pt idx="21">
                  <c:v>1</c:v>
                </c:pt>
                <c:pt idx="23">
                  <c:v>2</c:v>
                </c:pt>
                <c:pt idx="24">
                  <c:v>1</c:v>
                </c:pt>
                <c:pt idx="26">
                  <c:v>1</c:v>
                </c:pt>
              </c:numCache>
            </c:numRef>
          </c:val>
        </c:ser>
        <c:dLbls>
          <c:showLegendKey val="0"/>
          <c:showVal val="0"/>
          <c:showCatName val="0"/>
          <c:showSerName val="0"/>
          <c:showPercent val="0"/>
          <c:showBubbleSize val="0"/>
        </c:dLbls>
        <c:axId val="136634848"/>
        <c:axId val="136635408"/>
        <c:axId val="134040960"/>
      </c:area3DChart>
      <c:catAx>
        <c:axId val="136634848"/>
        <c:scaling>
          <c:orientation val="minMax"/>
        </c:scaling>
        <c:delete val="0"/>
        <c:axPos val="b"/>
        <c:numFmt formatCode="General" sourceLinked="1"/>
        <c:majorTickMark val="out"/>
        <c:minorTickMark val="none"/>
        <c:tickLblPos val="nextTo"/>
        <c:spPr>
          <a:noFill/>
          <a:ln w="9525" cap="flat" cmpd="sng" algn="ctr">
            <a:solidFill>
              <a:schemeClr val="tx2">
                <a:lumMod val="15000"/>
                <a:lumOff val="85000"/>
              </a:schemeClr>
            </a:solidFill>
            <a:round/>
          </a:ln>
          <a:effectLst/>
        </c:spPr>
        <c:txPr>
          <a:bodyPr rot="-222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de-DE"/>
          </a:p>
        </c:txPr>
        <c:crossAx val="136635408"/>
        <c:crosses val="autoZero"/>
        <c:auto val="1"/>
        <c:lblAlgn val="ctr"/>
        <c:lblOffset val="0"/>
        <c:tickLblSkip val="1"/>
        <c:noMultiLvlLbl val="0"/>
      </c:catAx>
      <c:valAx>
        <c:axId val="136635408"/>
        <c:scaling>
          <c:orientation val="minMax"/>
          <c:max val="32"/>
          <c:min val="0"/>
        </c:scaling>
        <c:delete val="0"/>
        <c:axPos val="l"/>
        <c:majorGridlines>
          <c:spPr>
            <a:ln w="9525" cap="flat" cmpd="sng" algn="ctr">
              <a:solidFill>
                <a:schemeClr val="tx2">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de-DE"/>
          </a:p>
        </c:txPr>
        <c:crossAx val="136634848"/>
        <c:crosses val="autoZero"/>
        <c:crossBetween val="midCat"/>
        <c:majorUnit val="5"/>
      </c:valAx>
      <c:serAx>
        <c:axId val="134040960"/>
        <c:scaling>
          <c:orientation val="minMax"/>
        </c:scaling>
        <c:delete val="0"/>
        <c:axPos val="b"/>
        <c:majorTickMark val="out"/>
        <c:minorTickMark val="none"/>
        <c:tickLblPos val="nextTo"/>
        <c:spPr>
          <a:noFill/>
          <a:ln w="9525" cap="flat" cmpd="sng" algn="ctr">
            <a:solidFill>
              <a:schemeClr val="tx2">
                <a:lumMod val="15000"/>
                <a:lumOff val="85000"/>
              </a:schemeClr>
            </a:solidFill>
            <a:round/>
          </a:ln>
          <a:effectLst/>
        </c:spPr>
        <c:txPr>
          <a:bodyPr rot="114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de-DE"/>
          </a:p>
        </c:txPr>
        <c:crossAx val="136635408"/>
        <c:crosses val="autoZero"/>
        <c:tickLblSkip val="1"/>
      </c:serAx>
      <c:spPr>
        <a:noFill/>
        <a:ln>
          <a:noFill/>
        </a:ln>
        <a:effectLst/>
      </c:spPr>
    </c:plotArea>
    <c:legend>
      <c:legendPos val="b"/>
      <c:layout>
        <c:manualLayout>
          <c:xMode val="edge"/>
          <c:yMode val="edge"/>
          <c:x val="0.11910663054245138"/>
          <c:y val="0.81525135403100579"/>
          <c:w val="0.25839826317203063"/>
          <c:h val="4.1385904841138944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de-DE"/>
        </a:p>
      </c:txPr>
    </c:legend>
    <c:plotVisOnly val="1"/>
    <c:dispBlanksAs val="gap"/>
    <c:showDLblsOverMax val="0"/>
  </c:chart>
  <c:spPr>
    <a:noFill/>
    <a:ln>
      <a:noFill/>
    </a:ln>
    <a:effectLst/>
  </c:spPr>
  <c:txPr>
    <a:bodyPr/>
    <a:lstStyle/>
    <a:p>
      <a:pPr>
        <a:defRPr/>
      </a:pPr>
      <a:endParaRPr lang="de-DE"/>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withinLinear" id="16">
  <a:schemeClr val="accent3"/>
</cs:colorStyle>
</file>

<file path=ppt/charts/colors11.xml><?xml version="1.0" encoding="utf-8"?>
<cs:colorStyle xmlns:cs="http://schemas.microsoft.com/office/drawing/2012/chartStyle" xmlns:a="http://schemas.openxmlformats.org/drawingml/2006/main" meth="withinLinear" id="17">
  <a:schemeClr val="accent4"/>
</cs:colorStyle>
</file>

<file path=ppt/charts/colors12.xml><?xml version="1.0" encoding="utf-8"?>
<cs:colorStyle xmlns:cs="http://schemas.microsoft.com/office/drawing/2012/chartStyle" xmlns:a="http://schemas.openxmlformats.org/drawingml/2006/main" meth="withinLinear" id="18">
  <a:schemeClr val="accent5"/>
</cs:colorStyle>
</file>

<file path=ppt/charts/colors13.xml><?xml version="1.0" encoding="utf-8"?>
<cs:colorStyle xmlns:cs="http://schemas.microsoft.com/office/drawing/2012/chartStyle" xmlns:a="http://schemas.openxmlformats.org/drawingml/2006/main" meth="withinLinear" id="19">
  <a:schemeClr val="accent6"/>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withinLinear" id="16">
  <a:schemeClr val="accent3"/>
</cs:colorStyle>
</file>

<file path=ppt/charts/colors5.xml><?xml version="1.0" encoding="utf-8"?>
<cs:colorStyle xmlns:cs="http://schemas.microsoft.com/office/drawing/2012/chartStyle" xmlns:a="http://schemas.openxmlformats.org/drawingml/2006/main" meth="withinLinear" id="17">
  <a:schemeClr val="accent4"/>
</cs:colorStyle>
</file>

<file path=ppt/charts/colors6.xml><?xml version="1.0" encoding="utf-8"?>
<cs:colorStyle xmlns:cs="http://schemas.microsoft.com/office/drawing/2012/chartStyle" xmlns:a="http://schemas.openxmlformats.org/drawingml/2006/main" meth="withinLinear" id="18">
  <a:schemeClr val="accent5"/>
</cs:colorStyle>
</file>

<file path=ppt/charts/colors7.xml><?xml version="1.0" encoding="utf-8"?>
<cs:colorStyle xmlns:cs="http://schemas.microsoft.com/office/drawing/2012/chartStyle" xmlns:a="http://schemas.openxmlformats.org/drawingml/2006/main" meth="withinLinear" id="19">
  <a:schemeClr val="accent6"/>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04">
  <cs:axisTitle>
    <cs:lnRef idx="0"/>
    <cs:fillRef idx="0"/>
    <cs:effectRef idx="0"/>
    <cs:fontRef idx="minor">
      <a:schemeClr val="lt1">
        <a:lumMod val="85000"/>
      </a:schemeClr>
    </cs:fontRef>
    <cs:defRPr sz="1197"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330" kern="1200"/>
  </cs:chartArea>
  <cs:dataLabel>
    <cs:lnRef idx="0"/>
    <cs:fillRef idx="0"/>
    <cs:effectRef idx="0"/>
    <cs:fontRef idx="minor">
      <a:schemeClr val="lt1">
        <a:lumMod val="85000"/>
      </a:schemeClr>
    </cs:fontRef>
    <cs:defRPr sz="1197" kern="1200"/>
  </cs:dataLabel>
  <cs:dataLabelCallout>
    <cs:lnRef idx="0"/>
    <cs:fillRef idx="0"/>
    <cs:effectRef idx="0"/>
    <cs:fontRef idx="minor">
      <a:schemeClr val="dk1">
        <a:lumMod val="65000"/>
        <a:lumOff val="35000"/>
      </a:schemeClr>
    </cs:fontRef>
    <cs:spPr>
      <a:solidFill>
        <a:schemeClr val="lt1"/>
      </a:solidFill>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1197"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1197"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2128"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1197"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1197" kern="1200"/>
  </cs:valueAxis>
  <cs:wall>
    <cs:lnRef idx="0"/>
    <cs:fillRef idx="0"/>
    <cs:effectRef idx="0"/>
    <cs:fontRef idx="minor">
      <a:schemeClr val="tx1"/>
    </cs:fontRef>
  </cs:wall>
</cs:chartStyle>
</file>

<file path=ppt/charts/style10.xml><?xml version="1.0" encoding="utf-8"?>
<cs:chartStyle xmlns:cs="http://schemas.microsoft.com/office/drawing/2012/chartStyle" xmlns:a="http://schemas.openxmlformats.org/drawingml/2006/main" id="343">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9525" cap="rnd">
        <a:solidFill>
          <a:schemeClr val="phClr"/>
        </a:solidFill>
        <a:round/>
      </a:ln>
    </cs:spPr>
  </cs:dataPointLine>
  <cs:dataPointMarker>
    <cs:lnRef idx="0">
      <cs:styleClr val="auto"/>
    </cs:lnRef>
    <cs:fillRef idx="3">
      <cs:styleClr val="auto"/>
    </cs:fillRef>
    <cs:effectRef idx="3"/>
    <cs:fontRef idx="minor">
      <a:schemeClr val="tx1"/>
    </cs:fontRef>
    <cs:spPr>
      <a:ln w="9525" cap="rnd">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11.xml><?xml version="1.0" encoding="utf-8"?>
<cs:chartStyle xmlns:cs="http://schemas.microsoft.com/office/drawing/2012/chartStyle" xmlns:a="http://schemas.openxmlformats.org/drawingml/2006/main" id="343">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9525" cap="rnd">
        <a:solidFill>
          <a:schemeClr val="phClr"/>
        </a:solidFill>
        <a:round/>
      </a:ln>
    </cs:spPr>
  </cs:dataPointLine>
  <cs:dataPointMarker>
    <cs:lnRef idx="0">
      <cs:styleClr val="auto"/>
    </cs:lnRef>
    <cs:fillRef idx="3">
      <cs:styleClr val="auto"/>
    </cs:fillRef>
    <cs:effectRef idx="3"/>
    <cs:fontRef idx="minor">
      <a:schemeClr val="tx1"/>
    </cs:fontRef>
    <cs:spPr>
      <a:ln w="9525" cap="rnd">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12.xml><?xml version="1.0" encoding="utf-8"?>
<cs:chartStyle xmlns:cs="http://schemas.microsoft.com/office/drawing/2012/chartStyle" xmlns:a="http://schemas.openxmlformats.org/drawingml/2006/main" id="343">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9525" cap="rnd">
        <a:solidFill>
          <a:schemeClr val="phClr"/>
        </a:solidFill>
        <a:round/>
      </a:ln>
    </cs:spPr>
  </cs:dataPointLine>
  <cs:dataPointMarker>
    <cs:lnRef idx="0">
      <cs:styleClr val="auto"/>
    </cs:lnRef>
    <cs:fillRef idx="3">
      <cs:styleClr val="auto"/>
    </cs:fillRef>
    <cs:effectRef idx="3"/>
    <cs:fontRef idx="minor">
      <a:schemeClr val="tx1"/>
    </cs:fontRef>
    <cs:spPr>
      <a:ln w="9525" cap="rnd">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13.xml><?xml version="1.0" encoding="utf-8"?>
<cs:chartStyle xmlns:cs="http://schemas.microsoft.com/office/drawing/2012/chartStyle" xmlns:a="http://schemas.openxmlformats.org/drawingml/2006/main" id="343">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9525" cap="rnd">
        <a:solidFill>
          <a:schemeClr val="phClr"/>
        </a:solidFill>
        <a:round/>
      </a:ln>
    </cs:spPr>
  </cs:dataPointLine>
  <cs:dataPointMarker>
    <cs:lnRef idx="0">
      <cs:styleClr val="auto"/>
    </cs:lnRef>
    <cs:fillRef idx="3">
      <cs:styleClr val="auto"/>
    </cs:fillRef>
    <cs:effectRef idx="3"/>
    <cs:fontRef idx="minor">
      <a:schemeClr val="tx1"/>
    </cs:fontRef>
    <cs:spPr>
      <a:ln w="9525" cap="rnd">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14.xml><?xml version="1.0" encoding="utf-8"?>
<cs:chartStyle xmlns:cs="http://schemas.microsoft.com/office/drawing/2012/chartStyle" xmlns:a="http://schemas.openxmlformats.org/drawingml/2006/main" id="304">
  <cs:axisTitle>
    <cs:lnRef idx="0"/>
    <cs:fillRef idx="0"/>
    <cs:effectRef idx="0"/>
    <cs:fontRef idx="minor">
      <a:schemeClr val="lt1">
        <a:lumMod val="85000"/>
      </a:schemeClr>
    </cs:fontRef>
    <cs:defRPr sz="1197"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330" kern="1200"/>
  </cs:chartArea>
  <cs:dataLabel>
    <cs:lnRef idx="0"/>
    <cs:fillRef idx="0"/>
    <cs:effectRef idx="0"/>
    <cs:fontRef idx="minor">
      <a:schemeClr val="lt1">
        <a:lumMod val="85000"/>
      </a:schemeClr>
    </cs:fontRef>
    <cs:defRPr sz="1197" kern="1200"/>
  </cs:dataLabel>
  <cs:dataLabelCallout>
    <cs:lnRef idx="0"/>
    <cs:fillRef idx="0"/>
    <cs:effectRef idx="0"/>
    <cs:fontRef idx="minor">
      <a:schemeClr val="dk1">
        <a:lumMod val="65000"/>
        <a:lumOff val="35000"/>
      </a:schemeClr>
    </cs:fontRef>
    <cs:spPr>
      <a:solidFill>
        <a:schemeClr val="lt1"/>
      </a:solidFill>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1197"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1197"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2128"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1197"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1197" kern="1200"/>
  </cs:valueAxis>
  <cs:wall>
    <cs:lnRef idx="0"/>
    <cs:fillRef idx="0"/>
    <cs:effectRef idx="0"/>
    <cs:fontRef idx="minor">
      <a:schemeClr val="tx1"/>
    </cs:fontRef>
  </cs:wall>
</cs:chartStyle>
</file>

<file path=ppt/charts/style15.xml><?xml version="1.0" encoding="utf-8"?>
<cs:chartStyle xmlns:cs="http://schemas.microsoft.com/office/drawing/2012/chartStyle" xmlns:a="http://schemas.openxmlformats.org/drawingml/2006/main" id="304">
  <cs:axisTitle>
    <cs:lnRef idx="0"/>
    <cs:fillRef idx="0"/>
    <cs:effectRef idx="0"/>
    <cs:fontRef idx="minor">
      <a:schemeClr val="lt1">
        <a:lumMod val="85000"/>
      </a:schemeClr>
    </cs:fontRef>
    <cs:defRPr sz="1197"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330" kern="1200"/>
  </cs:chartArea>
  <cs:dataLabel>
    <cs:lnRef idx="0"/>
    <cs:fillRef idx="0"/>
    <cs:effectRef idx="0"/>
    <cs:fontRef idx="minor">
      <a:schemeClr val="lt1">
        <a:lumMod val="85000"/>
      </a:schemeClr>
    </cs:fontRef>
    <cs:defRPr sz="1197" kern="1200"/>
  </cs:dataLabel>
  <cs:dataLabelCallout>
    <cs:lnRef idx="0"/>
    <cs:fillRef idx="0"/>
    <cs:effectRef idx="0"/>
    <cs:fontRef idx="minor">
      <a:schemeClr val="dk1">
        <a:lumMod val="65000"/>
        <a:lumOff val="35000"/>
      </a:schemeClr>
    </cs:fontRef>
    <cs:spPr>
      <a:solidFill>
        <a:schemeClr val="lt1"/>
      </a:solidFill>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1197"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1197"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2128"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1197"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1197" kern="1200"/>
  </cs:valueAxis>
  <cs:wall>
    <cs:lnRef idx="0"/>
    <cs:fillRef idx="0"/>
    <cs:effectRef idx="0"/>
    <cs:fontRef idx="minor">
      <a:schemeClr val="tx1"/>
    </cs:fontRef>
  </cs:wall>
</cs:chartStyle>
</file>

<file path=ppt/charts/style16.xml><?xml version="1.0" encoding="utf-8"?>
<cs:chartStyle xmlns:cs="http://schemas.microsoft.com/office/drawing/2012/chartStyle" xmlns:a="http://schemas.openxmlformats.org/drawingml/2006/main" id="304">
  <cs:axisTitle>
    <cs:lnRef idx="0"/>
    <cs:fillRef idx="0"/>
    <cs:effectRef idx="0"/>
    <cs:fontRef idx="minor">
      <a:schemeClr val="lt1">
        <a:lumMod val="85000"/>
      </a:schemeClr>
    </cs:fontRef>
    <cs:defRPr sz="1197"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330" kern="1200"/>
  </cs:chartArea>
  <cs:dataLabel>
    <cs:lnRef idx="0"/>
    <cs:fillRef idx="0"/>
    <cs:effectRef idx="0"/>
    <cs:fontRef idx="minor">
      <a:schemeClr val="lt1">
        <a:lumMod val="85000"/>
      </a:schemeClr>
    </cs:fontRef>
    <cs:defRPr sz="1197" kern="1200"/>
  </cs:dataLabel>
  <cs:dataLabelCallout>
    <cs:lnRef idx="0"/>
    <cs:fillRef idx="0"/>
    <cs:effectRef idx="0"/>
    <cs:fontRef idx="minor">
      <a:schemeClr val="dk1">
        <a:lumMod val="65000"/>
        <a:lumOff val="35000"/>
      </a:schemeClr>
    </cs:fontRef>
    <cs:spPr>
      <a:solidFill>
        <a:schemeClr val="lt1"/>
      </a:solidFill>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1197"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1197"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2128"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1197"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1197" kern="1200"/>
  </cs:valueAxis>
  <cs:wall>
    <cs:lnRef idx="0"/>
    <cs:fillRef idx="0"/>
    <cs:effectRef idx="0"/>
    <cs:fontRef idx="minor">
      <a:schemeClr val="tx1"/>
    </cs:fontRef>
  </cs:wall>
</cs:chartStyle>
</file>

<file path=ppt/charts/style17.xml><?xml version="1.0" encoding="utf-8"?>
<cs:chartStyle xmlns:cs="http://schemas.microsoft.com/office/drawing/2012/chartStyle" xmlns:a="http://schemas.openxmlformats.org/drawingml/2006/main" id="304">
  <cs:axisTitle>
    <cs:lnRef idx="0"/>
    <cs:fillRef idx="0"/>
    <cs:effectRef idx="0"/>
    <cs:fontRef idx="minor">
      <a:schemeClr val="lt1">
        <a:lumMod val="85000"/>
      </a:schemeClr>
    </cs:fontRef>
    <cs:defRPr sz="1197"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330" kern="1200"/>
  </cs:chartArea>
  <cs:dataLabel>
    <cs:lnRef idx="0"/>
    <cs:fillRef idx="0"/>
    <cs:effectRef idx="0"/>
    <cs:fontRef idx="minor">
      <a:schemeClr val="lt1">
        <a:lumMod val="85000"/>
      </a:schemeClr>
    </cs:fontRef>
    <cs:defRPr sz="1197" kern="1200"/>
  </cs:dataLabel>
  <cs:dataLabelCallout>
    <cs:lnRef idx="0"/>
    <cs:fillRef idx="0"/>
    <cs:effectRef idx="0"/>
    <cs:fontRef idx="minor">
      <a:schemeClr val="dk1">
        <a:lumMod val="65000"/>
        <a:lumOff val="35000"/>
      </a:schemeClr>
    </cs:fontRef>
    <cs:spPr>
      <a:solidFill>
        <a:schemeClr val="lt1"/>
      </a:solidFill>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1197"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1197"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2128"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1197"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1197" kern="1200"/>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3.xml><?xml version="1.0" encoding="utf-8"?>
<cs:chartStyle xmlns:cs="http://schemas.microsoft.com/office/drawing/2012/chartStyle" xmlns:a="http://schemas.openxmlformats.org/drawingml/2006/main" id="343">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9525" cap="rnd">
        <a:solidFill>
          <a:schemeClr val="phClr"/>
        </a:solidFill>
        <a:round/>
      </a:ln>
    </cs:spPr>
  </cs:dataPointLine>
  <cs:dataPointMarker>
    <cs:lnRef idx="0">
      <cs:styleClr val="auto"/>
    </cs:lnRef>
    <cs:fillRef idx="3">
      <cs:styleClr val="auto"/>
    </cs:fillRef>
    <cs:effectRef idx="3"/>
    <cs:fontRef idx="minor">
      <a:schemeClr val="tx1"/>
    </cs:fontRef>
    <cs:spPr>
      <a:ln w="9525" cap="rnd">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4.xml><?xml version="1.0" encoding="utf-8"?>
<cs:chartStyle xmlns:cs="http://schemas.microsoft.com/office/drawing/2012/chartStyle" xmlns:a="http://schemas.openxmlformats.org/drawingml/2006/main" id="343">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9525" cap="rnd">
        <a:solidFill>
          <a:schemeClr val="phClr"/>
        </a:solidFill>
        <a:round/>
      </a:ln>
    </cs:spPr>
  </cs:dataPointLine>
  <cs:dataPointMarker>
    <cs:lnRef idx="0">
      <cs:styleClr val="auto"/>
    </cs:lnRef>
    <cs:fillRef idx="3">
      <cs:styleClr val="auto"/>
    </cs:fillRef>
    <cs:effectRef idx="3"/>
    <cs:fontRef idx="minor">
      <a:schemeClr val="tx1"/>
    </cs:fontRef>
    <cs:spPr>
      <a:ln w="9525" cap="rnd">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5.xml><?xml version="1.0" encoding="utf-8"?>
<cs:chartStyle xmlns:cs="http://schemas.microsoft.com/office/drawing/2012/chartStyle" xmlns:a="http://schemas.openxmlformats.org/drawingml/2006/main" id="343">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9525" cap="rnd">
        <a:solidFill>
          <a:schemeClr val="phClr"/>
        </a:solidFill>
        <a:round/>
      </a:ln>
    </cs:spPr>
  </cs:dataPointLine>
  <cs:dataPointMarker>
    <cs:lnRef idx="0">
      <cs:styleClr val="auto"/>
    </cs:lnRef>
    <cs:fillRef idx="3">
      <cs:styleClr val="auto"/>
    </cs:fillRef>
    <cs:effectRef idx="3"/>
    <cs:fontRef idx="minor">
      <a:schemeClr val="tx1"/>
    </cs:fontRef>
    <cs:spPr>
      <a:ln w="9525" cap="rnd">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6.xml><?xml version="1.0" encoding="utf-8"?>
<cs:chartStyle xmlns:cs="http://schemas.microsoft.com/office/drawing/2012/chartStyle" xmlns:a="http://schemas.openxmlformats.org/drawingml/2006/main" id="343">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9525" cap="rnd">
        <a:solidFill>
          <a:schemeClr val="phClr"/>
        </a:solidFill>
        <a:round/>
      </a:ln>
    </cs:spPr>
  </cs:dataPointLine>
  <cs:dataPointMarker>
    <cs:lnRef idx="0">
      <cs:styleClr val="auto"/>
    </cs:lnRef>
    <cs:fillRef idx="3">
      <cs:styleClr val="auto"/>
    </cs:fillRef>
    <cs:effectRef idx="3"/>
    <cs:fontRef idx="minor">
      <a:schemeClr val="tx1"/>
    </cs:fontRef>
    <cs:spPr>
      <a:ln w="9525" cap="rnd">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7.xml><?xml version="1.0" encoding="utf-8"?>
<cs:chartStyle xmlns:cs="http://schemas.microsoft.com/office/drawing/2012/chartStyle" xmlns:a="http://schemas.openxmlformats.org/drawingml/2006/main" id="343">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9525" cap="rnd">
        <a:solidFill>
          <a:schemeClr val="phClr"/>
        </a:solidFill>
        <a:round/>
      </a:ln>
    </cs:spPr>
  </cs:dataPointLine>
  <cs:dataPointMarker>
    <cs:lnRef idx="0">
      <cs:styleClr val="auto"/>
    </cs:lnRef>
    <cs:fillRef idx="3">
      <cs:styleClr val="auto"/>
    </cs:fillRef>
    <cs:effectRef idx="3"/>
    <cs:fontRef idx="minor">
      <a:schemeClr val="tx1"/>
    </cs:fontRef>
    <cs:spPr>
      <a:ln w="9525" cap="rnd">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8.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9.xml><?xml version="1.0" encoding="utf-8"?>
<cs:chartStyle xmlns:cs="http://schemas.microsoft.com/office/drawing/2012/chartStyle" xmlns:a="http://schemas.openxmlformats.org/drawingml/2006/main" id="343">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9525" cap="rnd">
        <a:solidFill>
          <a:schemeClr val="phClr"/>
        </a:solidFill>
        <a:round/>
      </a:ln>
    </cs:spPr>
  </cs:dataPointLine>
  <cs:dataPointMarker>
    <cs:lnRef idx="0">
      <cs:styleClr val="auto"/>
    </cs:lnRef>
    <cs:fillRef idx="3">
      <cs:styleClr val="auto"/>
    </cs:fillRef>
    <cs:effectRef idx="3"/>
    <cs:fontRef idx="minor">
      <a:schemeClr val="tx1"/>
    </cs:fontRef>
    <cs:spPr>
      <a:ln w="9525" cap="rnd">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5">
  <dgm:title val=""/>
  <dgm:desc val=""/>
  <dgm:catLst>
    <dgm:cat type="accent3" pri="11500"/>
  </dgm:catLst>
  <dgm:styleLbl name="node0">
    <dgm:fillClrLst meth="cycle">
      <a:schemeClr val="accent3">
        <a:alpha val="80000"/>
      </a:schemeClr>
    </dgm:fillClrLst>
    <dgm:linClrLst meth="repeat">
      <a:schemeClr val="lt1"/>
    </dgm:linClrLst>
    <dgm:effectClrLst/>
    <dgm:txLinClrLst/>
    <dgm:txFillClrLst/>
    <dgm:txEffectClrLst/>
  </dgm:styleLbl>
  <dgm:styleLbl name="node1">
    <dgm:fillClrLst>
      <a:schemeClr val="accent3">
        <a:alpha val="90000"/>
      </a:schemeClr>
      <a:schemeClr val="accent3">
        <a:alpha val="50000"/>
      </a:schemeClr>
    </dgm:fillClrLst>
    <dgm:linClrLst meth="repeat">
      <a:schemeClr val="lt1"/>
    </dgm:linClrLst>
    <dgm:effectClrLst/>
    <dgm:txLinClrLst/>
    <dgm:txFillClrLst/>
    <dgm:txEffectClrLst/>
  </dgm:styleLbl>
  <dgm:styleLbl name="alignNode1">
    <dgm:fillClrLst>
      <a:schemeClr val="accent3">
        <a:alpha val="90000"/>
      </a:schemeClr>
      <a:schemeClr val="accent3">
        <a:alpha val="50000"/>
      </a:schemeClr>
    </dgm:fillClrLst>
    <dgm:linClrLst>
      <a:schemeClr val="accent3">
        <a:alpha val="90000"/>
      </a:schemeClr>
      <a:schemeClr val="accent3">
        <a:alpha val="50000"/>
      </a:schemeClr>
    </dgm:linClrLst>
    <dgm:effectClrLst/>
    <dgm:txLinClrLst/>
    <dgm:txFillClrLst/>
    <dgm:txEffectClrLst/>
  </dgm:styleLbl>
  <dgm:styleLbl name="lnNode1">
    <dgm:fillClrLst>
      <a:schemeClr val="accent3">
        <a:shade val="90000"/>
      </a:schemeClr>
      <a:schemeClr val="accent3">
        <a:alpha val="50000"/>
        <a:tint val="5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alpha val="80000"/>
      </a:schemeClr>
    </dgm:fillClrLst>
    <dgm:linClrLst meth="repeat">
      <a:schemeClr val="lt1"/>
    </dgm:linClrLst>
    <dgm:effectClrLst/>
    <dgm:txLinClrLst/>
    <dgm:txFillClrLst/>
    <dgm:txEffectClrLst/>
  </dgm:styleLbl>
  <dgm:styleLbl name="node2">
    <dgm:fillClrLst>
      <a:schemeClr val="accent3">
        <a:alpha val="70000"/>
      </a:schemeClr>
    </dgm:fillClrLst>
    <dgm:linClrLst meth="repeat">
      <a:schemeClr val="lt1"/>
    </dgm:linClrLst>
    <dgm:effectClrLst/>
    <dgm:txLinClrLst/>
    <dgm:txFillClrLst/>
    <dgm:txEffectClrLst/>
  </dgm:styleLbl>
  <dgm:styleLbl name="node3">
    <dgm:fillClrLst>
      <a:schemeClr val="accent3">
        <a:alpha val="50000"/>
      </a:schemeClr>
    </dgm:fillClrLst>
    <dgm:linClrLst meth="repeat">
      <a:schemeClr val="lt1"/>
    </dgm:linClrLst>
    <dgm:effectClrLst/>
    <dgm:txLinClrLst/>
    <dgm:txFillClrLst/>
    <dgm:txEffectClrLst/>
  </dgm:styleLbl>
  <dgm:styleLbl name="node4">
    <dgm:fillClrLst>
      <a:schemeClr val="accent3">
        <a:alpha val="30000"/>
      </a:schemeClr>
    </dgm:fillClrLst>
    <dgm:linClrLst meth="repeat">
      <a:schemeClr val="lt1"/>
    </dgm:linClrLst>
    <dgm:effectClrLst/>
    <dgm:txLinClrLst/>
    <dgm:txFillClrLst/>
    <dgm:txEffectClrLst/>
  </dgm:styleLbl>
  <dgm:styleLbl name="fgImgPlace1">
    <dgm:fillClrLst>
      <a:schemeClr val="accent3">
        <a:tint val="50000"/>
        <a:alpha val="90000"/>
      </a:schemeClr>
      <a:schemeClr val="accent3">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fg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bg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sibTrans1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alpha val="90000"/>
      </a:schemeClr>
    </dgm:fillClrLst>
    <dgm:linClrLst meth="repeat">
      <a:schemeClr val="lt1"/>
    </dgm:linClrLst>
    <dgm:effectClrLst/>
    <dgm:txLinClrLst/>
    <dgm:txFillClrLst/>
    <dgm:txEffectClrLst/>
  </dgm:styleLbl>
  <dgm:styleLbl name="asst1">
    <dgm:fillClrLst meth="repeat">
      <a:schemeClr val="accent3">
        <a:alpha val="90000"/>
      </a:schemeClr>
    </dgm:fillClrLst>
    <dgm:linClrLst meth="repeat">
      <a:schemeClr val="lt1"/>
    </dgm:linClrLst>
    <dgm:effectClrLst/>
    <dgm:txLinClrLst/>
    <dgm:txFillClrLst/>
    <dgm:txEffectClrLst/>
  </dgm:styleLbl>
  <dgm:styleLbl name="asst2">
    <dgm:fillClrLst>
      <a:schemeClr val="accent3">
        <a:alpha val="90000"/>
      </a:schemeClr>
    </dgm:fillClrLst>
    <dgm:linClrLst meth="repeat">
      <a:schemeClr val="lt1"/>
    </dgm:linClrLst>
    <dgm:effectClrLst/>
    <dgm:txLinClrLst/>
    <dgm:txFillClrLst/>
    <dgm:txEffectClrLst/>
  </dgm:styleLbl>
  <dgm:styleLbl name="asst3">
    <dgm:fillClrLst>
      <a:schemeClr val="accent3">
        <a:alpha val="70000"/>
      </a:schemeClr>
    </dgm:fillClrLst>
    <dgm:linClrLst meth="repeat">
      <a:schemeClr val="lt1"/>
    </dgm:linClrLst>
    <dgm:effectClrLst/>
    <dgm:txLinClrLst/>
    <dgm:txFillClrLst/>
    <dgm:txEffectClrLst/>
  </dgm:styleLbl>
  <dgm:styleLbl name="asst4">
    <dgm:fillClrLst>
      <a:schemeClr val="accent3">
        <a:alpha val="50000"/>
      </a:schemeClr>
    </dgm:fillClrLst>
    <dgm:linClrLst meth="repeat">
      <a:schemeClr val="lt1"/>
    </dgm:linClrLst>
    <dgm:effectClrLst/>
    <dgm:txLinClrLst/>
    <dgm:txFillClrLst/>
    <dgm:txEffectClrLst/>
  </dgm:styleLbl>
  <dgm:styleLbl name="parChTrans2D1">
    <dgm:fillClrLst meth="repeat">
      <a:schemeClr val="accent3">
        <a:shade val="8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3">
        <a:alpha val="90000"/>
      </a:schemeClr>
      <a:schemeClr val="accent3">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a:schemeClr val="accent3">
        <a:alpha val="90000"/>
        <a:tint val="40000"/>
      </a:schemeClr>
      <a:schemeClr val="accent3">
        <a:alpha val="5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3_5">
  <dgm:title val=""/>
  <dgm:desc val=""/>
  <dgm:catLst>
    <dgm:cat type="accent3" pri="11500"/>
  </dgm:catLst>
  <dgm:styleLbl name="node0">
    <dgm:fillClrLst meth="cycle">
      <a:schemeClr val="accent3">
        <a:alpha val="80000"/>
      </a:schemeClr>
    </dgm:fillClrLst>
    <dgm:linClrLst meth="repeat">
      <a:schemeClr val="lt1"/>
    </dgm:linClrLst>
    <dgm:effectClrLst/>
    <dgm:txLinClrLst/>
    <dgm:txFillClrLst/>
    <dgm:txEffectClrLst/>
  </dgm:styleLbl>
  <dgm:styleLbl name="node1">
    <dgm:fillClrLst>
      <a:schemeClr val="accent3">
        <a:alpha val="90000"/>
      </a:schemeClr>
      <a:schemeClr val="accent3">
        <a:alpha val="50000"/>
      </a:schemeClr>
    </dgm:fillClrLst>
    <dgm:linClrLst meth="repeat">
      <a:schemeClr val="lt1"/>
    </dgm:linClrLst>
    <dgm:effectClrLst/>
    <dgm:txLinClrLst/>
    <dgm:txFillClrLst/>
    <dgm:txEffectClrLst/>
  </dgm:styleLbl>
  <dgm:styleLbl name="alignNode1">
    <dgm:fillClrLst>
      <a:schemeClr val="accent3">
        <a:alpha val="90000"/>
      </a:schemeClr>
      <a:schemeClr val="accent3">
        <a:alpha val="50000"/>
      </a:schemeClr>
    </dgm:fillClrLst>
    <dgm:linClrLst>
      <a:schemeClr val="accent3">
        <a:alpha val="90000"/>
      </a:schemeClr>
      <a:schemeClr val="accent3">
        <a:alpha val="50000"/>
      </a:schemeClr>
    </dgm:linClrLst>
    <dgm:effectClrLst/>
    <dgm:txLinClrLst/>
    <dgm:txFillClrLst/>
    <dgm:txEffectClrLst/>
  </dgm:styleLbl>
  <dgm:styleLbl name="lnNode1">
    <dgm:fillClrLst>
      <a:schemeClr val="accent3">
        <a:shade val="90000"/>
      </a:schemeClr>
      <a:schemeClr val="accent3">
        <a:alpha val="50000"/>
        <a:tint val="5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alpha val="80000"/>
      </a:schemeClr>
    </dgm:fillClrLst>
    <dgm:linClrLst meth="repeat">
      <a:schemeClr val="lt1"/>
    </dgm:linClrLst>
    <dgm:effectClrLst/>
    <dgm:txLinClrLst/>
    <dgm:txFillClrLst/>
    <dgm:txEffectClrLst/>
  </dgm:styleLbl>
  <dgm:styleLbl name="node2">
    <dgm:fillClrLst>
      <a:schemeClr val="accent3">
        <a:alpha val="70000"/>
      </a:schemeClr>
    </dgm:fillClrLst>
    <dgm:linClrLst meth="repeat">
      <a:schemeClr val="lt1"/>
    </dgm:linClrLst>
    <dgm:effectClrLst/>
    <dgm:txLinClrLst/>
    <dgm:txFillClrLst/>
    <dgm:txEffectClrLst/>
  </dgm:styleLbl>
  <dgm:styleLbl name="node3">
    <dgm:fillClrLst>
      <a:schemeClr val="accent3">
        <a:alpha val="50000"/>
      </a:schemeClr>
    </dgm:fillClrLst>
    <dgm:linClrLst meth="repeat">
      <a:schemeClr val="lt1"/>
    </dgm:linClrLst>
    <dgm:effectClrLst/>
    <dgm:txLinClrLst/>
    <dgm:txFillClrLst/>
    <dgm:txEffectClrLst/>
  </dgm:styleLbl>
  <dgm:styleLbl name="node4">
    <dgm:fillClrLst>
      <a:schemeClr val="accent3">
        <a:alpha val="30000"/>
      </a:schemeClr>
    </dgm:fillClrLst>
    <dgm:linClrLst meth="repeat">
      <a:schemeClr val="lt1"/>
    </dgm:linClrLst>
    <dgm:effectClrLst/>
    <dgm:txLinClrLst/>
    <dgm:txFillClrLst/>
    <dgm:txEffectClrLst/>
  </dgm:styleLbl>
  <dgm:styleLbl name="fgImgPlace1">
    <dgm:fillClrLst>
      <a:schemeClr val="accent3">
        <a:tint val="50000"/>
        <a:alpha val="90000"/>
      </a:schemeClr>
      <a:schemeClr val="accent3">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fg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bg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sibTrans1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alpha val="90000"/>
      </a:schemeClr>
    </dgm:fillClrLst>
    <dgm:linClrLst meth="repeat">
      <a:schemeClr val="lt1"/>
    </dgm:linClrLst>
    <dgm:effectClrLst/>
    <dgm:txLinClrLst/>
    <dgm:txFillClrLst/>
    <dgm:txEffectClrLst/>
  </dgm:styleLbl>
  <dgm:styleLbl name="asst1">
    <dgm:fillClrLst meth="repeat">
      <a:schemeClr val="accent3">
        <a:alpha val="90000"/>
      </a:schemeClr>
    </dgm:fillClrLst>
    <dgm:linClrLst meth="repeat">
      <a:schemeClr val="lt1"/>
    </dgm:linClrLst>
    <dgm:effectClrLst/>
    <dgm:txLinClrLst/>
    <dgm:txFillClrLst/>
    <dgm:txEffectClrLst/>
  </dgm:styleLbl>
  <dgm:styleLbl name="asst2">
    <dgm:fillClrLst>
      <a:schemeClr val="accent3">
        <a:alpha val="90000"/>
      </a:schemeClr>
    </dgm:fillClrLst>
    <dgm:linClrLst meth="repeat">
      <a:schemeClr val="lt1"/>
    </dgm:linClrLst>
    <dgm:effectClrLst/>
    <dgm:txLinClrLst/>
    <dgm:txFillClrLst/>
    <dgm:txEffectClrLst/>
  </dgm:styleLbl>
  <dgm:styleLbl name="asst3">
    <dgm:fillClrLst>
      <a:schemeClr val="accent3">
        <a:alpha val="70000"/>
      </a:schemeClr>
    </dgm:fillClrLst>
    <dgm:linClrLst meth="repeat">
      <a:schemeClr val="lt1"/>
    </dgm:linClrLst>
    <dgm:effectClrLst/>
    <dgm:txLinClrLst/>
    <dgm:txFillClrLst/>
    <dgm:txEffectClrLst/>
  </dgm:styleLbl>
  <dgm:styleLbl name="asst4">
    <dgm:fillClrLst>
      <a:schemeClr val="accent3">
        <a:alpha val="50000"/>
      </a:schemeClr>
    </dgm:fillClrLst>
    <dgm:linClrLst meth="repeat">
      <a:schemeClr val="lt1"/>
    </dgm:linClrLst>
    <dgm:effectClrLst/>
    <dgm:txLinClrLst/>
    <dgm:txFillClrLst/>
    <dgm:txEffectClrLst/>
  </dgm:styleLbl>
  <dgm:styleLbl name="parChTrans2D1">
    <dgm:fillClrLst meth="repeat">
      <a:schemeClr val="accent3">
        <a:shade val="8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3">
        <a:alpha val="90000"/>
      </a:schemeClr>
      <a:schemeClr val="accent3">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a:schemeClr val="accent3">
        <a:alpha val="90000"/>
        <a:tint val="40000"/>
      </a:schemeClr>
      <a:schemeClr val="accent3">
        <a:alpha val="5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89F687A-6A7D-476B-B432-3A70B5F06711}" type="doc">
      <dgm:prSet loTypeId="urn:microsoft.com/office/officeart/2008/layout/CircleAccentTimeline" loCatId="process" qsTypeId="urn:microsoft.com/office/officeart/2005/8/quickstyle/simple5" qsCatId="simple" csTypeId="urn:microsoft.com/office/officeart/2005/8/colors/colorful1" csCatId="colorful" phldr="1"/>
      <dgm:spPr/>
      <dgm:t>
        <a:bodyPr/>
        <a:lstStyle/>
        <a:p>
          <a:endParaRPr lang="de-CH"/>
        </a:p>
      </dgm:t>
    </dgm:pt>
    <dgm:pt modelId="{A673A775-76E5-41DA-A974-3BD9B27869BD}">
      <dgm:prSet phldrT="[Text]"/>
      <dgm:spPr>
        <a:xfrm rot="17700000">
          <a:off x="351823" y="408890"/>
          <a:ext cx="1231181" cy="593334"/>
        </a:xfrm>
      </dgm:spPr>
      <dgm:t>
        <a:bodyPr/>
        <a:lstStyle/>
        <a:p>
          <a:pPr algn="l"/>
          <a:r>
            <a:rPr lang="de-DE" smtClean="0">
              <a:latin typeface="Calibri"/>
              <a:ea typeface="+mn-ea"/>
              <a:cs typeface="+mn-cs"/>
            </a:rPr>
            <a:t>Low Explicitness</a:t>
          </a:r>
          <a:endParaRPr lang="de-CH" dirty="0">
            <a:latin typeface="Calibri"/>
            <a:ea typeface="+mn-ea"/>
            <a:cs typeface="+mn-cs"/>
          </a:endParaRPr>
        </a:p>
      </dgm:t>
    </dgm:pt>
    <dgm:pt modelId="{45D7C8CC-99BF-41A1-9B37-5470CDF2198B}" type="parTrans" cxnId="{F9B12287-63BC-400E-97BC-ABE72B758505}">
      <dgm:prSet/>
      <dgm:spPr/>
      <dgm:t>
        <a:bodyPr/>
        <a:lstStyle/>
        <a:p>
          <a:pPr algn="l"/>
          <a:endParaRPr lang="de-CH"/>
        </a:p>
      </dgm:t>
    </dgm:pt>
    <dgm:pt modelId="{EECB5883-0CD1-49E0-B01C-934EAB36EF88}" type="sibTrans" cxnId="{F9B12287-63BC-400E-97BC-ABE72B758505}">
      <dgm:prSet/>
      <dgm:spPr/>
      <dgm:t>
        <a:bodyPr/>
        <a:lstStyle/>
        <a:p>
          <a:pPr algn="l"/>
          <a:endParaRPr lang="de-CH"/>
        </a:p>
      </dgm:t>
    </dgm:pt>
    <dgm:pt modelId="{05AE5C28-614B-400B-97FB-4C4270397443}">
      <dgm:prSet phldrT="[Text]"/>
      <dgm:spPr>
        <a:xfrm rot="17700000">
          <a:off x="458993" y="2169953"/>
          <a:ext cx="1065029" cy="513517"/>
        </a:xfrm>
      </dgm:spPr>
      <dgm:t>
        <a:bodyPr/>
        <a:lstStyle/>
        <a:p>
          <a:pPr algn="l"/>
          <a:r>
            <a:rPr lang="de-DE" smtClean="0">
              <a:latin typeface="Calibri"/>
              <a:ea typeface="+mn-ea"/>
              <a:cs typeface="+mn-cs"/>
            </a:rPr>
            <a:t>Diaries</a:t>
          </a:r>
          <a:endParaRPr lang="de-CH" dirty="0">
            <a:latin typeface="Calibri"/>
            <a:ea typeface="+mn-ea"/>
            <a:cs typeface="+mn-cs"/>
          </a:endParaRPr>
        </a:p>
      </dgm:t>
    </dgm:pt>
    <dgm:pt modelId="{039E0814-0D70-4973-9A33-0D02E06E7C28}" type="parTrans" cxnId="{576CB497-2FC2-426E-BDC9-D8B4E322577A}">
      <dgm:prSet/>
      <dgm:spPr/>
      <dgm:t>
        <a:bodyPr/>
        <a:lstStyle/>
        <a:p>
          <a:pPr algn="l"/>
          <a:endParaRPr lang="de-CH"/>
        </a:p>
      </dgm:t>
    </dgm:pt>
    <dgm:pt modelId="{595D9670-A26E-4621-AA9A-79A8D297E09F}" type="sibTrans" cxnId="{576CB497-2FC2-426E-BDC9-D8B4E322577A}">
      <dgm:prSet/>
      <dgm:spPr/>
      <dgm:t>
        <a:bodyPr/>
        <a:lstStyle/>
        <a:p>
          <a:pPr algn="l"/>
          <a:endParaRPr lang="de-CH"/>
        </a:p>
      </dgm:t>
    </dgm:pt>
    <dgm:pt modelId="{A412AD3D-C694-47A2-9F84-736DF0713F0C}">
      <dgm:prSet phldrT="[Text]" custT="1"/>
      <dgm:spPr>
        <a:xfrm rot="17700000">
          <a:off x="1125765" y="739807"/>
          <a:ext cx="1065029" cy="513517"/>
        </a:xfrm>
      </dgm:spPr>
      <dgm:t>
        <a:bodyPr/>
        <a:lstStyle/>
        <a:p>
          <a:pPr algn="l"/>
          <a:r>
            <a:rPr lang="de-DE" sz="1600" dirty="0" smtClean="0">
              <a:latin typeface="Calibri"/>
              <a:ea typeface="+mn-ea"/>
              <a:cs typeface="+mn-cs"/>
            </a:rPr>
            <a:t>Journals</a:t>
          </a:r>
          <a:endParaRPr lang="de-CH" sz="1600" dirty="0">
            <a:latin typeface="Calibri"/>
            <a:ea typeface="+mn-ea"/>
            <a:cs typeface="+mn-cs"/>
          </a:endParaRPr>
        </a:p>
      </dgm:t>
    </dgm:pt>
    <dgm:pt modelId="{9CBC234C-3E4F-4384-B4FB-B03E25B8428A}" type="parTrans" cxnId="{DB55B44B-7B8A-4772-B010-E7F113E1E4E9}">
      <dgm:prSet/>
      <dgm:spPr/>
      <dgm:t>
        <a:bodyPr/>
        <a:lstStyle/>
        <a:p>
          <a:pPr algn="l"/>
          <a:endParaRPr lang="de-CH"/>
        </a:p>
      </dgm:t>
    </dgm:pt>
    <dgm:pt modelId="{ACDAF317-2C7E-4920-9656-E36F0095235C}" type="sibTrans" cxnId="{DB55B44B-7B8A-4772-B010-E7F113E1E4E9}">
      <dgm:prSet/>
      <dgm:spPr/>
      <dgm:t>
        <a:bodyPr/>
        <a:lstStyle/>
        <a:p>
          <a:pPr algn="l"/>
          <a:endParaRPr lang="de-CH"/>
        </a:p>
      </dgm:t>
    </dgm:pt>
    <dgm:pt modelId="{ACE43F9D-8F5B-49F8-BEA0-FBAEF2176652}">
      <dgm:prSet phldrT="[Text]"/>
      <dgm:spPr>
        <a:xfrm rot="17700000">
          <a:off x="4948528" y="408890"/>
          <a:ext cx="1231181" cy="593334"/>
        </a:xfrm>
      </dgm:spPr>
      <dgm:t>
        <a:bodyPr/>
        <a:lstStyle/>
        <a:p>
          <a:pPr algn="l"/>
          <a:r>
            <a:rPr lang="de-DE" smtClean="0">
              <a:latin typeface="Calibri"/>
              <a:ea typeface="+mn-ea"/>
              <a:cs typeface="+mn-cs"/>
            </a:rPr>
            <a:t>High Explicitness</a:t>
          </a:r>
          <a:endParaRPr lang="de-CH" dirty="0">
            <a:latin typeface="Calibri"/>
            <a:ea typeface="+mn-ea"/>
            <a:cs typeface="+mn-cs"/>
          </a:endParaRPr>
        </a:p>
      </dgm:t>
    </dgm:pt>
    <dgm:pt modelId="{AA4499FD-1184-47C6-B39C-B8DF88127042}" type="parTrans" cxnId="{E3F26095-0BFB-4886-A169-3A521A855043}">
      <dgm:prSet/>
      <dgm:spPr/>
      <dgm:t>
        <a:bodyPr/>
        <a:lstStyle/>
        <a:p>
          <a:pPr algn="l"/>
          <a:endParaRPr lang="de-CH"/>
        </a:p>
      </dgm:t>
    </dgm:pt>
    <dgm:pt modelId="{29CC08CE-B049-483F-B8C6-55FB4E23AFE9}" type="sibTrans" cxnId="{E3F26095-0BFB-4886-A169-3A521A855043}">
      <dgm:prSet/>
      <dgm:spPr/>
      <dgm:t>
        <a:bodyPr/>
        <a:lstStyle/>
        <a:p>
          <a:pPr algn="l"/>
          <a:endParaRPr lang="de-CH"/>
        </a:p>
      </dgm:t>
    </dgm:pt>
    <dgm:pt modelId="{E87482D9-B105-4218-ACDA-0F879AC7DC3E}">
      <dgm:prSet phldrT="[Text]"/>
      <dgm:spPr>
        <a:xfrm rot="17700000">
          <a:off x="1125765" y="739807"/>
          <a:ext cx="1065029" cy="513517"/>
        </a:xfrm>
      </dgm:spPr>
      <dgm:t>
        <a:bodyPr/>
        <a:lstStyle/>
        <a:p>
          <a:pPr algn="l"/>
          <a:r>
            <a:rPr lang="de-DE" sz="1200" dirty="0" err="1" smtClean="0">
              <a:latin typeface="Calibri"/>
              <a:ea typeface="+mn-ea"/>
              <a:cs typeface="+mn-cs"/>
            </a:rPr>
            <a:t>Record</a:t>
          </a:r>
          <a:r>
            <a:rPr lang="de-DE" sz="1200" dirty="0" smtClean="0">
              <a:latin typeface="Calibri"/>
              <a:ea typeface="+mn-ea"/>
              <a:cs typeface="+mn-cs"/>
            </a:rPr>
            <a:t> </a:t>
          </a:r>
          <a:r>
            <a:rPr lang="de-DE" sz="1200" dirty="0" err="1" smtClean="0">
              <a:latin typeface="Calibri"/>
              <a:ea typeface="+mn-ea"/>
              <a:cs typeface="+mn-cs"/>
            </a:rPr>
            <a:t>reviews</a:t>
          </a:r>
          <a:endParaRPr lang="de-CH" sz="1200" dirty="0">
            <a:latin typeface="Calibri"/>
            <a:ea typeface="+mn-ea"/>
            <a:cs typeface="+mn-cs"/>
          </a:endParaRPr>
        </a:p>
      </dgm:t>
    </dgm:pt>
    <dgm:pt modelId="{7E35F4D6-7D09-4356-9853-1AE82A120B7A}" type="parTrans" cxnId="{FF4865AE-ADA7-4179-8B52-43CC7A2C340D}">
      <dgm:prSet/>
      <dgm:spPr/>
      <dgm:t>
        <a:bodyPr/>
        <a:lstStyle/>
        <a:p>
          <a:pPr algn="l"/>
          <a:endParaRPr lang="de-CH"/>
        </a:p>
      </dgm:t>
    </dgm:pt>
    <dgm:pt modelId="{3E326F14-E840-458F-82A6-7B979ACCEF0F}" type="sibTrans" cxnId="{FF4865AE-ADA7-4179-8B52-43CC7A2C340D}">
      <dgm:prSet/>
      <dgm:spPr/>
      <dgm:t>
        <a:bodyPr/>
        <a:lstStyle/>
        <a:p>
          <a:pPr algn="l"/>
          <a:endParaRPr lang="de-CH"/>
        </a:p>
      </dgm:t>
    </dgm:pt>
    <dgm:pt modelId="{D98925D3-26CE-4933-B450-616046A463A6}">
      <dgm:prSet phldrT="[Text]"/>
      <dgm:spPr>
        <a:xfrm rot="17700000">
          <a:off x="1047597" y="2169953"/>
          <a:ext cx="1065029" cy="513517"/>
        </a:xfrm>
      </dgm:spPr>
      <dgm:t>
        <a:bodyPr/>
        <a:lstStyle/>
        <a:p>
          <a:pPr algn="l"/>
          <a:r>
            <a:rPr lang="de-DE" smtClean="0">
              <a:latin typeface="Calibri"/>
              <a:ea typeface="+mn-ea"/>
              <a:cs typeface="+mn-cs"/>
            </a:rPr>
            <a:t>Letters</a:t>
          </a:r>
          <a:endParaRPr lang="de-CH" dirty="0">
            <a:latin typeface="Calibri"/>
            <a:ea typeface="+mn-ea"/>
            <a:cs typeface="+mn-cs"/>
          </a:endParaRPr>
        </a:p>
      </dgm:t>
    </dgm:pt>
    <dgm:pt modelId="{51F0C0FB-29B1-4FD8-B439-35C5D375FED6}" type="parTrans" cxnId="{5012ADC0-994F-4DCE-B47E-31C746013EE7}">
      <dgm:prSet/>
      <dgm:spPr/>
      <dgm:t>
        <a:bodyPr/>
        <a:lstStyle/>
        <a:p>
          <a:pPr algn="l"/>
          <a:endParaRPr lang="de-CH"/>
        </a:p>
      </dgm:t>
    </dgm:pt>
    <dgm:pt modelId="{739736E8-43C7-448C-BC9A-7E7A4B3C7A6D}" type="sibTrans" cxnId="{5012ADC0-994F-4DCE-B47E-31C746013EE7}">
      <dgm:prSet/>
      <dgm:spPr/>
      <dgm:t>
        <a:bodyPr/>
        <a:lstStyle/>
        <a:p>
          <a:pPr algn="l"/>
          <a:endParaRPr lang="de-CH"/>
        </a:p>
      </dgm:t>
    </dgm:pt>
    <dgm:pt modelId="{ABC105D8-2C85-4374-809A-5DCF43F2C48A}">
      <dgm:prSet phldrT="[Text]"/>
      <dgm:spPr>
        <a:xfrm rot="17700000">
          <a:off x="1714369" y="739476"/>
          <a:ext cx="1065029" cy="513517"/>
        </a:xfrm>
      </dgm:spPr>
      <dgm:t>
        <a:bodyPr/>
        <a:lstStyle/>
        <a:p>
          <a:pPr algn="l"/>
          <a:r>
            <a:rPr lang="de-DE" dirty="0" err="1" smtClean="0">
              <a:latin typeface="Calibri"/>
              <a:ea typeface="+mn-ea"/>
              <a:cs typeface="+mn-cs"/>
            </a:rPr>
            <a:t>Unstructured</a:t>
          </a:r>
          <a:r>
            <a:rPr lang="de-DE" dirty="0" smtClean="0">
              <a:latin typeface="Calibri"/>
              <a:ea typeface="+mn-ea"/>
              <a:cs typeface="+mn-cs"/>
            </a:rPr>
            <a:t> Interviews</a:t>
          </a:r>
          <a:endParaRPr lang="de-CH" dirty="0">
            <a:latin typeface="Calibri"/>
            <a:ea typeface="+mn-ea"/>
            <a:cs typeface="+mn-cs"/>
          </a:endParaRPr>
        </a:p>
      </dgm:t>
    </dgm:pt>
    <dgm:pt modelId="{32997569-001B-48E8-A82D-6DD7372254A6}" type="parTrans" cxnId="{B1A55E0B-63A4-48FC-81BB-28788623B9B6}">
      <dgm:prSet/>
      <dgm:spPr/>
      <dgm:t>
        <a:bodyPr/>
        <a:lstStyle/>
        <a:p>
          <a:pPr algn="l"/>
          <a:endParaRPr lang="de-CH"/>
        </a:p>
      </dgm:t>
    </dgm:pt>
    <dgm:pt modelId="{A9C95C47-4F8B-4F85-98AF-C3AE56D3B98F}" type="sibTrans" cxnId="{B1A55E0B-63A4-48FC-81BB-28788623B9B6}">
      <dgm:prSet/>
      <dgm:spPr/>
      <dgm:t>
        <a:bodyPr/>
        <a:lstStyle/>
        <a:p>
          <a:pPr algn="l"/>
          <a:endParaRPr lang="de-CH"/>
        </a:p>
      </dgm:t>
    </dgm:pt>
    <dgm:pt modelId="{30465D3D-5600-4D4B-A1D1-9D590A2D16FA}">
      <dgm:prSet phldrT="[Text]"/>
      <dgm:spPr>
        <a:xfrm rot="17700000">
          <a:off x="1636201" y="2169953"/>
          <a:ext cx="1065029" cy="513517"/>
        </a:xfrm>
      </dgm:spPr>
      <dgm:t>
        <a:bodyPr/>
        <a:lstStyle/>
        <a:p>
          <a:pPr algn="ctr"/>
          <a:r>
            <a:rPr lang="de-DE" dirty="0" err="1" smtClean="0">
              <a:latin typeface="Calibri"/>
              <a:ea typeface="+mn-ea"/>
              <a:cs typeface="+mn-cs"/>
            </a:rPr>
            <a:t>Conversation</a:t>
          </a:r>
          <a:endParaRPr lang="de-CH" dirty="0">
            <a:latin typeface="Calibri"/>
            <a:ea typeface="+mn-ea"/>
            <a:cs typeface="+mn-cs"/>
          </a:endParaRPr>
        </a:p>
      </dgm:t>
    </dgm:pt>
    <dgm:pt modelId="{BE39AA09-D9AD-47D3-89EF-06CDCD45E0DC}" type="parTrans" cxnId="{11E42D6A-4A68-405B-A852-70167E0DF229}">
      <dgm:prSet/>
      <dgm:spPr/>
      <dgm:t>
        <a:bodyPr/>
        <a:lstStyle/>
        <a:p>
          <a:pPr algn="l"/>
          <a:endParaRPr lang="de-CH"/>
        </a:p>
      </dgm:t>
    </dgm:pt>
    <dgm:pt modelId="{E70EDB46-8BED-4FFF-9BC4-A86A3C0F647E}" type="sibTrans" cxnId="{11E42D6A-4A68-405B-A852-70167E0DF229}">
      <dgm:prSet/>
      <dgm:spPr/>
      <dgm:t>
        <a:bodyPr/>
        <a:lstStyle/>
        <a:p>
          <a:pPr algn="l"/>
          <a:endParaRPr lang="de-CH"/>
        </a:p>
      </dgm:t>
    </dgm:pt>
    <dgm:pt modelId="{EDA34565-0160-443B-8A3E-023BF82969E4}">
      <dgm:prSet phldrT="[Text]"/>
      <dgm:spPr>
        <a:xfrm rot="17700000">
          <a:off x="2302973" y="739476"/>
          <a:ext cx="1065029" cy="513517"/>
        </a:xfrm>
      </dgm:spPr>
      <dgm:t>
        <a:bodyPr/>
        <a:lstStyle/>
        <a:p>
          <a:pPr algn="l"/>
          <a:r>
            <a:rPr lang="de-DE" smtClean="0">
              <a:latin typeface="Calibri"/>
              <a:ea typeface="+mn-ea"/>
              <a:cs typeface="+mn-cs"/>
            </a:rPr>
            <a:t>Open observations</a:t>
          </a:r>
          <a:endParaRPr lang="de-CH" dirty="0">
            <a:latin typeface="Calibri"/>
            <a:ea typeface="+mn-ea"/>
            <a:cs typeface="+mn-cs"/>
          </a:endParaRPr>
        </a:p>
      </dgm:t>
    </dgm:pt>
    <dgm:pt modelId="{263084E6-AB55-429D-9C57-06AEE2CE90F6}" type="parTrans" cxnId="{FCCB551C-FCFE-4719-B130-AF74846C2F2A}">
      <dgm:prSet/>
      <dgm:spPr/>
      <dgm:t>
        <a:bodyPr/>
        <a:lstStyle/>
        <a:p>
          <a:pPr algn="l"/>
          <a:endParaRPr lang="de-CH"/>
        </a:p>
      </dgm:t>
    </dgm:pt>
    <dgm:pt modelId="{7D559D62-B1FA-4E76-8AB4-4256E7585E9E}" type="sibTrans" cxnId="{FCCB551C-FCFE-4719-B130-AF74846C2F2A}">
      <dgm:prSet/>
      <dgm:spPr/>
      <dgm:t>
        <a:bodyPr/>
        <a:lstStyle/>
        <a:p>
          <a:pPr algn="l"/>
          <a:endParaRPr lang="de-CH"/>
        </a:p>
      </dgm:t>
    </dgm:pt>
    <dgm:pt modelId="{D294F8F1-C365-4CE4-A239-39B3496DAD92}">
      <dgm:prSet phldrT="[Text]"/>
      <dgm:spPr>
        <a:xfrm rot="17700000">
          <a:off x="2224804" y="2169953"/>
          <a:ext cx="1065029" cy="513517"/>
        </a:xfrm>
      </dgm:spPr>
      <dgm:t>
        <a:bodyPr/>
        <a:lstStyle/>
        <a:p>
          <a:pPr algn="l"/>
          <a:r>
            <a:rPr lang="de-DE" smtClean="0">
              <a:latin typeface="Calibri"/>
              <a:ea typeface="+mn-ea"/>
              <a:cs typeface="+mn-cs"/>
            </a:rPr>
            <a:t>Structured Interviews</a:t>
          </a:r>
          <a:endParaRPr lang="de-CH" dirty="0">
            <a:latin typeface="Calibri"/>
            <a:ea typeface="+mn-ea"/>
            <a:cs typeface="+mn-cs"/>
          </a:endParaRPr>
        </a:p>
      </dgm:t>
    </dgm:pt>
    <dgm:pt modelId="{ADFEEDA9-133F-4A5B-8AFD-AA1C504BA98A}" type="parTrans" cxnId="{FCCF6D35-919A-4EE1-868F-1CC9D3B3A72B}">
      <dgm:prSet/>
      <dgm:spPr/>
      <dgm:t>
        <a:bodyPr/>
        <a:lstStyle/>
        <a:p>
          <a:pPr algn="l"/>
          <a:endParaRPr lang="de-CH"/>
        </a:p>
      </dgm:t>
    </dgm:pt>
    <dgm:pt modelId="{578DA8F7-E8BD-4612-8F9B-1ABD7094127B}" type="sibTrans" cxnId="{FCCF6D35-919A-4EE1-868F-1CC9D3B3A72B}">
      <dgm:prSet/>
      <dgm:spPr/>
      <dgm:t>
        <a:bodyPr/>
        <a:lstStyle/>
        <a:p>
          <a:pPr algn="l"/>
          <a:endParaRPr lang="de-CH"/>
        </a:p>
      </dgm:t>
    </dgm:pt>
    <dgm:pt modelId="{1FB04FB2-219E-4E0A-BF0B-D2CAC23D9372}">
      <dgm:prSet phldrT="[Text]"/>
      <dgm:spPr>
        <a:xfrm rot="17700000">
          <a:off x="2891576" y="739476"/>
          <a:ext cx="1065029" cy="513517"/>
        </a:xfrm>
      </dgm:spPr>
      <dgm:t>
        <a:bodyPr/>
        <a:lstStyle/>
        <a:p>
          <a:pPr algn="l"/>
          <a:r>
            <a:rPr lang="de-DE" smtClean="0">
              <a:latin typeface="Calibri"/>
              <a:ea typeface="+mn-ea"/>
              <a:cs typeface="+mn-cs"/>
            </a:rPr>
            <a:t>Semi-structured questionnaires</a:t>
          </a:r>
          <a:endParaRPr lang="de-CH" dirty="0">
            <a:latin typeface="Calibri"/>
            <a:ea typeface="+mn-ea"/>
            <a:cs typeface="+mn-cs"/>
          </a:endParaRPr>
        </a:p>
      </dgm:t>
    </dgm:pt>
    <dgm:pt modelId="{2809C9EB-0A5A-4F0F-B6A1-07C50FD5A772}" type="parTrans" cxnId="{689583E9-90A1-4283-B2A9-5BFD49FEB941}">
      <dgm:prSet/>
      <dgm:spPr/>
      <dgm:t>
        <a:bodyPr/>
        <a:lstStyle/>
        <a:p>
          <a:pPr algn="l"/>
          <a:endParaRPr lang="de-CH"/>
        </a:p>
      </dgm:t>
    </dgm:pt>
    <dgm:pt modelId="{C55CD254-A0EA-40B8-9BD1-ACB30E1ECFA5}" type="sibTrans" cxnId="{689583E9-90A1-4283-B2A9-5BFD49FEB941}">
      <dgm:prSet/>
      <dgm:spPr/>
      <dgm:t>
        <a:bodyPr/>
        <a:lstStyle/>
        <a:p>
          <a:pPr algn="l"/>
          <a:endParaRPr lang="de-CH"/>
        </a:p>
      </dgm:t>
    </dgm:pt>
    <dgm:pt modelId="{B7134FD9-C1A6-46EB-BCFF-1203BE39FFC9}">
      <dgm:prSet phldrT="[Text]"/>
      <dgm:spPr>
        <a:xfrm rot="17700000">
          <a:off x="2813408" y="2169953"/>
          <a:ext cx="1065029" cy="513517"/>
        </a:xfrm>
      </dgm:spPr>
      <dgm:t>
        <a:bodyPr/>
        <a:lstStyle/>
        <a:p>
          <a:pPr algn="l"/>
          <a:r>
            <a:rPr lang="de-DE" smtClean="0">
              <a:latin typeface="Calibri"/>
              <a:ea typeface="+mn-ea"/>
              <a:cs typeface="+mn-cs"/>
            </a:rPr>
            <a:t>Metalinguistic tests</a:t>
          </a:r>
          <a:endParaRPr lang="de-CH" dirty="0">
            <a:latin typeface="Calibri"/>
            <a:ea typeface="+mn-ea"/>
            <a:cs typeface="+mn-cs"/>
          </a:endParaRPr>
        </a:p>
      </dgm:t>
    </dgm:pt>
    <dgm:pt modelId="{4166A407-6749-43FA-B5F5-57C4B06826DC}" type="parTrans" cxnId="{3193CF3A-7371-4A6A-949D-EBDB45EB3A9C}">
      <dgm:prSet/>
      <dgm:spPr/>
      <dgm:t>
        <a:bodyPr/>
        <a:lstStyle/>
        <a:p>
          <a:pPr algn="l"/>
          <a:endParaRPr lang="de-CH"/>
        </a:p>
      </dgm:t>
    </dgm:pt>
    <dgm:pt modelId="{2DF65E91-FBD7-4560-865F-3EA4613ED3D6}" type="sibTrans" cxnId="{3193CF3A-7371-4A6A-949D-EBDB45EB3A9C}">
      <dgm:prSet/>
      <dgm:spPr/>
      <dgm:t>
        <a:bodyPr/>
        <a:lstStyle/>
        <a:p>
          <a:pPr algn="l"/>
          <a:endParaRPr lang="de-CH"/>
        </a:p>
      </dgm:t>
    </dgm:pt>
    <dgm:pt modelId="{55319E0F-F52E-4BE8-BF14-57A6141E0F8D}">
      <dgm:prSet phldrT="[Text]"/>
      <dgm:spPr>
        <a:xfrm rot="17700000">
          <a:off x="3480180" y="739476"/>
          <a:ext cx="1065029" cy="513517"/>
        </a:xfrm>
      </dgm:spPr>
      <dgm:t>
        <a:bodyPr/>
        <a:lstStyle/>
        <a:p>
          <a:pPr algn="l"/>
          <a:r>
            <a:rPr lang="de-DE" dirty="0" err="1" smtClean="0">
              <a:latin typeface="Calibri"/>
              <a:ea typeface="+mn-ea"/>
              <a:cs typeface="+mn-cs"/>
            </a:rPr>
            <a:t>Grammatical</a:t>
          </a:r>
          <a:r>
            <a:rPr lang="de-DE" dirty="0" smtClean="0">
              <a:latin typeface="Calibri"/>
              <a:ea typeface="+mn-ea"/>
              <a:cs typeface="+mn-cs"/>
            </a:rPr>
            <a:t> </a:t>
          </a:r>
          <a:r>
            <a:rPr lang="de-DE" dirty="0" err="1" smtClean="0">
              <a:latin typeface="Calibri"/>
              <a:ea typeface="+mn-ea"/>
              <a:cs typeface="+mn-cs"/>
            </a:rPr>
            <a:t>judgements</a:t>
          </a:r>
          <a:endParaRPr lang="de-CH" dirty="0">
            <a:latin typeface="Calibri"/>
            <a:ea typeface="+mn-ea"/>
            <a:cs typeface="+mn-cs"/>
          </a:endParaRPr>
        </a:p>
      </dgm:t>
    </dgm:pt>
    <dgm:pt modelId="{5969B04E-0DCA-45A4-8931-3DE19EC812B5}" type="parTrans" cxnId="{0C7FAC78-A594-4529-8233-7CF6AEE59152}">
      <dgm:prSet/>
      <dgm:spPr/>
      <dgm:t>
        <a:bodyPr/>
        <a:lstStyle/>
        <a:p>
          <a:pPr algn="l"/>
          <a:endParaRPr lang="de-CH"/>
        </a:p>
      </dgm:t>
    </dgm:pt>
    <dgm:pt modelId="{906288B2-AC21-4B4A-B739-FAA3F3071A45}" type="sibTrans" cxnId="{0C7FAC78-A594-4529-8233-7CF6AEE59152}">
      <dgm:prSet/>
      <dgm:spPr/>
      <dgm:t>
        <a:bodyPr/>
        <a:lstStyle/>
        <a:p>
          <a:pPr algn="l"/>
          <a:endParaRPr lang="de-CH"/>
        </a:p>
      </dgm:t>
    </dgm:pt>
    <dgm:pt modelId="{F737BCD3-032F-416D-BAB3-7089BD492C98}">
      <dgm:prSet phldrT="[Text]"/>
      <dgm:spPr>
        <a:xfrm rot="17700000">
          <a:off x="3402012" y="2169953"/>
          <a:ext cx="1065029" cy="513517"/>
        </a:xfrm>
      </dgm:spPr>
      <dgm:t>
        <a:bodyPr/>
        <a:lstStyle/>
        <a:p>
          <a:pPr algn="l"/>
          <a:r>
            <a:rPr lang="de-DE" smtClean="0">
              <a:latin typeface="Calibri"/>
              <a:ea typeface="+mn-ea"/>
              <a:cs typeface="+mn-cs"/>
            </a:rPr>
            <a:t>Structured questionnaires</a:t>
          </a:r>
          <a:endParaRPr lang="de-CH" dirty="0">
            <a:latin typeface="Calibri"/>
            <a:ea typeface="+mn-ea"/>
            <a:cs typeface="+mn-cs"/>
          </a:endParaRPr>
        </a:p>
      </dgm:t>
    </dgm:pt>
    <dgm:pt modelId="{B0D056AD-6D3C-45B8-8C8D-86D8D77913B4}" type="parTrans" cxnId="{6BA50DF9-CD5F-4040-A011-AD2895A7660D}">
      <dgm:prSet/>
      <dgm:spPr/>
      <dgm:t>
        <a:bodyPr/>
        <a:lstStyle/>
        <a:p>
          <a:pPr algn="l"/>
          <a:endParaRPr lang="de-CH"/>
        </a:p>
      </dgm:t>
    </dgm:pt>
    <dgm:pt modelId="{B64C3DCD-37BD-4A1A-934F-83E6FC0F6D67}" type="sibTrans" cxnId="{6BA50DF9-CD5F-4040-A011-AD2895A7660D}">
      <dgm:prSet/>
      <dgm:spPr/>
      <dgm:t>
        <a:bodyPr/>
        <a:lstStyle/>
        <a:p>
          <a:pPr algn="l"/>
          <a:endParaRPr lang="de-CH"/>
        </a:p>
      </dgm:t>
    </dgm:pt>
    <dgm:pt modelId="{71EE65B2-5C3F-4EAC-9185-E949B6F1FC3F}">
      <dgm:prSet phldrT="[Text]"/>
      <dgm:spPr>
        <a:xfrm rot="17700000">
          <a:off x="4068783" y="739476"/>
          <a:ext cx="1065029" cy="513517"/>
        </a:xfrm>
      </dgm:spPr>
      <dgm:t>
        <a:bodyPr/>
        <a:lstStyle/>
        <a:p>
          <a:pPr algn="l"/>
          <a:r>
            <a:rPr lang="de-DE" dirty="0" err="1" smtClean="0">
              <a:latin typeface="Calibri"/>
              <a:ea typeface="+mn-ea"/>
              <a:cs typeface="+mn-cs"/>
            </a:rPr>
            <a:t>Discrete</a:t>
          </a:r>
          <a:r>
            <a:rPr lang="de-DE" dirty="0" smtClean="0">
              <a:latin typeface="Calibri"/>
              <a:ea typeface="+mn-ea"/>
              <a:cs typeface="+mn-cs"/>
            </a:rPr>
            <a:t> </a:t>
          </a:r>
          <a:r>
            <a:rPr lang="de-DE" dirty="0" err="1" smtClean="0">
              <a:latin typeface="Calibri"/>
              <a:ea typeface="+mn-ea"/>
              <a:cs typeface="+mn-cs"/>
            </a:rPr>
            <a:t>point</a:t>
          </a:r>
          <a:r>
            <a:rPr lang="de-DE" dirty="0" smtClean="0">
              <a:latin typeface="Calibri"/>
              <a:ea typeface="+mn-ea"/>
              <a:cs typeface="+mn-cs"/>
            </a:rPr>
            <a:t> </a:t>
          </a:r>
          <a:r>
            <a:rPr lang="de-DE" dirty="0" err="1" smtClean="0">
              <a:latin typeface="Calibri"/>
              <a:ea typeface="+mn-ea"/>
              <a:cs typeface="+mn-cs"/>
            </a:rPr>
            <a:t>tests</a:t>
          </a:r>
          <a:endParaRPr lang="de-CH" dirty="0">
            <a:latin typeface="Calibri"/>
            <a:ea typeface="+mn-ea"/>
            <a:cs typeface="+mn-cs"/>
          </a:endParaRPr>
        </a:p>
      </dgm:t>
    </dgm:pt>
    <dgm:pt modelId="{955BF132-D3AA-4A39-A826-B9AAC689A7EA}" type="parTrans" cxnId="{1638146D-0427-4431-9C25-E54EA841D509}">
      <dgm:prSet/>
      <dgm:spPr/>
      <dgm:t>
        <a:bodyPr/>
        <a:lstStyle/>
        <a:p>
          <a:pPr algn="l"/>
          <a:endParaRPr lang="de-CH"/>
        </a:p>
      </dgm:t>
    </dgm:pt>
    <dgm:pt modelId="{18EB4262-BEEB-49CB-BFD6-93EBA86E4B55}" type="sibTrans" cxnId="{1638146D-0427-4431-9C25-E54EA841D509}">
      <dgm:prSet/>
      <dgm:spPr/>
      <dgm:t>
        <a:bodyPr/>
        <a:lstStyle/>
        <a:p>
          <a:pPr algn="l"/>
          <a:endParaRPr lang="de-CH"/>
        </a:p>
      </dgm:t>
    </dgm:pt>
    <dgm:pt modelId="{5F1A9304-634D-4AB9-AAC8-E42B09F8C930}" type="pres">
      <dgm:prSet presAssocID="{289F687A-6A7D-476B-B432-3A70B5F06711}" presName="Name0" presStyleCnt="0">
        <dgm:presLayoutVars>
          <dgm:dir/>
        </dgm:presLayoutVars>
      </dgm:prSet>
      <dgm:spPr/>
      <dgm:t>
        <a:bodyPr/>
        <a:lstStyle/>
        <a:p>
          <a:endParaRPr lang="de-CH"/>
        </a:p>
      </dgm:t>
    </dgm:pt>
    <dgm:pt modelId="{4410EAC3-2BE3-40FF-AD99-2577793411AB}" type="pres">
      <dgm:prSet presAssocID="{A673A775-76E5-41DA-A974-3BD9B27869BD}" presName="parComposite" presStyleCnt="0"/>
      <dgm:spPr/>
      <dgm:t>
        <a:bodyPr/>
        <a:lstStyle/>
        <a:p>
          <a:endParaRPr lang="de-CH"/>
        </a:p>
      </dgm:t>
    </dgm:pt>
    <dgm:pt modelId="{3615AB75-58A5-4F34-86DF-9DEFE02DBF23}" type="pres">
      <dgm:prSet presAssocID="{A673A775-76E5-41DA-A974-3BD9B27869BD}" presName="parBigCircle" presStyleLbl="node0" presStyleIdx="0" presStyleCnt="2"/>
      <dgm:spPr>
        <a:xfrm>
          <a:off x="2849" y="1216271"/>
          <a:ext cx="990403" cy="990403"/>
        </a:xfrm>
        <a:prstGeom prst="donut">
          <a:avLst>
            <a:gd name="adj" fmla="val 20000"/>
          </a:avLst>
        </a:prstGeom>
        <a:scene3d>
          <a:camera prst="orthographicFront">
            <a:rot lat="0" lon="0" rev="0"/>
          </a:camera>
          <a:lightRig rig="threePt" dir="t">
            <a:rot lat="0" lon="0" rev="1200000"/>
          </a:lightRig>
        </a:scene3d>
        <a:sp3d>
          <a:bevelT w="63500" h="25400"/>
        </a:sp3d>
      </dgm:spPr>
      <dgm:t>
        <a:bodyPr/>
        <a:lstStyle/>
        <a:p>
          <a:endParaRPr lang="de-CH"/>
        </a:p>
      </dgm:t>
    </dgm:pt>
    <dgm:pt modelId="{4BBCCC60-2417-409C-98D5-8502B2CCFD5B}" type="pres">
      <dgm:prSet presAssocID="{A673A775-76E5-41DA-A974-3BD9B27869BD}" presName="parTx" presStyleLbl="revTx" presStyleIdx="0" presStyleCnt="14"/>
      <dgm:spPr>
        <a:prstGeom prst="rect">
          <a:avLst/>
        </a:prstGeom>
      </dgm:spPr>
      <dgm:t>
        <a:bodyPr/>
        <a:lstStyle/>
        <a:p>
          <a:endParaRPr lang="de-CH"/>
        </a:p>
      </dgm:t>
    </dgm:pt>
    <dgm:pt modelId="{3524E307-A05D-461D-828D-5D1C0870F346}" type="pres">
      <dgm:prSet presAssocID="{A673A775-76E5-41DA-A974-3BD9B27869BD}" presName="bSpace" presStyleCnt="0"/>
      <dgm:spPr/>
      <dgm:t>
        <a:bodyPr/>
        <a:lstStyle/>
        <a:p>
          <a:endParaRPr lang="de-CH"/>
        </a:p>
      </dgm:t>
    </dgm:pt>
    <dgm:pt modelId="{40A813E9-1D9E-4479-8040-CFD1FDFA5C94}" type="pres">
      <dgm:prSet presAssocID="{A673A775-76E5-41DA-A974-3BD9B27869BD}" presName="parBackupNorm" presStyleCnt="0"/>
      <dgm:spPr/>
      <dgm:t>
        <a:bodyPr/>
        <a:lstStyle/>
        <a:p>
          <a:endParaRPr lang="de-CH"/>
        </a:p>
      </dgm:t>
    </dgm:pt>
    <dgm:pt modelId="{0D534BBC-D4DD-4CE0-9A74-F9C96692727C}" type="pres">
      <dgm:prSet presAssocID="{EECB5883-0CD1-49E0-B01C-934EAB36EF88}" presName="parSpace" presStyleCnt="0"/>
      <dgm:spPr/>
      <dgm:t>
        <a:bodyPr/>
        <a:lstStyle/>
        <a:p>
          <a:endParaRPr lang="de-CH"/>
        </a:p>
      </dgm:t>
    </dgm:pt>
    <dgm:pt modelId="{86BAFE43-9BC7-486C-AF7C-903915EE3752}" type="pres">
      <dgm:prSet presAssocID="{05AE5C28-614B-400B-97FB-4C4270397443}" presName="desBackupLeftNorm" presStyleCnt="0"/>
      <dgm:spPr/>
      <dgm:t>
        <a:bodyPr/>
        <a:lstStyle/>
        <a:p>
          <a:endParaRPr lang="de-CH"/>
        </a:p>
      </dgm:t>
    </dgm:pt>
    <dgm:pt modelId="{62B49E57-3EE6-4FD7-855C-CFB52EDAA4A6}" type="pres">
      <dgm:prSet presAssocID="{05AE5C28-614B-400B-97FB-4C4270397443}" presName="desComposite" presStyleCnt="0"/>
      <dgm:spPr/>
      <dgm:t>
        <a:bodyPr/>
        <a:lstStyle/>
        <a:p>
          <a:endParaRPr lang="de-CH"/>
        </a:p>
      </dgm:t>
    </dgm:pt>
    <dgm:pt modelId="{5F1BEC0B-FCB2-423E-ADBF-81FBB84833FC}" type="pres">
      <dgm:prSet presAssocID="{05AE5C28-614B-400B-97FB-4C4270397443}" presName="desCircle" presStyleLbl="node1" presStyleIdx="0" presStyleCnt="6"/>
      <dgm:spPr>
        <a:xfrm>
          <a:off x="1067853" y="1454432"/>
          <a:ext cx="514082" cy="514082"/>
        </a:xfrm>
        <a:prstGeom prst="ellipse">
          <a:avLst/>
        </a:prstGeom>
        <a:scene3d>
          <a:camera prst="orthographicFront">
            <a:rot lat="0" lon="0" rev="0"/>
          </a:camera>
          <a:lightRig rig="threePt" dir="t">
            <a:rot lat="0" lon="0" rev="1200000"/>
          </a:lightRig>
        </a:scene3d>
        <a:sp3d>
          <a:bevelT w="63500" h="25400"/>
        </a:sp3d>
      </dgm:spPr>
      <dgm:t>
        <a:bodyPr/>
        <a:lstStyle/>
        <a:p>
          <a:endParaRPr lang="de-CH"/>
        </a:p>
      </dgm:t>
    </dgm:pt>
    <dgm:pt modelId="{D843FC93-662C-4B86-A38D-4499CEFE1A0E}" type="pres">
      <dgm:prSet presAssocID="{05AE5C28-614B-400B-97FB-4C4270397443}" presName="chTx" presStyleLbl="revTx" presStyleIdx="1" presStyleCnt="14"/>
      <dgm:spPr>
        <a:prstGeom prst="rect">
          <a:avLst/>
        </a:prstGeom>
      </dgm:spPr>
      <dgm:t>
        <a:bodyPr/>
        <a:lstStyle/>
        <a:p>
          <a:endParaRPr lang="de-CH"/>
        </a:p>
      </dgm:t>
    </dgm:pt>
    <dgm:pt modelId="{4DCF3D08-38BF-4191-B94E-E1E6A63F3168}" type="pres">
      <dgm:prSet presAssocID="{05AE5C28-614B-400B-97FB-4C4270397443}" presName="desTx" presStyleLbl="revTx" presStyleIdx="2" presStyleCnt="14" custLinFactNeighborY="28">
        <dgm:presLayoutVars>
          <dgm:bulletEnabled val="1"/>
        </dgm:presLayoutVars>
      </dgm:prSet>
      <dgm:spPr>
        <a:prstGeom prst="rect">
          <a:avLst/>
        </a:prstGeom>
      </dgm:spPr>
      <dgm:t>
        <a:bodyPr/>
        <a:lstStyle/>
        <a:p>
          <a:endParaRPr lang="de-CH"/>
        </a:p>
      </dgm:t>
    </dgm:pt>
    <dgm:pt modelId="{53725A89-1D6F-44A8-93FC-703009BFCCC8}" type="pres">
      <dgm:prSet presAssocID="{05AE5C28-614B-400B-97FB-4C4270397443}" presName="desBackupRightNorm" presStyleCnt="0"/>
      <dgm:spPr/>
      <dgm:t>
        <a:bodyPr/>
        <a:lstStyle/>
        <a:p>
          <a:endParaRPr lang="de-CH"/>
        </a:p>
      </dgm:t>
    </dgm:pt>
    <dgm:pt modelId="{0DA03545-3D0F-4300-A206-AC3AAA541DA7}" type="pres">
      <dgm:prSet presAssocID="{595D9670-A26E-4621-AA9A-79A8D297E09F}" presName="desSpace" presStyleCnt="0"/>
      <dgm:spPr/>
      <dgm:t>
        <a:bodyPr/>
        <a:lstStyle/>
        <a:p>
          <a:endParaRPr lang="de-CH"/>
        </a:p>
      </dgm:t>
    </dgm:pt>
    <dgm:pt modelId="{DB941519-CBF8-4226-BC30-7C3AFCC55534}" type="pres">
      <dgm:prSet presAssocID="{D98925D3-26CE-4933-B450-616046A463A6}" presName="desBackupLeftNorm" presStyleCnt="0"/>
      <dgm:spPr/>
      <dgm:t>
        <a:bodyPr/>
        <a:lstStyle/>
        <a:p>
          <a:endParaRPr lang="de-CH"/>
        </a:p>
      </dgm:t>
    </dgm:pt>
    <dgm:pt modelId="{723ED555-770D-444B-A163-62E6555E9C0E}" type="pres">
      <dgm:prSet presAssocID="{D98925D3-26CE-4933-B450-616046A463A6}" presName="desComposite" presStyleCnt="0"/>
      <dgm:spPr/>
      <dgm:t>
        <a:bodyPr/>
        <a:lstStyle/>
        <a:p>
          <a:endParaRPr lang="de-CH"/>
        </a:p>
      </dgm:t>
    </dgm:pt>
    <dgm:pt modelId="{6CC3E23B-A820-405E-9817-B9B72CD89857}" type="pres">
      <dgm:prSet presAssocID="{D98925D3-26CE-4933-B450-616046A463A6}" presName="desCircle" presStyleLbl="node1" presStyleIdx="1" presStyleCnt="6"/>
      <dgm:spPr>
        <a:xfrm>
          <a:off x="1656457" y="1454432"/>
          <a:ext cx="514082" cy="514082"/>
        </a:xfrm>
        <a:prstGeom prst="ellipse">
          <a:avLst/>
        </a:prstGeom>
        <a:scene3d>
          <a:camera prst="orthographicFront">
            <a:rot lat="0" lon="0" rev="0"/>
          </a:camera>
          <a:lightRig rig="threePt" dir="t">
            <a:rot lat="0" lon="0" rev="1200000"/>
          </a:lightRig>
        </a:scene3d>
        <a:sp3d>
          <a:bevelT w="63500" h="25400"/>
        </a:sp3d>
      </dgm:spPr>
      <dgm:t>
        <a:bodyPr/>
        <a:lstStyle/>
        <a:p>
          <a:endParaRPr lang="de-CH"/>
        </a:p>
      </dgm:t>
    </dgm:pt>
    <dgm:pt modelId="{444F491A-15B0-4E44-ADB6-F739EA88625A}" type="pres">
      <dgm:prSet presAssocID="{D98925D3-26CE-4933-B450-616046A463A6}" presName="chTx" presStyleLbl="revTx" presStyleIdx="3" presStyleCnt="14"/>
      <dgm:spPr>
        <a:prstGeom prst="rect">
          <a:avLst/>
        </a:prstGeom>
      </dgm:spPr>
      <dgm:t>
        <a:bodyPr/>
        <a:lstStyle/>
        <a:p>
          <a:endParaRPr lang="de-CH"/>
        </a:p>
      </dgm:t>
    </dgm:pt>
    <dgm:pt modelId="{AE3F1C37-9B30-43E6-A834-429F96CBD00C}" type="pres">
      <dgm:prSet presAssocID="{D98925D3-26CE-4933-B450-616046A463A6}" presName="desTx" presStyleLbl="revTx" presStyleIdx="4" presStyleCnt="14">
        <dgm:presLayoutVars>
          <dgm:bulletEnabled val="1"/>
        </dgm:presLayoutVars>
      </dgm:prSet>
      <dgm:spPr>
        <a:prstGeom prst="rect">
          <a:avLst/>
        </a:prstGeom>
      </dgm:spPr>
      <dgm:t>
        <a:bodyPr/>
        <a:lstStyle/>
        <a:p>
          <a:endParaRPr lang="de-CH"/>
        </a:p>
      </dgm:t>
    </dgm:pt>
    <dgm:pt modelId="{063733E8-A307-4C6A-9C2A-81364DC39419}" type="pres">
      <dgm:prSet presAssocID="{D98925D3-26CE-4933-B450-616046A463A6}" presName="desBackupRightNorm" presStyleCnt="0"/>
      <dgm:spPr/>
      <dgm:t>
        <a:bodyPr/>
        <a:lstStyle/>
        <a:p>
          <a:endParaRPr lang="de-CH"/>
        </a:p>
      </dgm:t>
    </dgm:pt>
    <dgm:pt modelId="{6F9C1403-6A11-44CC-A8F0-3FAB7F4610D3}" type="pres">
      <dgm:prSet presAssocID="{739736E8-43C7-448C-BC9A-7E7A4B3C7A6D}" presName="desSpace" presStyleCnt="0"/>
      <dgm:spPr/>
      <dgm:t>
        <a:bodyPr/>
        <a:lstStyle/>
        <a:p>
          <a:endParaRPr lang="de-CH"/>
        </a:p>
      </dgm:t>
    </dgm:pt>
    <dgm:pt modelId="{B80EC3A2-46A7-4DCB-AA45-56F25560C392}" type="pres">
      <dgm:prSet presAssocID="{30465D3D-5600-4D4B-A1D1-9D590A2D16FA}" presName="desBackupLeftNorm" presStyleCnt="0"/>
      <dgm:spPr/>
      <dgm:t>
        <a:bodyPr/>
        <a:lstStyle/>
        <a:p>
          <a:endParaRPr lang="de-CH"/>
        </a:p>
      </dgm:t>
    </dgm:pt>
    <dgm:pt modelId="{15F1E23E-16C9-44A0-AF2E-0379572BD047}" type="pres">
      <dgm:prSet presAssocID="{30465D3D-5600-4D4B-A1D1-9D590A2D16FA}" presName="desComposite" presStyleCnt="0"/>
      <dgm:spPr/>
      <dgm:t>
        <a:bodyPr/>
        <a:lstStyle/>
        <a:p>
          <a:endParaRPr lang="de-CH"/>
        </a:p>
      </dgm:t>
    </dgm:pt>
    <dgm:pt modelId="{7FFF650E-70F6-4569-9E5D-7D030786E71C}" type="pres">
      <dgm:prSet presAssocID="{30465D3D-5600-4D4B-A1D1-9D590A2D16FA}" presName="desCircle" presStyleLbl="node1" presStyleIdx="2" presStyleCnt="6"/>
      <dgm:spPr>
        <a:xfrm>
          <a:off x="2245060" y="1454432"/>
          <a:ext cx="514082" cy="514082"/>
        </a:xfrm>
        <a:prstGeom prst="ellipse">
          <a:avLst/>
        </a:prstGeom>
        <a:scene3d>
          <a:camera prst="orthographicFront">
            <a:rot lat="0" lon="0" rev="0"/>
          </a:camera>
          <a:lightRig rig="threePt" dir="t">
            <a:rot lat="0" lon="0" rev="1200000"/>
          </a:lightRig>
        </a:scene3d>
        <a:sp3d>
          <a:bevelT w="63500" h="25400"/>
        </a:sp3d>
      </dgm:spPr>
      <dgm:t>
        <a:bodyPr/>
        <a:lstStyle/>
        <a:p>
          <a:endParaRPr lang="de-CH"/>
        </a:p>
      </dgm:t>
    </dgm:pt>
    <dgm:pt modelId="{EB4B134A-546D-4501-9EE6-71D97AEE005B}" type="pres">
      <dgm:prSet presAssocID="{30465D3D-5600-4D4B-A1D1-9D590A2D16FA}" presName="chTx" presStyleLbl="revTx" presStyleIdx="5" presStyleCnt="14"/>
      <dgm:spPr>
        <a:prstGeom prst="rect">
          <a:avLst/>
        </a:prstGeom>
      </dgm:spPr>
      <dgm:t>
        <a:bodyPr/>
        <a:lstStyle/>
        <a:p>
          <a:endParaRPr lang="de-CH"/>
        </a:p>
      </dgm:t>
    </dgm:pt>
    <dgm:pt modelId="{5CC17179-61AA-4F42-B1C8-0B481FD7BEFC}" type="pres">
      <dgm:prSet presAssocID="{30465D3D-5600-4D4B-A1D1-9D590A2D16FA}" presName="desTx" presStyleLbl="revTx" presStyleIdx="6" presStyleCnt="14">
        <dgm:presLayoutVars>
          <dgm:bulletEnabled val="1"/>
        </dgm:presLayoutVars>
      </dgm:prSet>
      <dgm:spPr>
        <a:prstGeom prst="rect">
          <a:avLst/>
        </a:prstGeom>
      </dgm:spPr>
      <dgm:t>
        <a:bodyPr/>
        <a:lstStyle/>
        <a:p>
          <a:endParaRPr lang="de-CH"/>
        </a:p>
      </dgm:t>
    </dgm:pt>
    <dgm:pt modelId="{E325D188-A81F-4A74-BB42-F5A30C79B4B1}" type="pres">
      <dgm:prSet presAssocID="{30465D3D-5600-4D4B-A1D1-9D590A2D16FA}" presName="desBackupRightNorm" presStyleCnt="0"/>
      <dgm:spPr/>
      <dgm:t>
        <a:bodyPr/>
        <a:lstStyle/>
        <a:p>
          <a:endParaRPr lang="de-CH"/>
        </a:p>
      </dgm:t>
    </dgm:pt>
    <dgm:pt modelId="{BFFDD621-D198-49F7-B247-01F628EC1F8D}" type="pres">
      <dgm:prSet presAssocID="{E70EDB46-8BED-4FFF-9BC4-A86A3C0F647E}" presName="desSpace" presStyleCnt="0"/>
      <dgm:spPr/>
      <dgm:t>
        <a:bodyPr/>
        <a:lstStyle/>
        <a:p>
          <a:endParaRPr lang="de-CH"/>
        </a:p>
      </dgm:t>
    </dgm:pt>
    <dgm:pt modelId="{BA2C5C44-311A-462F-80D3-BD4E27DCB3B5}" type="pres">
      <dgm:prSet presAssocID="{D294F8F1-C365-4CE4-A239-39B3496DAD92}" presName="desBackupLeftNorm" presStyleCnt="0"/>
      <dgm:spPr/>
      <dgm:t>
        <a:bodyPr/>
        <a:lstStyle/>
        <a:p>
          <a:endParaRPr lang="de-CH"/>
        </a:p>
      </dgm:t>
    </dgm:pt>
    <dgm:pt modelId="{0B83BA18-DBE2-4046-A9AA-A2F695328DC7}" type="pres">
      <dgm:prSet presAssocID="{D294F8F1-C365-4CE4-A239-39B3496DAD92}" presName="desComposite" presStyleCnt="0"/>
      <dgm:spPr/>
      <dgm:t>
        <a:bodyPr/>
        <a:lstStyle/>
        <a:p>
          <a:endParaRPr lang="de-CH"/>
        </a:p>
      </dgm:t>
    </dgm:pt>
    <dgm:pt modelId="{973AA2C8-0DDA-4289-88E9-E87DF7B1BDFC}" type="pres">
      <dgm:prSet presAssocID="{D294F8F1-C365-4CE4-A239-39B3496DAD92}" presName="desCircle" presStyleLbl="node1" presStyleIdx="3" presStyleCnt="6"/>
      <dgm:spPr>
        <a:xfrm>
          <a:off x="2833664" y="1454432"/>
          <a:ext cx="514082" cy="514082"/>
        </a:xfrm>
        <a:prstGeom prst="ellipse">
          <a:avLst/>
        </a:prstGeom>
        <a:scene3d>
          <a:camera prst="orthographicFront">
            <a:rot lat="0" lon="0" rev="0"/>
          </a:camera>
          <a:lightRig rig="threePt" dir="t">
            <a:rot lat="0" lon="0" rev="1200000"/>
          </a:lightRig>
        </a:scene3d>
        <a:sp3d>
          <a:bevelT w="63500" h="25400"/>
        </a:sp3d>
      </dgm:spPr>
      <dgm:t>
        <a:bodyPr/>
        <a:lstStyle/>
        <a:p>
          <a:endParaRPr lang="de-CH"/>
        </a:p>
      </dgm:t>
    </dgm:pt>
    <dgm:pt modelId="{20D637CF-CF91-4945-A1AA-361A5349ACE8}" type="pres">
      <dgm:prSet presAssocID="{D294F8F1-C365-4CE4-A239-39B3496DAD92}" presName="chTx" presStyleLbl="revTx" presStyleIdx="7" presStyleCnt="14"/>
      <dgm:spPr>
        <a:prstGeom prst="rect">
          <a:avLst/>
        </a:prstGeom>
      </dgm:spPr>
      <dgm:t>
        <a:bodyPr/>
        <a:lstStyle/>
        <a:p>
          <a:endParaRPr lang="de-CH"/>
        </a:p>
      </dgm:t>
    </dgm:pt>
    <dgm:pt modelId="{B9C43218-BC2E-44CD-A853-084C0F2B3220}" type="pres">
      <dgm:prSet presAssocID="{D294F8F1-C365-4CE4-A239-39B3496DAD92}" presName="desTx" presStyleLbl="revTx" presStyleIdx="8" presStyleCnt="14">
        <dgm:presLayoutVars>
          <dgm:bulletEnabled val="1"/>
        </dgm:presLayoutVars>
      </dgm:prSet>
      <dgm:spPr>
        <a:prstGeom prst="rect">
          <a:avLst/>
        </a:prstGeom>
      </dgm:spPr>
      <dgm:t>
        <a:bodyPr/>
        <a:lstStyle/>
        <a:p>
          <a:endParaRPr lang="de-CH"/>
        </a:p>
      </dgm:t>
    </dgm:pt>
    <dgm:pt modelId="{043D4CF1-6847-4094-84BD-6F48EF7EE78A}" type="pres">
      <dgm:prSet presAssocID="{D294F8F1-C365-4CE4-A239-39B3496DAD92}" presName="desBackupRightNorm" presStyleCnt="0"/>
      <dgm:spPr/>
      <dgm:t>
        <a:bodyPr/>
        <a:lstStyle/>
        <a:p>
          <a:endParaRPr lang="de-CH"/>
        </a:p>
      </dgm:t>
    </dgm:pt>
    <dgm:pt modelId="{0631D0E8-8C61-417D-8DDB-6ECFB9C18904}" type="pres">
      <dgm:prSet presAssocID="{578DA8F7-E8BD-4612-8F9B-1ABD7094127B}" presName="desSpace" presStyleCnt="0"/>
      <dgm:spPr/>
      <dgm:t>
        <a:bodyPr/>
        <a:lstStyle/>
        <a:p>
          <a:endParaRPr lang="de-CH"/>
        </a:p>
      </dgm:t>
    </dgm:pt>
    <dgm:pt modelId="{A884765C-C7D2-4F83-A987-C6F243C8518A}" type="pres">
      <dgm:prSet presAssocID="{B7134FD9-C1A6-46EB-BCFF-1203BE39FFC9}" presName="desBackupLeftNorm" presStyleCnt="0"/>
      <dgm:spPr/>
      <dgm:t>
        <a:bodyPr/>
        <a:lstStyle/>
        <a:p>
          <a:endParaRPr lang="de-CH"/>
        </a:p>
      </dgm:t>
    </dgm:pt>
    <dgm:pt modelId="{B24D8259-FAC7-4723-B883-5D437B5D89A0}" type="pres">
      <dgm:prSet presAssocID="{B7134FD9-C1A6-46EB-BCFF-1203BE39FFC9}" presName="desComposite" presStyleCnt="0"/>
      <dgm:spPr/>
      <dgm:t>
        <a:bodyPr/>
        <a:lstStyle/>
        <a:p>
          <a:endParaRPr lang="de-CH"/>
        </a:p>
      </dgm:t>
    </dgm:pt>
    <dgm:pt modelId="{484CA2AC-2D89-4462-8B06-9ADDA672477C}" type="pres">
      <dgm:prSet presAssocID="{B7134FD9-C1A6-46EB-BCFF-1203BE39FFC9}" presName="desCircle" presStyleLbl="node1" presStyleIdx="4" presStyleCnt="6"/>
      <dgm:spPr>
        <a:xfrm>
          <a:off x="3422268" y="1454432"/>
          <a:ext cx="514082" cy="514082"/>
        </a:xfrm>
        <a:prstGeom prst="ellipse">
          <a:avLst/>
        </a:prstGeom>
        <a:scene3d>
          <a:camera prst="orthographicFront">
            <a:rot lat="0" lon="0" rev="0"/>
          </a:camera>
          <a:lightRig rig="threePt" dir="t">
            <a:rot lat="0" lon="0" rev="1200000"/>
          </a:lightRig>
        </a:scene3d>
        <a:sp3d>
          <a:bevelT w="63500" h="25400"/>
        </a:sp3d>
      </dgm:spPr>
      <dgm:t>
        <a:bodyPr/>
        <a:lstStyle/>
        <a:p>
          <a:endParaRPr lang="de-CH"/>
        </a:p>
      </dgm:t>
    </dgm:pt>
    <dgm:pt modelId="{8BF7E993-F838-49ED-976E-7B7B73D4BA49}" type="pres">
      <dgm:prSet presAssocID="{B7134FD9-C1A6-46EB-BCFF-1203BE39FFC9}" presName="chTx" presStyleLbl="revTx" presStyleIdx="9" presStyleCnt="14"/>
      <dgm:spPr>
        <a:prstGeom prst="rect">
          <a:avLst/>
        </a:prstGeom>
      </dgm:spPr>
      <dgm:t>
        <a:bodyPr/>
        <a:lstStyle/>
        <a:p>
          <a:endParaRPr lang="de-CH"/>
        </a:p>
      </dgm:t>
    </dgm:pt>
    <dgm:pt modelId="{4EF66620-AB4E-4480-B86A-52D1FA420612}" type="pres">
      <dgm:prSet presAssocID="{B7134FD9-C1A6-46EB-BCFF-1203BE39FFC9}" presName="desTx" presStyleLbl="revTx" presStyleIdx="10" presStyleCnt="14">
        <dgm:presLayoutVars>
          <dgm:bulletEnabled val="1"/>
        </dgm:presLayoutVars>
      </dgm:prSet>
      <dgm:spPr>
        <a:prstGeom prst="rect">
          <a:avLst/>
        </a:prstGeom>
      </dgm:spPr>
      <dgm:t>
        <a:bodyPr/>
        <a:lstStyle/>
        <a:p>
          <a:endParaRPr lang="de-CH"/>
        </a:p>
      </dgm:t>
    </dgm:pt>
    <dgm:pt modelId="{1C48C373-8D1E-486C-9A03-54231DDA9694}" type="pres">
      <dgm:prSet presAssocID="{B7134FD9-C1A6-46EB-BCFF-1203BE39FFC9}" presName="desBackupRightNorm" presStyleCnt="0"/>
      <dgm:spPr/>
      <dgm:t>
        <a:bodyPr/>
        <a:lstStyle/>
        <a:p>
          <a:endParaRPr lang="de-CH"/>
        </a:p>
      </dgm:t>
    </dgm:pt>
    <dgm:pt modelId="{1C60A38B-5B47-4717-9940-15064920CDFF}" type="pres">
      <dgm:prSet presAssocID="{2DF65E91-FBD7-4560-865F-3EA4613ED3D6}" presName="desSpace" presStyleCnt="0"/>
      <dgm:spPr/>
      <dgm:t>
        <a:bodyPr/>
        <a:lstStyle/>
        <a:p>
          <a:endParaRPr lang="de-CH"/>
        </a:p>
      </dgm:t>
    </dgm:pt>
    <dgm:pt modelId="{86A7707B-9641-4AC8-A4B7-41B30F5020EE}" type="pres">
      <dgm:prSet presAssocID="{F737BCD3-032F-416D-BAB3-7089BD492C98}" presName="desBackupLeftNorm" presStyleCnt="0"/>
      <dgm:spPr/>
      <dgm:t>
        <a:bodyPr/>
        <a:lstStyle/>
        <a:p>
          <a:endParaRPr lang="de-CH"/>
        </a:p>
      </dgm:t>
    </dgm:pt>
    <dgm:pt modelId="{6EAD55BD-7303-45C6-B862-9EDE8D5EECC1}" type="pres">
      <dgm:prSet presAssocID="{F737BCD3-032F-416D-BAB3-7089BD492C98}" presName="desComposite" presStyleCnt="0"/>
      <dgm:spPr/>
      <dgm:t>
        <a:bodyPr/>
        <a:lstStyle/>
        <a:p>
          <a:endParaRPr lang="de-CH"/>
        </a:p>
      </dgm:t>
    </dgm:pt>
    <dgm:pt modelId="{C36A6A86-069D-4156-8882-6092A4671258}" type="pres">
      <dgm:prSet presAssocID="{F737BCD3-032F-416D-BAB3-7089BD492C98}" presName="desCircle" presStyleLbl="node1" presStyleIdx="5" presStyleCnt="6"/>
      <dgm:spPr>
        <a:xfrm>
          <a:off x="4010871" y="1454432"/>
          <a:ext cx="514082" cy="514082"/>
        </a:xfrm>
        <a:prstGeom prst="ellipse">
          <a:avLst/>
        </a:prstGeom>
        <a:scene3d>
          <a:camera prst="orthographicFront">
            <a:rot lat="0" lon="0" rev="0"/>
          </a:camera>
          <a:lightRig rig="threePt" dir="t">
            <a:rot lat="0" lon="0" rev="1200000"/>
          </a:lightRig>
        </a:scene3d>
        <a:sp3d>
          <a:bevelT w="63500" h="25400"/>
        </a:sp3d>
      </dgm:spPr>
      <dgm:t>
        <a:bodyPr/>
        <a:lstStyle/>
        <a:p>
          <a:endParaRPr lang="de-CH"/>
        </a:p>
      </dgm:t>
    </dgm:pt>
    <dgm:pt modelId="{C8CFFD14-D052-4D20-8AF7-118F00595E1F}" type="pres">
      <dgm:prSet presAssocID="{F737BCD3-032F-416D-BAB3-7089BD492C98}" presName="chTx" presStyleLbl="revTx" presStyleIdx="11" presStyleCnt="14"/>
      <dgm:spPr>
        <a:prstGeom prst="rect">
          <a:avLst/>
        </a:prstGeom>
      </dgm:spPr>
      <dgm:t>
        <a:bodyPr/>
        <a:lstStyle/>
        <a:p>
          <a:endParaRPr lang="de-CH"/>
        </a:p>
      </dgm:t>
    </dgm:pt>
    <dgm:pt modelId="{EF980A5C-3C8F-495A-A02C-12B96C465D37}" type="pres">
      <dgm:prSet presAssocID="{F737BCD3-032F-416D-BAB3-7089BD492C98}" presName="desTx" presStyleLbl="revTx" presStyleIdx="12" presStyleCnt="14">
        <dgm:presLayoutVars>
          <dgm:bulletEnabled val="1"/>
        </dgm:presLayoutVars>
      </dgm:prSet>
      <dgm:spPr>
        <a:prstGeom prst="rect">
          <a:avLst/>
        </a:prstGeom>
      </dgm:spPr>
      <dgm:t>
        <a:bodyPr/>
        <a:lstStyle/>
        <a:p>
          <a:endParaRPr lang="de-CH"/>
        </a:p>
      </dgm:t>
    </dgm:pt>
    <dgm:pt modelId="{668C4FE2-97D4-488D-885C-90D38F571164}" type="pres">
      <dgm:prSet presAssocID="{F737BCD3-032F-416D-BAB3-7089BD492C98}" presName="desBackupRightNorm" presStyleCnt="0"/>
      <dgm:spPr/>
      <dgm:t>
        <a:bodyPr/>
        <a:lstStyle/>
        <a:p>
          <a:endParaRPr lang="de-CH"/>
        </a:p>
      </dgm:t>
    </dgm:pt>
    <dgm:pt modelId="{B4CC1A31-5095-4DDD-9DCE-06BB8946632F}" type="pres">
      <dgm:prSet presAssocID="{B64C3DCD-37BD-4A1A-934F-83E6FC0F6D67}" presName="desSpace" presStyleCnt="0"/>
      <dgm:spPr/>
      <dgm:t>
        <a:bodyPr/>
        <a:lstStyle/>
        <a:p>
          <a:endParaRPr lang="de-CH"/>
        </a:p>
      </dgm:t>
    </dgm:pt>
    <dgm:pt modelId="{D61F1777-B05B-4069-BD29-BA92E8A84CDA}" type="pres">
      <dgm:prSet presAssocID="{ACE43F9D-8F5B-49F8-BEA0-FBAEF2176652}" presName="parComposite" presStyleCnt="0"/>
      <dgm:spPr/>
      <dgm:t>
        <a:bodyPr/>
        <a:lstStyle/>
        <a:p>
          <a:endParaRPr lang="de-CH"/>
        </a:p>
      </dgm:t>
    </dgm:pt>
    <dgm:pt modelId="{78BE677E-442B-4E90-83FD-AA4CEE0369AB}" type="pres">
      <dgm:prSet presAssocID="{ACE43F9D-8F5B-49F8-BEA0-FBAEF2176652}" presName="parBigCircle" presStyleLbl="node0" presStyleIdx="1" presStyleCnt="2"/>
      <dgm:spPr>
        <a:xfrm>
          <a:off x="4599554" y="1216271"/>
          <a:ext cx="990403" cy="990403"/>
        </a:xfrm>
        <a:prstGeom prst="donut">
          <a:avLst>
            <a:gd name="adj" fmla="val 20000"/>
          </a:avLst>
        </a:prstGeom>
        <a:scene3d>
          <a:camera prst="orthographicFront">
            <a:rot lat="0" lon="0" rev="0"/>
          </a:camera>
          <a:lightRig rig="threePt" dir="t">
            <a:rot lat="0" lon="0" rev="1200000"/>
          </a:lightRig>
        </a:scene3d>
        <a:sp3d>
          <a:bevelT w="63500" h="25400"/>
        </a:sp3d>
      </dgm:spPr>
      <dgm:t>
        <a:bodyPr/>
        <a:lstStyle/>
        <a:p>
          <a:endParaRPr lang="de-CH"/>
        </a:p>
      </dgm:t>
    </dgm:pt>
    <dgm:pt modelId="{A3080FD8-108A-4B98-8456-094D32FB8801}" type="pres">
      <dgm:prSet presAssocID="{ACE43F9D-8F5B-49F8-BEA0-FBAEF2176652}" presName="parTx" presStyleLbl="revTx" presStyleIdx="13" presStyleCnt="14"/>
      <dgm:spPr>
        <a:prstGeom prst="rect">
          <a:avLst/>
        </a:prstGeom>
      </dgm:spPr>
      <dgm:t>
        <a:bodyPr/>
        <a:lstStyle/>
        <a:p>
          <a:endParaRPr lang="de-CH"/>
        </a:p>
      </dgm:t>
    </dgm:pt>
    <dgm:pt modelId="{2B5BB32D-A7B4-4554-9557-B52BEBFD63FA}" type="pres">
      <dgm:prSet presAssocID="{ACE43F9D-8F5B-49F8-BEA0-FBAEF2176652}" presName="bSpace" presStyleCnt="0"/>
      <dgm:spPr/>
      <dgm:t>
        <a:bodyPr/>
        <a:lstStyle/>
        <a:p>
          <a:endParaRPr lang="de-CH"/>
        </a:p>
      </dgm:t>
    </dgm:pt>
    <dgm:pt modelId="{4B4DBB8E-2E5E-43E3-8006-6F1FFC7BC3D2}" type="pres">
      <dgm:prSet presAssocID="{ACE43F9D-8F5B-49F8-BEA0-FBAEF2176652}" presName="parBackupNorm" presStyleCnt="0"/>
      <dgm:spPr/>
      <dgm:t>
        <a:bodyPr/>
        <a:lstStyle/>
        <a:p>
          <a:endParaRPr lang="de-CH"/>
        </a:p>
      </dgm:t>
    </dgm:pt>
    <dgm:pt modelId="{2CC55B33-5AA1-4B99-AAA4-A31E82F91814}" type="pres">
      <dgm:prSet presAssocID="{29CC08CE-B049-483F-B8C6-55FB4E23AFE9}" presName="parSpace" presStyleCnt="0"/>
      <dgm:spPr/>
      <dgm:t>
        <a:bodyPr/>
        <a:lstStyle/>
        <a:p>
          <a:endParaRPr lang="de-CH"/>
        </a:p>
      </dgm:t>
    </dgm:pt>
  </dgm:ptLst>
  <dgm:cxnLst>
    <dgm:cxn modelId="{F9B12287-63BC-400E-97BC-ABE72B758505}" srcId="{289F687A-6A7D-476B-B432-3A70B5F06711}" destId="{A673A775-76E5-41DA-A974-3BD9B27869BD}" srcOrd="0" destOrd="0" parTransId="{45D7C8CC-99BF-41A1-9B37-5470CDF2198B}" sibTransId="{EECB5883-0CD1-49E0-B01C-934EAB36EF88}"/>
    <dgm:cxn modelId="{D024DEC6-A0B4-4B3F-B812-5E7B7F85C7C6}" type="presOf" srcId="{EDA34565-0160-443B-8A3E-023BF82969E4}" destId="{5CC17179-61AA-4F42-B1C8-0B481FD7BEFC}" srcOrd="0" destOrd="0" presId="urn:microsoft.com/office/officeart/2008/layout/CircleAccentTimeline"/>
    <dgm:cxn modelId="{02C88E1C-4202-41BE-A6FF-F6C171EACEA4}" type="presOf" srcId="{1FB04FB2-219E-4E0A-BF0B-D2CAC23D9372}" destId="{B9C43218-BC2E-44CD-A853-084C0F2B3220}" srcOrd="0" destOrd="0" presId="urn:microsoft.com/office/officeart/2008/layout/CircleAccentTimeline"/>
    <dgm:cxn modelId="{E3F26095-0BFB-4886-A169-3A521A855043}" srcId="{289F687A-6A7D-476B-B432-3A70B5F06711}" destId="{ACE43F9D-8F5B-49F8-BEA0-FBAEF2176652}" srcOrd="1" destOrd="0" parTransId="{AA4499FD-1184-47C6-B39C-B8DF88127042}" sibTransId="{29CC08CE-B049-483F-B8C6-55FB4E23AFE9}"/>
    <dgm:cxn modelId="{FF4865AE-ADA7-4179-8B52-43CC7A2C340D}" srcId="{05AE5C28-614B-400B-97FB-4C4270397443}" destId="{E87482D9-B105-4218-ACDA-0F879AC7DC3E}" srcOrd="0" destOrd="0" parTransId="{7E35F4D6-7D09-4356-9853-1AE82A120B7A}" sibTransId="{3E326F14-E840-458F-82A6-7B979ACCEF0F}"/>
    <dgm:cxn modelId="{1638146D-0427-4431-9C25-E54EA841D509}" srcId="{F737BCD3-032F-416D-BAB3-7089BD492C98}" destId="{71EE65B2-5C3F-4EAC-9185-E949B6F1FC3F}" srcOrd="0" destOrd="0" parTransId="{955BF132-D3AA-4A39-A826-B9AAC689A7EA}" sibTransId="{18EB4262-BEEB-49CB-BFD6-93EBA86E4B55}"/>
    <dgm:cxn modelId="{B2BDEF8D-6DD6-4804-8259-A27DF8C6635C}" type="presOf" srcId="{ABC105D8-2C85-4374-809A-5DCF43F2C48A}" destId="{AE3F1C37-9B30-43E6-A834-429F96CBD00C}" srcOrd="0" destOrd="0" presId="urn:microsoft.com/office/officeart/2008/layout/CircleAccentTimeline"/>
    <dgm:cxn modelId="{F4E5C6CC-CCA9-4125-ABE6-57A89C980419}" type="presOf" srcId="{E87482D9-B105-4218-ACDA-0F879AC7DC3E}" destId="{4DCF3D08-38BF-4191-B94E-E1E6A63F3168}" srcOrd="0" destOrd="0" presId="urn:microsoft.com/office/officeart/2008/layout/CircleAccentTimeline"/>
    <dgm:cxn modelId="{0C7FAC78-A594-4529-8233-7CF6AEE59152}" srcId="{B7134FD9-C1A6-46EB-BCFF-1203BE39FFC9}" destId="{55319E0F-F52E-4BE8-BF14-57A6141E0F8D}" srcOrd="0" destOrd="0" parTransId="{5969B04E-0DCA-45A4-8931-3DE19EC812B5}" sibTransId="{906288B2-AC21-4B4A-B739-FAA3F3071A45}"/>
    <dgm:cxn modelId="{576CB497-2FC2-426E-BDC9-D8B4E322577A}" srcId="{A673A775-76E5-41DA-A974-3BD9B27869BD}" destId="{05AE5C28-614B-400B-97FB-4C4270397443}" srcOrd="0" destOrd="0" parTransId="{039E0814-0D70-4973-9A33-0D02E06E7C28}" sibTransId="{595D9670-A26E-4621-AA9A-79A8D297E09F}"/>
    <dgm:cxn modelId="{5012ADC0-994F-4DCE-B47E-31C746013EE7}" srcId="{A673A775-76E5-41DA-A974-3BD9B27869BD}" destId="{D98925D3-26CE-4933-B450-616046A463A6}" srcOrd="1" destOrd="0" parTransId="{51F0C0FB-29B1-4FD8-B439-35C5D375FED6}" sibTransId="{739736E8-43C7-448C-BC9A-7E7A4B3C7A6D}"/>
    <dgm:cxn modelId="{47BE5AA0-E082-428A-AB4B-FDF806A6DD0F}" type="presOf" srcId="{D98925D3-26CE-4933-B450-616046A463A6}" destId="{444F491A-15B0-4E44-ADB6-F739EA88625A}" srcOrd="0" destOrd="0" presId="urn:microsoft.com/office/officeart/2008/layout/CircleAccentTimeline"/>
    <dgm:cxn modelId="{EFDFDAE6-CD8E-4E0F-B436-FEAD692BEB1E}" type="presOf" srcId="{A673A775-76E5-41DA-A974-3BD9B27869BD}" destId="{4BBCCC60-2417-409C-98D5-8502B2CCFD5B}" srcOrd="0" destOrd="0" presId="urn:microsoft.com/office/officeart/2008/layout/CircleAccentTimeline"/>
    <dgm:cxn modelId="{3193CF3A-7371-4A6A-949D-EBDB45EB3A9C}" srcId="{A673A775-76E5-41DA-A974-3BD9B27869BD}" destId="{B7134FD9-C1A6-46EB-BCFF-1203BE39FFC9}" srcOrd="4" destOrd="0" parTransId="{4166A407-6749-43FA-B5F5-57C4B06826DC}" sibTransId="{2DF65E91-FBD7-4560-865F-3EA4613ED3D6}"/>
    <dgm:cxn modelId="{C83B1C33-A1AD-4D57-9B60-92372DC4CF48}" type="presOf" srcId="{05AE5C28-614B-400B-97FB-4C4270397443}" destId="{D843FC93-662C-4B86-A38D-4499CEFE1A0E}" srcOrd="0" destOrd="0" presId="urn:microsoft.com/office/officeart/2008/layout/CircleAccentTimeline"/>
    <dgm:cxn modelId="{2B415125-1686-490E-87ED-E156507AC351}" type="presOf" srcId="{30465D3D-5600-4D4B-A1D1-9D590A2D16FA}" destId="{EB4B134A-546D-4501-9EE6-71D97AEE005B}" srcOrd="0" destOrd="0" presId="urn:microsoft.com/office/officeart/2008/layout/CircleAccentTimeline"/>
    <dgm:cxn modelId="{E3F2EC59-9B38-48F4-8F29-C839E551C51E}" type="presOf" srcId="{55319E0F-F52E-4BE8-BF14-57A6141E0F8D}" destId="{4EF66620-AB4E-4480-B86A-52D1FA420612}" srcOrd="0" destOrd="0" presId="urn:microsoft.com/office/officeart/2008/layout/CircleAccentTimeline"/>
    <dgm:cxn modelId="{11E42D6A-4A68-405B-A852-70167E0DF229}" srcId="{A673A775-76E5-41DA-A974-3BD9B27869BD}" destId="{30465D3D-5600-4D4B-A1D1-9D590A2D16FA}" srcOrd="2" destOrd="0" parTransId="{BE39AA09-D9AD-47D3-89EF-06CDCD45E0DC}" sibTransId="{E70EDB46-8BED-4FFF-9BC4-A86A3C0F647E}"/>
    <dgm:cxn modelId="{FCCF6D35-919A-4EE1-868F-1CC9D3B3A72B}" srcId="{A673A775-76E5-41DA-A974-3BD9B27869BD}" destId="{D294F8F1-C365-4CE4-A239-39B3496DAD92}" srcOrd="3" destOrd="0" parTransId="{ADFEEDA9-133F-4A5B-8AFD-AA1C504BA98A}" sibTransId="{578DA8F7-E8BD-4612-8F9B-1ABD7094127B}"/>
    <dgm:cxn modelId="{0C33F4DB-8A26-4F8C-A35C-BB15519E4106}" type="presOf" srcId="{D294F8F1-C365-4CE4-A239-39B3496DAD92}" destId="{20D637CF-CF91-4945-A1AA-361A5349ACE8}" srcOrd="0" destOrd="0" presId="urn:microsoft.com/office/officeart/2008/layout/CircleAccentTimeline"/>
    <dgm:cxn modelId="{966EAB8C-A843-44A2-8521-D644B7C7CE04}" type="presOf" srcId="{71EE65B2-5C3F-4EAC-9185-E949B6F1FC3F}" destId="{EF980A5C-3C8F-495A-A02C-12B96C465D37}" srcOrd="0" destOrd="0" presId="urn:microsoft.com/office/officeart/2008/layout/CircleAccentTimeline"/>
    <dgm:cxn modelId="{6BA50DF9-CD5F-4040-A011-AD2895A7660D}" srcId="{A673A775-76E5-41DA-A974-3BD9B27869BD}" destId="{F737BCD3-032F-416D-BAB3-7089BD492C98}" srcOrd="5" destOrd="0" parTransId="{B0D056AD-6D3C-45B8-8C8D-86D8D77913B4}" sibTransId="{B64C3DCD-37BD-4A1A-934F-83E6FC0F6D67}"/>
    <dgm:cxn modelId="{8B383D8F-D893-4542-A3E8-1D3EC07E6187}" type="presOf" srcId="{289F687A-6A7D-476B-B432-3A70B5F06711}" destId="{5F1A9304-634D-4AB9-AAC8-E42B09F8C930}" srcOrd="0" destOrd="0" presId="urn:microsoft.com/office/officeart/2008/layout/CircleAccentTimeline"/>
    <dgm:cxn modelId="{56311DE1-12BA-4053-895B-0929887BF00E}" type="presOf" srcId="{F737BCD3-032F-416D-BAB3-7089BD492C98}" destId="{C8CFFD14-D052-4D20-8AF7-118F00595E1F}" srcOrd="0" destOrd="0" presId="urn:microsoft.com/office/officeart/2008/layout/CircleAccentTimeline"/>
    <dgm:cxn modelId="{DB55B44B-7B8A-4772-B010-E7F113E1E4E9}" srcId="{05AE5C28-614B-400B-97FB-4C4270397443}" destId="{A412AD3D-C694-47A2-9F84-736DF0713F0C}" srcOrd="1" destOrd="0" parTransId="{9CBC234C-3E4F-4384-B4FB-B03E25B8428A}" sibTransId="{ACDAF317-2C7E-4920-9656-E36F0095235C}"/>
    <dgm:cxn modelId="{D3B4A33A-6D9A-4E93-BE21-693E47D74A7B}" type="presOf" srcId="{B7134FD9-C1A6-46EB-BCFF-1203BE39FFC9}" destId="{8BF7E993-F838-49ED-976E-7B7B73D4BA49}" srcOrd="0" destOrd="0" presId="urn:microsoft.com/office/officeart/2008/layout/CircleAccentTimeline"/>
    <dgm:cxn modelId="{689583E9-90A1-4283-B2A9-5BFD49FEB941}" srcId="{D294F8F1-C365-4CE4-A239-39B3496DAD92}" destId="{1FB04FB2-219E-4E0A-BF0B-D2CAC23D9372}" srcOrd="0" destOrd="0" parTransId="{2809C9EB-0A5A-4F0F-B6A1-07C50FD5A772}" sibTransId="{C55CD254-A0EA-40B8-9BD1-ACB30E1ECFA5}"/>
    <dgm:cxn modelId="{FCCB551C-FCFE-4719-B130-AF74846C2F2A}" srcId="{30465D3D-5600-4D4B-A1D1-9D590A2D16FA}" destId="{EDA34565-0160-443B-8A3E-023BF82969E4}" srcOrd="0" destOrd="0" parTransId="{263084E6-AB55-429D-9C57-06AEE2CE90F6}" sibTransId="{7D559D62-B1FA-4E76-8AB4-4256E7585E9E}"/>
    <dgm:cxn modelId="{5539E882-8237-447B-82A3-26C9663CF5B3}" type="presOf" srcId="{ACE43F9D-8F5B-49F8-BEA0-FBAEF2176652}" destId="{A3080FD8-108A-4B98-8456-094D32FB8801}" srcOrd="0" destOrd="0" presId="urn:microsoft.com/office/officeart/2008/layout/CircleAccentTimeline"/>
    <dgm:cxn modelId="{B1A55E0B-63A4-48FC-81BB-28788623B9B6}" srcId="{D98925D3-26CE-4933-B450-616046A463A6}" destId="{ABC105D8-2C85-4374-809A-5DCF43F2C48A}" srcOrd="0" destOrd="0" parTransId="{32997569-001B-48E8-A82D-6DD7372254A6}" sibTransId="{A9C95C47-4F8B-4F85-98AF-C3AE56D3B98F}"/>
    <dgm:cxn modelId="{704EB064-2B02-4269-8AE4-DE71A608C8CD}" type="presOf" srcId="{A412AD3D-C694-47A2-9F84-736DF0713F0C}" destId="{4DCF3D08-38BF-4191-B94E-E1E6A63F3168}" srcOrd="0" destOrd="1" presId="urn:microsoft.com/office/officeart/2008/layout/CircleAccentTimeline"/>
    <dgm:cxn modelId="{72B650DA-E9C3-41F4-9CFE-897144989FE6}" type="presParOf" srcId="{5F1A9304-634D-4AB9-AAC8-E42B09F8C930}" destId="{4410EAC3-2BE3-40FF-AD99-2577793411AB}" srcOrd="0" destOrd="0" presId="urn:microsoft.com/office/officeart/2008/layout/CircleAccentTimeline"/>
    <dgm:cxn modelId="{2A87D07A-FD55-4940-B684-FD6996A8F747}" type="presParOf" srcId="{4410EAC3-2BE3-40FF-AD99-2577793411AB}" destId="{3615AB75-58A5-4F34-86DF-9DEFE02DBF23}" srcOrd="0" destOrd="0" presId="urn:microsoft.com/office/officeart/2008/layout/CircleAccentTimeline"/>
    <dgm:cxn modelId="{51147AFE-EAB0-4A7A-A9D5-A0F97A88F297}" type="presParOf" srcId="{4410EAC3-2BE3-40FF-AD99-2577793411AB}" destId="{4BBCCC60-2417-409C-98D5-8502B2CCFD5B}" srcOrd="1" destOrd="0" presId="urn:microsoft.com/office/officeart/2008/layout/CircleAccentTimeline"/>
    <dgm:cxn modelId="{B146DD7D-62A3-47CB-A669-AF2A6AC89656}" type="presParOf" srcId="{4410EAC3-2BE3-40FF-AD99-2577793411AB}" destId="{3524E307-A05D-461D-828D-5D1C0870F346}" srcOrd="2" destOrd="0" presId="urn:microsoft.com/office/officeart/2008/layout/CircleAccentTimeline"/>
    <dgm:cxn modelId="{183FBCC2-2B98-4D1F-A362-6038CA97F456}" type="presParOf" srcId="{5F1A9304-634D-4AB9-AAC8-E42B09F8C930}" destId="{40A813E9-1D9E-4479-8040-CFD1FDFA5C94}" srcOrd="1" destOrd="0" presId="urn:microsoft.com/office/officeart/2008/layout/CircleAccentTimeline"/>
    <dgm:cxn modelId="{D420D818-099C-4C40-9DF9-9052D3F717FC}" type="presParOf" srcId="{5F1A9304-634D-4AB9-AAC8-E42B09F8C930}" destId="{0D534BBC-D4DD-4CE0-9A74-F9C96692727C}" srcOrd="2" destOrd="0" presId="urn:microsoft.com/office/officeart/2008/layout/CircleAccentTimeline"/>
    <dgm:cxn modelId="{86A636F7-CB34-4B60-8D4E-B8369E4C6AA7}" type="presParOf" srcId="{5F1A9304-634D-4AB9-AAC8-E42B09F8C930}" destId="{86BAFE43-9BC7-486C-AF7C-903915EE3752}" srcOrd="3" destOrd="0" presId="urn:microsoft.com/office/officeart/2008/layout/CircleAccentTimeline"/>
    <dgm:cxn modelId="{AD72F7EF-B503-4127-9935-7C9C1276480B}" type="presParOf" srcId="{5F1A9304-634D-4AB9-AAC8-E42B09F8C930}" destId="{62B49E57-3EE6-4FD7-855C-CFB52EDAA4A6}" srcOrd="4" destOrd="0" presId="urn:microsoft.com/office/officeart/2008/layout/CircleAccentTimeline"/>
    <dgm:cxn modelId="{955FA355-8C9E-40A8-89D2-24DFA190F4AB}" type="presParOf" srcId="{62B49E57-3EE6-4FD7-855C-CFB52EDAA4A6}" destId="{5F1BEC0B-FCB2-423E-ADBF-81FBB84833FC}" srcOrd="0" destOrd="0" presId="urn:microsoft.com/office/officeart/2008/layout/CircleAccentTimeline"/>
    <dgm:cxn modelId="{3028DD14-8088-456B-9D6D-B699026AD694}" type="presParOf" srcId="{62B49E57-3EE6-4FD7-855C-CFB52EDAA4A6}" destId="{D843FC93-662C-4B86-A38D-4499CEFE1A0E}" srcOrd="1" destOrd="0" presId="urn:microsoft.com/office/officeart/2008/layout/CircleAccentTimeline"/>
    <dgm:cxn modelId="{2B4455EB-CC1D-4A2C-A4C8-650B8880BF5C}" type="presParOf" srcId="{62B49E57-3EE6-4FD7-855C-CFB52EDAA4A6}" destId="{4DCF3D08-38BF-4191-B94E-E1E6A63F3168}" srcOrd="2" destOrd="0" presId="urn:microsoft.com/office/officeart/2008/layout/CircleAccentTimeline"/>
    <dgm:cxn modelId="{7E48FD38-15B6-499C-BCB3-ECBAE83B2636}" type="presParOf" srcId="{5F1A9304-634D-4AB9-AAC8-E42B09F8C930}" destId="{53725A89-1D6F-44A8-93FC-703009BFCCC8}" srcOrd="5" destOrd="0" presId="urn:microsoft.com/office/officeart/2008/layout/CircleAccentTimeline"/>
    <dgm:cxn modelId="{EFED43DA-FEB3-4DEF-B7F4-42CFDDA311C2}" type="presParOf" srcId="{5F1A9304-634D-4AB9-AAC8-E42B09F8C930}" destId="{0DA03545-3D0F-4300-A206-AC3AAA541DA7}" srcOrd="6" destOrd="0" presId="urn:microsoft.com/office/officeart/2008/layout/CircleAccentTimeline"/>
    <dgm:cxn modelId="{AACE562D-34EC-44FF-AD60-3D6644B9A3AE}" type="presParOf" srcId="{5F1A9304-634D-4AB9-AAC8-E42B09F8C930}" destId="{DB941519-CBF8-4226-BC30-7C3AFCC55534}" srcOrd="7" destOrd="0" presId="urn:microsoft.com/office/officeart/2008/layout/CircleAccentTimeline"/>
    <dgm:cxn modelId="{BFBDE94D-BBAC-4A2D-91E4-70D5E5DDCF17}" type="presParOf" srcId="{5F1A9304-634D-4AB9-AAC8-E42B09F8C930}" destId="{723ED555-770D-444B-A163-62E6555E9C0E}" srcOrd="8" destOrd="0" presId="urn:microsoft.com/office/officeart/2008/layout/CircleAccentTimeline"/>
    <dgm:cxn modelId="{DD75700F-702F-488B-82C0-3BE998B03450}" type="presParOf" srcId="{723ED555-770D-444B-A163-62E6555E9C0E}" destId="{6CC3E23B-A820-405E-9817-B9B72CD89857}" srcOrd="0" destOrd="0" presId="urn:microsoft.com/office/officeart/2008/layout/CircleAccentTimeline"/>
    <dgm:cxn modelId="{4D2E90C3-23AA-4709-8DCC-411B84289E3C}" type="presParOf" srcId="{723ED555-770D-444B-A163-62E6555E9C0E}" destId="{444F491A-15B0-4E44-ADB6-F739EA88625A}" srcOrd="1" destOrd="0" presId="urn:microsoft.com/office/officeart/2008/layout/CircleAccentTimeline"/>
    <dgm:cxn modelId="{A3A567F4-A7F4-4C54-90E5-DF3978519699}" type="presParOf" srcId="{723ED555-770D-444B-A163-62E6555E9C0E}" destId="{AE3F1C37-9B30-43E6-A834-429F96CBD00C}" srcOrd="2" destOrd="0" presId="urn:microsoft.com/office/officeart/2008/layout/CircleAccentTimeline"/>
    <dgm:cxn modelId="{CE5988A3-2856-4E9F-861A-ACFC86BE1EDE}" type="presParOf" srcId="{5F1A9304-634D-4AB9-AAC8-E42B09F8C930}" destId="{063733E8-A307-4C6A-9C2A-81364DC39419}" srcOrd="9" destOrd="0" presId="urn:microsoft.com/office/officeart/2008/layout/CircleAccentTimeline"/>
    <dgm:cxn modelId="{8765225E-C396-4063-8129-13C68F9489B7}" type="presParOf" srcId="{5F1A9304-634D-4AB9-AAC8-E42B09F8C930}" destId="{6F9C1403-6A11-44CC-A8F0-3FAB7F4610D3}" srcOrd="10" destOrd="0" presId="urn:microsoft.com/office/officeart/2008/layout/CircleAccentTimeline"/>
    <dgm:cxn modelId="{82106B84-87C7-48B5-A661-3486F9AF1EA6}" type="presParOf" srcId="{5F1A9304-634D-4AB9-AAC8-E42B09F8C930}" destId="{B80EC3A2-46A7-4DCB-AA45-56F25560C392}" srcOrd="11" destOrd="0" presId="urn:microsoft.com/office/officeart/2008/layout/CircleAccentTimeline"/>
    <dgm:cxn modelId="{D03B9C61-620F-40E8-8ADC-81453B52D8E7}" type="presParOf" srcId="{5F1A9304-634D-4AB9-AAC8-E42B09F8C930}" destId="{15F1E23E-16C9-44A0-AF2E-0379572BD047}" srcOrd="12" destOrd="0" presId="urn:microsoft.com/office/officeart/2008/layout/CircleAccentTimeline"/>
    <dgm:cxn modelId="{AA89A7AB-B43A-4A9F-BDF6-A93C8676736E}" type="presParOf" srcId="{15F1E23E-16C9-44A0-AF2E-0379572BD047}" destId="{7FFF650E-70F6-4569-9E5D-7D030786E71C}" srcOrd="0" destOrd="0" presId="urn:microsoft.com/office/officeart/2008/layout/CircleAccentTimeline"/>
    <dgm:cxn modelId="{F73689AE-EEAF-472E-B9C7-90B4D72749A3}" type="presParOf" srcId="{15F1E23E-16C9-44A0-AF2E-0379572BD047}" destId="{EB4B134A-546D-4501-9EE6-71D97AEE005B}" srcOrd="1" destOrd="0" presId="urn:microsoft.com/office/officeart/2008/layout/CircleAccentTimeline"/>
    <dgm:cxn modelId="{BA369E8E-F130-4780-9C08-7E8B0C3B7DE5}" type="presParOf" srcId="{15F1E23E-16C9-44A0-AF2E-0379572BD047}" destId="{5CC17179-61AA-4F42-B1C8-0B481FD7BEFC}" srcOrd="2" destOrd="0" presId="urn:microsoft.com/office/officeart/2008/layout/CircleAccentTimeline"/>
    <dgm:cxn modelId="{6C5812BB-9C03-4591-9683-2655B684A48D}" type="presParOf" srcId="{5F1A9304-634D-4AB9-AAC8-E42B09F8C930}" destId="{E325D188-A81F-4A74-BB42-F5A30C79B4B1}" srcOrd="13" destOrd="0" presId="urn:microsoft.com/office/officeart/2008/layout/CircleAccentTimeline"/>
    <dgm:cxn modelId="{75614113-B0A9-47C6-A513-FCDA88548B2F}" type="presParOf" srcId="{5F1A9304-634D-4AB9-AAC8-E42B09F8C930}" destId="{BFFDD621-D198-49F7-B247-01F628EC1F8D}" srcOrd="14" destOrd="0" presId="urn:microsoft.com/office/officeart/2008/layout/CircleAccentTimeline"/>
    <dgm:cxn modelId="{2A8BFD8B-B1D5-414C-93CF-9CD3354E66A0}" type="presParOf" srcId="{5F1A9304-634D-4AB9-AAC8-E42B09F8C930}" destId="{BA2C5C44-311A-462F-80D3-BD4E27DCB3B5}" srcOrd="15" destOrd="0" presId="urn:microsoft.com/office/officeart/2008/layout/CircleAccentTimeline"/>
    <dgm:cxn modelId="{5FF37C2B-DECC-4C6E-BC1C-36C8AC9F3815}" type="presParOf" srcId="{5F1A9304-634D-4AB9-AAC8-E42B09F8C930}" destId="{0B83BA18-DBE2-4046-A9AA-A2F695328DC7}" srcOrd="16" destOrd="0" presId="urn:microsoft.com/office/officeart/2008/layout/CircleAccentTimeline"/>
    <dgm:cxn modelId="{1366591A-0351-4CC9-A1D2-EE8C352BD373}" type="presParOf" srcId="{0B83BA18-DBE2-4046-A9AA-A2F695328DC7}" destId="{973AA2C8-0DDA-4289-88E9-E87DF7B1BDFC}" srcOrd="0" destOrd="0" presId="urn:microsoft.com/office/officeart/2008/layout/CircleAccentTimeline"/>
    <dgm:cxn modelId="{688D90A9-B50D-4EA5-A1D3-A7BED1F52A93}" type="presParOf" srcId="{0B83BA18-DBE2-4046-A9AA-A2F695328DC7}" destId="{20D637CF-CF91-4945-A1AA-361A5349ACE8}" srcOrd="1" destOrd="0" presId="urn:microsoft.com/office/officeart/2008/layout/CircleAccentTimeline"/>
    <dgm:cxn modelId="{FB65AAD9-E61B-4E96-98D3-DA4358268416}" type="presParOf" srcId="{0B83BA18-DBE2-4046-A9AA-A2F695328DC7}" destId="{B9C43218-BC2E-44CD-A853-084C0F2B3220}" srcOrd="2" destOrd="0" presId="urn:microsoft.com/office/officeart/2008/layout/CircleAccentTimeline"/>
    <dgm:cxn modelId="{8E4D90D5-F847-4B8F-B692-92973EE6BD38}" type="presParOf" srcId="{5F1A9304-634D-4AB9-AAC8-E42B09F8C930}" destId="{043D4CF1-6847-4094-84BD-6F48EF7EE78A}" srcOrd="17" destOrd="0" presId="urn:microsoft.com/office/officeart/2008/layout/CircleAccentTimeline"/>
    <dgm:cxn modelId="{1901D7DD-769F-49DE-841E-2687B0411D20}" type="presParOf" srcId="{5F1A9304-634D-4AB9-AAC8-E42B09F8C930}" destId="{0631D0E8-8C61-417D-8DDB-6ECFB9C18904}" srcOrd="18" destOrd="0" presId="urn:microsoft.com/office/officeart/2008/layout/CircleAccentTimeline"/>
    <dgm:cxn modelId="{EE5CDA4A-410C-458B-A73E-929468B92DE9}" type="presParOf" srcId="{5F1A9304-634D-4AB9-AAC8-E42B09F8C930}" destId="{A884765C-C7D2-4F83-A987-C6F243C8518A}" srcOrd="19" destOrd="0" presId="urn:microsoft.com/office/officeart/2008/layout/CircleAccentTimeline"/>
    <dgm:cxn modelId="{C9FA88B9-B7A8-4955-A3AA-ED1C6A4ECDA8}" type="presParOf" srcId="{5F1A9304-634D-4AB9-AAC8-E42B09F8C930}" destId="{B24D8259-FAC7-4723-B883-5D437B5D89A0}" srcOrd="20" destOrd="0" presId="urn:microsoft.com/office/officeart/2008/layout/CircleAccentTimeline"/>
    <dgm:cxn modelId="{F2858BF7-04D5-476A-ACDC-49DAEC773A09}" type="presParOf" srcId="{B24D8259-FAC7-4723-B883-5D437B5D89A0}" destId="{484CA2AC-2D89-4462-8B06-9ADDA672477C}" srcOrd="0" destOrd="0" presId="urn:microsoft.com/office/officeart/2008/layout/CircleAccentTimeline"/>
    <dgm:cxn modelId="{8D1E11A6-82B9-420E-9638-D102CF6F9DF4}" type="presParOf" srcId="{B24D8259-FAC7-4723-B883-5D437B5D89A0}" destId="{8BF7E993-F838-49ED-976E-7B7B73D4BA49}" srcOrd="1" destOrd="0" presId="urn:microsoft.com/office/officeart/2008/layout/CircleAccentTimeline"/>
    <dgm:cxn modelId="{3323E697-4BB3-425C-B4E5-C34E7CC2A09A}" type="presParOf" srcId="{B24D8259-FAC7-4723-B883-5D437B5D89A0}" destId="{4EF66620-AB4E-4480-B86A-52D1FA420612}" srcOrd="2" destOrd="0" presId="urn:microsoft.com/office/officeart/2008/layout/CircleAccentTimeline"/>
    <dgm:cxn modelId="{D4C48BD7-AD62-4B08-8B6D-7F44588F606B}" type="presParOf" srcId="{5F1A9304-634D-4AB9-AAC8-E42B09F8C930}" destId="{1C48C373-8D1E-486C-9A03-54231DDA9694}" srcOrd="21" destOrd="0" presId="urn:microsoft.com/office/officeart/2008/layout/CircleAccentTimeline"/>
    <dgm:cxn modelId="{A96ED968-383F-4956-B4EC-BA17A6C43A2E}" type="presParOf" srcId="{5F1A9304-634D-4AB9-AAC8-E42B09F8C930}" destId="{1C60A38B-5B47-4717-9940-15064920CDFF}" srcOrd="22" destOrd="0" presId="urn:microsoft.com/office/officeart/2008/layout/CircleAccentTimeline"/>
    <dgm:cxn modelId="{940714F9-D266-4663-B40A-8731BFFF0020}" type="presParOf" srcId="{5F1A9304-634D-4AB9-AAC8-E42B09F8C930}" destId="{86A7707B-9641-4AC8-A4B7-41B30F5020EE}" srcOrd="23" destOrd="0" presId="urn:microsoft.com/office/officeart/2008/layout/CircleAccentTimeline"/>
    <dgm:cxn modelId="{C540AD99-52CB-4448-907B-BD9E62C39B73}" type="presParOf" srcId="{5F1A9304-634D-4AB9-AAC8-E42B09F8C930}" destId="{6EAD55BD-7303-45C6-B862-9EDE8D5EECC1}" srcOrd="24" destOrd="0" presId="urn:microsoft.com/office/officeart/2008/layout/CircleAccentTimeline"/>
    <dgm:cxn modelId="{8B242FF4-DDE3-4632-8CF3-F8B3C2DD7199}" type="presParOf" srcId="{6EAD55BD-7303-45C6-B862-9EDE8D5EECC1}" destId="{C36A6A86-069D-4156-8882-6092A4671258}" srcOrd="0" destOrd="0" presId="urn:microsoft.com/office/officeart/2008/layout/CircleAccentTimeline"/>
    <dgm:cxn modelId="{180970A7-7168-47CE-BA7D-088312CF8F02}" type="presParOf" srcId="{6EAD55BD-7303-45C6-B862-9EDE8D5EECC1}" destId="{C8CFFD14-D052-4D20-8AF7-118F00595E1F}" srcOrd="1" destOrd="0" presId="urn:microsoft.com/office/officeart/2008/layout/CircleAccentTimeline"/>
    <dgm:cxn modelId="{D7CE094C-0186-4DBC-BEAA-BE7FCAD0812D}" type="presParOf" srcId="{6EAD55BD-7303-45C6-B862-9EDE8D5EECC1}" destId="{EF980A5C-3C8F-495A-A02C-12B96C465D37}" srcOrd="2" destOrd="0" presId="urn:microsoft.com/office/officeart/2008/layout/CircleAccentTimeline"/>
    <dgm:cxn modelId="{52D33B78-7C14-4D30-B484-B4E330F4CE87}" type="presParOf" srcId="{5F1A9304-634D-4AB9-AAC8-E42B09F8C930}" destId="{668C4FE2-97D4-488D-885C-90D38F571164}" srcOrd="25" destOrd="0" presId="urn:microsoft.com/office/officeart/2008/layout/CircleAccentTimeline"/>
    <dgm:cxn modelId="{99A16763-B9D2-4EAB-982F-720688E7A427}" type="presParOf" srcId="{5F1A9304-634D-4AB9-AAC8-E42B09F8C930}" destId="{B4CC1A31-5095-4DDD-9DCE-06BB8946632F}" srcOrd="26" destOrd="0" presId="urn:microsoft.com/office/officeart/2008/layout/CircleAccentTimeline"/>
    <dgm:cxn modelId="{503913DD-8210-44A4-B5CC-14072FCFDCA6}" type="presParOf" srcId="{5F1A9304-634D-4AB9-AAC8-E42B09F8C930}" destId="{D61F1777-B05B-4069-BD29-BA92E8A84CDA}" srcOrd="27" destOrd="0" presId="urn:microsoft.com/office/officeart/2008/layout/CircleAccentTimeline"/>
    <dgm:cxn modelId="{0E6B4396-878D-4BE2-9C3F-404991FCF805}" type="presParOf" srcId="{D61F1777-B05B-4069-BD29-BA92E8A84CDA}" destId="{78BE677E-442B-4E90-83FD-AA4CEE0369AB}" srcOrd="0" destOrd="0" presId="urn:microsoft.com/office/officeart/2008/layout/CircleAccentTimeline"/>
    <dgm:cxn modelId="{9D398F07-1C29-4413-9B7F-CA5EBF50A2BF}" type="presParOf" srcId="{D61F1777-B05B-4069-BD29-BA92E8A84CDA}" destId="{A3080FD8-108A-4B98-8456-094D32FB8801}" srcOrd="1" destOrd="0" presId="urn:microsoft.com/office/officeart/2008/layout/CircleAccentTimeline"/>
    <dgm:cxn modelId="{CD38CD12-1FDA-456A-BF8D-C76F0C4A292E}" type="presParOf" srcId="{D61F1777-B05B-4069-BD29-BA92E8A84CDA}" destId="{2B5BB32D-A7B4-4554-9557-B52BEBFD63FA}" srcOrd="2" destOrd="0" presId="urn:microsoft.com/office/officeart/2008/layout/CircleAccentTimeline"/>
    <dgm:cxn modelId="{ADF72132-5149-4E06-BCFB-BFB0D9711A93}" type="presParOf" srcId="{5F1A9304-634D-4AB9-AAC8-E42B09F8C930}" destId="{4B4DBB8E-2E5E-43E3-8006-6F1FFC7BC3D2}" srcOrd="28" destOrd="0" presId="urn:microsoft.com/office/officeart/2008/layout/CircleAccentTimeline"/>
    <dgm:cxn modelId="{FDC1D5BD-B3AE-46B8-9BBD-FFE632D80B17}" type="presParOf" srcId="{5F1A9304-634D-4AB9-AAC8-E42B09F8C930}" destId="{2CC55B33-5AA1-4B99-AAA4-A31E82F91814}" srcOrd="29" destOrd="0" presId="urn:microsoft.com/office/officeart/2008/layout/CircleAccent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EA6EA21-F6E2-4EA9-9657-B14A84185C77}" type="doc">
      <dgm:prSet loTypeId="urn:microsoft.com/office/officeart/2005/8/layout/arrow1" loCatId="relationship" qsTypeId="urn:microsoft.com/office/officeart/2005/8/quickstyle/simple5" qsCatId="simple" csTypeId="urn:microsoft.com/office/officeart/2005/8/colors/accent3_5" csCatId="accent3" phldr="1"/>
      <dgm:spPr/>
      <dgm:t>
        <a:bodyPr/>
        <a:lstStyle/>
        <a:p>
          <a:endParaRPr lang="de-CH"/>
        </a:p>
      </dgm:t>
    </dgm:pt>
    <dgm:pt modelId="{5FD4168E-1454-48D5-83FA-FC7E92F012A9}">
      <dgm:prSet phldrT="[Text]"/>
      <dgm:spPr>
        <a:xfrm rot="16200000">
          <a:off x="362" y="613"/>
          <a:ext cx="1092777" cy="1094668"/>
        </a:xfrm>
        <a:scene3d>
          <a:camera prst="orthographicFront">
            <a:rot lat="0" lon="0" rev="0"/>
          </a:camera>
          <a:lightRig rig="threePt" dir="t">
            <a:rot lat="0" lon="0" rev="1200000"/>
          </a:lightRig>
        </a:scene3d>
        <a:sp3d>
          <a:bevelT w="63500" h="25400"/>
        </a:sp3d>
      </dgm:spPr>
      <dgm:t>
        <a:bodyPr/>
        <a:lstStyle/>
        <a:p>
          <a:pPr algn="ctr"/>
          <a:r>
            <a:rPr lang="de-DE" smtClean="0">
              <a:latin typeface="Calibri"/>
              <a:ea typeface="+mn-ea"/>
              <a:cs typeface="+mn-cs"/>
            </a:rPr>
            <a:t>Heuristic</a:t>
          </a:r>
          <a:endParaRPr lang="de-CH" dirty="0">
            <a:latin typeface="Calibri"/>
            <a:ea typeface="+mn-ea"/>
            <a:cs typeface="+mn-cs"/>
          </a:endParaRPr>
        </a:p>
      </dgm:t>
    </dgm:pt>
    <dgm:pt modelId="{720301C9-2081-453C-A189-D47CB518D0F5}" type="parTrans" cxnId="{5A7D9396-287A-40C6-A100-3DE363425872}">
      <dgm:prSet/>
      <dgm:spPr/>
      <dgm:t>
        <a:bodyPr/>
        <a:lstStyle/>
        <a:p>
          <a:pPr algn="ctr"/>
          <a:endParaRPr lang="de-CH"/>
        </a:p>
      </dgm:t>
    </dgm:pt>
    <dgm:pt modelId="{C90C9ED1-C65D-4E60-9CBA-50185FF32400}" type="sibTrans" cxnId="{5A7D9396-287A-40C6-A100-3DE363425872}">
      <dgm:prSet/>
      <dgm:spPr/>
      <dgm:t>
        <a:bodyPr/>
        <a:lstStyle/>
        <a:p>
          <a:pPr algn="ctr"/>
          <a:endParaRPr lang="de-CH"/>
        </a:p>
      </dgm:t>
    </dgm:pt>
    <dgm:pt modelId="{F625E7D4-9654-4030-B800-B3F2B0BF99A2}">
      <dgm:prSet phldrT="[Text]"/>
      <dgm:spPr>
        <a:xfrm rot="5400000">
          <a:off x="3947419" y="1559"/>
          <a:ext cx="1092777" cy="1092777"/>
        </a:xfrm>
        <a:scene3d>
          <a:camera prst="orthographicFront">
            <a:rot lat="0" lon="0" rev="0"/>
          </a:camera>
          <a:lightRig rig="threePt" dir="t">
            <a:rot lat="0" lon="0" rev="1200000"/>
          </a:lightRig>
        </a:scene3d>
        <a:sp3d>
          <a:bevelT w="63500" h="25400"/>
        </a:sp3d>
      </dgm:spPr>
      <dgm:t>
        <a:bodyPr/>
        <a:lstStyle/>
        <a:p>
          <a:pPr algn="ctr"/>
          <a:r>
            <a:rPr lang="de-DE" smtClean="0">
              <a:latin typeface="Calibri"/>
              <a:ea typeface="+mn-ea"/>
              <a:cs typeface="+mn-cs"/>
            </a:rPr>
            <a:t>Deductive</a:t>
          </a:r>
          <a:endParaRPr lang="de-CH" dirty="0">
            <a:latin typeface="Calibri"/>
            <a:ea typeface="+mn-ea"/>
            <a:cs typeface="+mn-cs"/>
          </a:endParaRPr>
        </a:p>
      </dgm:t>
    </dgm:pt>
    <dgm:pt modelId="{8EE74A57-C40F-471C-8ACD-054E429B0E5D}" type="parTrans" cxnId="{DEFAEDC3-EC09-4CE0-B69B-3BFA89DF5E68}">
      <dgm:prSet/>
      <dgm:spPr/>
      <dgm:t>
        <a:bodyPr/>
        <a:lstStyle/>
        <a:p>
          <a:pPr algn="ctr"/>
          <a:endParaRPr lang="de-CH"/>
        </a:p>
      </dgm:t>
    </dgm:pt>
    <dgm:pt modelId="{0C4AAEB2-0266-4C56-B340-CE19AA5D5EE0}" type="sibTrans" cxnId="{DEFAEDC3-EC09-4CE0-B69B-3BFA89DF5E68}">
      <dgm:prSet/>
      <dgm:spPr/>
      <dgm:t>
        <a:bodyPr/>
        <a:lstStyle/>
        <a:p>
          <a:pPr algn="ctr"/>
          <a:endParaRPr lang="de-CH"/>
        </a:p>
      </dgm:t>
    </dgm:pt>
    <dgm:pt modelId="{D3979604-583B-4367-B2D7-19AA20E7CFCA}" type="pres">
      <dgm:prSet presAssocID="{BEA6EA21-F6E2-4EA9-9657-B14A84185C77}" presName="cycle" presStyleCnt="0">
        <dgm:presLayoutVars>
          <dgm:dir/>
          <dgm:resizeHandles val="exact"/>
        </dgm:presLayoutVars>
      </dgm:prSet>
      <dgm:spPr/>
      <dgm:t>
        <a:bodyPr/>
        <a:lstStyle/>
        <a:p>
          <a:endParaRPr lang="de-CH"/>
        </a:p>
      </dgm:t>
    </dgm:pt>
    <dgm:pt modelId="{20BB8AD3-6731-4DDA-8754-546A51672D16}" type="pres">
      <dgm:prSet presAssocID="{5FD4168E-1454-48D5-83FA-FC7E92F012A9}" presName="arrow" presStyleLbl="node1" presStyleIdx="0" presStyleCnt="2" custScaleY="100173">
        <dgm:presLayoutVars>
          <dgm:bulletEnabled val="1"/>
        </dgm:presLayoutVars>
      </dgm:prSet>
      <dgm:spPr>
        <a:prstGeom prst="upArrow">
          <a:avLst>
            <a:gd name="adj1" fmla="val 50000"/>
            <a:gd name="adj2" fmla="val 35000"/>
          </a:avLst>
        </a:prstGeom>
      </dgm:spPr>
      <dgm:t>
        <a:bodyPr/>
        <a:lstStyle/>
        <a:p>
          <a:endParaRPr lang="de-CH"/>
        </a:p>
      </dgm:t>
    </dgm:pt>
    <dgm:pt modelId="{C54715E5-BB90-4DF1-9DE0-1FFBB31367D9}" type="pres">
      <dgm:prSet presAssocID="{F625E7D4-9654-4030-B800-B3F2B0BF99A2}" presName="arrow" presStyleLbl="node1" presStyleIdx="1" presStyleCnt="2">
        <dgm:presLayoutVars>
          <dgm:bulletEnabled val="1"/>
        </dgm:presLayoutVars>
      </dgm:prSet>
      <dgm:spPr>
        <a:prstGeom prst="upArrow">
          <a:avLst>
            <a:gd name="adj1" fmla="val 50000"/>
            <a:gd name="adj2" fmla="val 35000"/>
          </a:avLst>
        </a:prstGeom>
      </dgm:spPr>
      <dgm:t>
        <a:bodyPr/>
        <a:lstStyle/>
        <a:p>
          <a:endParaRPr lang="de-CH"/>
        </a:p>
      </dgm:t>
    </dgm:pt>
  </dgm:ptLst>
  <dgm:cxnLst>
    <dgm:cxn modelId="{5A7D9396-287A-40C6-A100-3DE363425872}" srcId="{BEA6EA21-F6E2-4EA9-9657-B14A84185C77}" destId="{5FD4168E-1454-48D5-83FA-FC7E92F012A9}" srcOrd="0" destOrd="0" parTransId="{720301C9-2081-453C-A189-D47CB518D0F5}" sibTransId="{C90C9ED1-C65D-4E60-9CBA-50185FF32400}"/>
    <dgm:cxn modelId="{8512444E-914E-4B74-A03D-227E4996ACE0}" type="presOf" srcId="{BEA6EA21-F6E2-4EA9-9657-B14A84185C77}" destId="{D3979604-583B-4367-B2D7-19AA20E7CFCA}" srcOrd="0" destOrd="0" presId="urn:microsoft.com/office/officeart/2005/8/layout/arrow1"/>
    <dgm:cxn modelId="{A8E6042C-CCD3-40D9-9F2F-6C8E71DE8C5D}" type="presOf" srcId="{5FD4168E-1454-48D5-83FA-FC7E92F012A9}" destId="{20BB8AD3-6731-4DDA-8754-546A51672D16}" srcOrd="0" destOrd="0" presId="urn:microsoft.com/office/officeart/2005/8/layout/arrow1"/>
    <dgm:cxn modelId="{DEFAEDC3-EC09-4CE0-B69B-3BFA89DF5E68}" srcId="{BEA6EA21-F6E2-4EA9-9657-B14A84185C77}" destId="{F625E7D4-9654-4030-B800-B3F2B0BF99A2}" srcOrd="1" destOrd="0" parTransId="{8EE74A57-C40F-471C-8ACD-054E429B0E5D}" sibTransId="{0C4AAEB2-0266-4C56-B340-CE19AA5D5EE0}"/>
    <dgm:cxn modelId="{89C67686-A23C-4412-838F-10286F1B2192}" type="presOf" srcId="{F625E7D4-9654-4030-B800-B3F2B0BF99A2}" destId="{C54715E5-BB90-4DF1-9DE0-1FFBB31367D9}" srcOrd="0" destOrd="0" presId="urn:microsoft.com/office/officeart/2005/8/layout/arrow1"/>
    <dgm:cxn modelId="{F1708C2D-2562-4505-9AB8-1C5A77E10FFE}" type="presParOf" srcId="{D3979604-583B-4367-B2D7-19AA20E7CFCA}" destId="{20BB8AD3-6731-4DDA-8754-546A51672D16}" srcOrd="0" destOrd="0" presId="urn:microsoft.com/office/officeart/2005/8/layout/arrow1"/>
    <dgm:cxn modelId="{9FD1F5A3-944B-4C3E-AB7A-4946FCD86AA4}" type="presParOf" srcId="{D3979604-583B-4367-B2D7-19AA20E7CFCA}" destId="{C54715E5-BB90-4DF1-9DE0-1FFBB31367D9}" srcOrd="1" destOrd="0" presId="urn:microsoft.com/office/officeart/2005/8/layout/arrow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89F687A-6A7D-476B-B432-3A70B5F06711}" type="doc">
      <dgm:prSet loTypeId="urn:microsoft.com/office/officeart/2008/layout/CircleAccentTimeline" loCatId="process" qsTypeId="urn:microsoft.com/office/officeart/2005/8/quickstyle/simple5" qsCatId="simple" csTypeId="urn:microsoft.com/office/officeart/2005/8/colors/colorful1" csCatId="colorful" phldr="1"/>
      <dgm:spPr/>
      <dgm:t>
        <a:bodyPr/>
        <a:lstStyle/>
        <a:p>
          <a:endParaRPr lang="de-CH"/>
        </a:p>
      </dgm:t>
    </dgm:pt>
    <dgm:pt modelId="{A673A775-76E5-41DA-A974-3BD9B27869BD}">
      <dgm:prSet phldrT="[Text]"/>
      <dgm:spPr>
        <a:xfrm rot="17700000">
          <a:off x="351823" y="408890"/>
          <a:ext cx="1231181" cy="593334"/>
        </a:xfrm>
      </dgm:spPr>
      <dgm:t>
        <a:bodyPr/>
        <a:lstStyle/>
        <a:p>
          <a:pPr algn="l"/>
          <a:r>
            <a:rPr lang="de-DE" smtClean="0">
              <a:latin typeface="Calibri"/>
              <a:ea typeface="+mn-ea"/>
              <a:cs typeface="+mn-cs"/>
            </a:rPr>
            <a:t>Low Explicitness</a:t>
          </a:r>
          <a:endParaRPr lang="de-CH" dirty="0">
            <a:latin typeface="Calibri"/>
            <a:ea typeface="+mn-ea"/>
            <a:cs typeface="+mn-cs"/>
          </a:endParaRPr>
        </a:p>
      </dgm:t>
    </dgm:pt>
    <dgm:pt modelId="{45D7C8CC-99BF-41A1-9B37-5470CDF2198B}" type="parTrans" cxnId="{F9B12287-63BC-400E-97BC-ABE72B758505}">
      <dgm:prSet/>
      <dgm:spPr/>
      <dgm:t>
        <a:bodyPr/>
        <a:lstStyle/>
        <a:p>
          <a:pPr algn="l"/>
          <a:endParaRPr lang="de-CH"/>
        </a:p>
      </dgm:t>
    </dgm:pt>
    <dgm:pt modelId="{EECB5883-0CD1-49E0-B01C-934EAB36EF88}" type="sibTrans" cxnId="{F9B12287-63BC-400E-97BC-ABE72B758505}">
      <dgm:prSet/>
      <dgm:spPr/>
      <dgm:t>
        <a:bodyPr/>
        <a:lstStyle/>
        <a:p>
          <a:pPr algn="l"/>
          <a:endParaRPr lang="de-CH"/>
        </a:p>
      </dgm:t>
    </dgm:pt>
    <dgm:pt modelId="{05AE5C28-614B-400B-97FB-4C4270397443}">
      <dgm:prSet phldrT="[Text]"/>
      <dgm:spPr>
        <a:xfrm rot="17700000">
          <a:off x="458993" y="2169953"/>
          <a:ext cx="1065029" cy="513517"/>
        </a:xfrm>
      </dgm:spPr>
      <dgm:t>
        <a:bodyPr/>
        <a:lstStyle/>
        <a:p>
          <a:pPr algn="l"/>
          <a:r>
            <a:rPr lang="de-DE" smtClean="0">
              <a:latin typeface="Calibri"/>
              <a:ea typeface="+mn-ea"/>
              <a:cs typeface="+mn-cs"/>
            </a:rPr>
            <a:t>Diaries</a:t>
          </a:r>
          <a:endParaRPr lang="de-CH" dirty="0">
            <a:latin typeface="Calibri"/>
            <a:ea typeface="+mn-ea"/>
            <a:cs typeface="+mn-cs"/>
          </a:endParaRPr>
        </a:p>
      </dgm:t>
    </dgm:pt>
    <dgm:pt modelId="{039E0814-0D70-4973-9A33-0D02E06E7C28}" type="parTrans" cxnId="{576CB497-2FC2-426E-BDC9-D8B4E322577A}">
      <dgm:prSet/>
      <dgm:spPr/>
      <dgm:t>
        <a:bodyPr/>
        <a:lstStyle/>
        <a:p>
          <a:pPr algn="l"/>
          <a:endParaRPr lang="de-CH"/>
        </a:p>
      </dgm:t>
    </dgm:pt>
    <dgm:pt modelId="{595D9670-A26E-4621-AA9A-79A8D297E09F}" type="sibTrans" cxnId="{576CB497-2FC2-426E-BDC9-D8B4E322577A}">
      <dgm:prSet/>
      <dgm:spPr/>
      <dgm:t>
        <a:bodyPr/>
        <a:lstStyle/>
        <a:p>
          <a:pPr algn="l"/>
          <a:endParaRPr lang="de-CH"/>
        </a:p>
      </dgm:t>
    </dgm:pt>
    <dgm:pt modelId="{A412AD3D-C694-47A2-9F84-736DF0713F0C}">
      <dgm:prSet phldrT="[Text]" custT="1"/>
      <dgm:spPr>
        <a:xfrm rot="17700000">
          <a:off x="1125765" y="739807"/>
          <a:ext cx="1065029" cy="513517"/>
        </a:xfrm>
      </dgm:spPr>
      <dgm:t>
        <a:bodyPr/>
        <a:lstStyle/>
        <a:p>
          <a:pPr algn="l"/>
          <a:r>
            <a:rPr lang="de-DE" sz="500" dirty="0" smtClean="0">
              <a:latin typeface="Calibri"/>
              <a:ea typeface="+mn-ea"/>
              <a:cs typeface="+mn-cs"/>
            </a:rPr>
            <a:t>Journals</a:t>
          </a:r>
          <a:endParaRPr lang="de-CH" sz="500" dirty="0">
            <a:latin typeface="Calibri"/>
            <a:ea typeface="+mn-ea"/>
            <a:cs typeface="+mn-cs"/>
          </a:endParaRPr>
        </a:p>
      </dgm:t>
    </dgm:pt>
    <dgm:pt modelId="{9CBC234C-3E4F-4384-B4FB-B03E25B8428A}" type="parTrans" cxnId="{DB55B44B-7B8A-4772-B010-E7F113E1E4E9}">
      <dgm:prSet/>
      <dgm:spPr/>
      <dgm:t>
        <a:bodyPr/>
        <a:lstStyle/>
        <a:p>
          <a:pPr algn="l"/>
          <a:endParaRPr lang="de-CH"/>
        </a:p>
      </dgm:t>
    </dgm:pt>
    <dgm:pt modelId="{ACDAF317-2C7E-4920-9656-E36F0095235C}" type="sibTrans" cxnId="{DB55B44B-7B8A-4772-B010-E7F113E1E4E9}">
      <dgm:prSet/>
      <dgm:spPr/>
      <dgm:t>
        <a:bodyPr/>
        <a:lstStyle/>
        <a:p>
          <a:pPr algn="l"/>
          <a:endParaRPr lang="de-CH"/>
        </a:p>
      </dgm:t>
    </dgm:pt>
    <dgm:pt modelId="{ACE43F9D-8F5B-49F8-BEA0-FBAEF2176652}">
      <dgm:prSet phldrT="[Text]"/>
      <dgm:spPr>
        <a:xfrm rot="17700000">
          <a:off x="4948528" y="408890"/>
          <a:ext cx="1231181" cy="593334"/>
        </a:xfrm>
      </dgm:spPr>
      <dgm:t>
        <a:bodyPr/>
        <a:lstStyle/>
        <a:p>
          <a:pPr algn="l"/>
          <a:r>
            <a:rPr lang="de-DE" smtClean="0">
              <a:latin typeface="Calibri"/>
              <a:ea typeface="+mn-ea"/>
              <a:cs typeface="+mn-cs"/>
            </a:rPr>
            <a:t>High Explicitness</a:t>
          </a:r>
          <a:endParaRPr lang="de-CH" dirty="0">
            <a:latin typeface="Calibri"/>
            <a:ea typeface="+mn-ea"/>
            <a:cs typeface="+mn-cs"/>
          </a:endParaRPr>
        </a:p>
      </dgm:t>
    </dgm:pt>
    <dgm:pt modelId="{AA4499FD-1184-47C6-B39C-B8DF88127042}" type="parTrans" cxnId="{E3F26095-0BFB-4886-A169-3A521A855043}">
      <dgm:prSet/>
      <dgm:spPr/>
      <dgm:t>
        <a:bodyPr/>
        <a:lstStyle/>
        <a:p>
          <a:pPr algn="l"/>
          <a:endParaRPr lang="de-CH"/>
        </a:p>
      </dgm:t>
    </dgm:pt>
    <dgm:pt modelId="{29CC08CE-B049-483F-B8C6-55FB4E23AFE9}" type="sibTrans" cxnId="{E3F26095-0BFB-4886-A169-3A521A855043}">
      <dgm:prSet/>
      <dgm:spPr/>
      <dgm:t>
        <a:bodyPr/>
        <a:lstStyle/>
        <a:p>
          <a:pPr algn="l"/>
          <a:endParaRPr lang="de-CH"/>
        </a:p>
      </dgm:t>
    </dgm:pt>
    <dgm:pt modelId="{E87482D9-B105-4218-ACDA-0F879AC7DC3E}">
      <dgm:prSet phldrT="[Text]" custT="1"/>
      <dgm:spPr>
        <a:xfrm rot="17700000">
          <a:off x="1125765" y="739807"/>
          <a:ext cx="1065029" cy="513517"/>
        </a:xfrm>
      </dgm:spPr>
      <dgm:t>
        <a:bodyPr/>
        <a:lstStyle/>
        <a:p>
          <a:pPr algn="l"/>
          <a:r>
            <a:rPr lang="de-DE" sz="500" dirty="0" err="1" smtClean="0">
              <a:latin typeface="Calibri"/>
              <a:ea typeface="+mn-ea"/>
              <a:cs typeface="+mn-cs"/>
            </a:rPr>
            <a:t>Record</a:t>
          </a:r>
          <a:r>
            <a:rPr lang="de-DE" sz="1200" dirty="0" smtClean="0">
              <a:latin typeface="Calibri"/>
              <a:ea typeface="+mn-ea"/>
              <a:cs typeface="+mn-cs"/>
            </a:rPr>
            <a:t> </a:t>
          </a:r>
          <a:r>
            <a:rPr lang="de-DE" sz="500" dirty="0" err="1" smtClean="0">
              <a:latin typeface="Calibri"/>
              <a:ea typeface="+mn-ea"/>
              <a:cs typeface="+mn-cs"/>
            </a:rPr>
            <a:t>reviews</a:t>
          </a:r>
          <a:endParaRPr lang="de-CH" sz="500" dirty="0">
            <a:latin typeface="Calibri"/>
            <a:ea typeface="+mn-ea"/>
            <a:cs typeface="+mn-cs"/>
          </a:endParaRPr>
        </a:p>
      </dgm:t>
    </dgm:pt>
    <dgm:pt modelId="{7E35F4D6-7D09-4356-9853-1AE82A120B7A}" type="parTrans" cxnId="{FF4865AE-ADA7-4179-8B52-43CC7A2C340D}">
      <dgm:prSet/>
      <dgm:spPr/>
      <dgm:t>
        <a:bodyPr/>
        <a:lstStyle/>
        <a:p>
          <a:pPr algn="l"/>
          <a:endParaRPr lang="de-CH"/>
        </a:p>
      </dgm:t>
    </dgm:pt>
    <dgm:pt modelId="{3E326F14-E840-458F-82A6-7B979ACCEF0F}" type="sibTrans" cxnId="{FF4865AE-ADA7-4179-8B52-43CC7A2C340D}">
      <dgm:prSet/>
      <dgm:spPr/>
      <dgm:t>
        <a:bodyPr/>
        <a:lstStyle/>
        <a:p>
          <a:pPr algn="l"/>
          <a:endParaRPr lang="de-CH"/>
        </a:p>
      </dgm:t>
    </dgm:pt>
    <dgm:pt modelId="{D98925D3-26CE-4933-B450-616046A463A6}">
      <dgm:prSet phldrT="[Text]"/>
      <dgm:spPr>
        <a:xfrm rot="17700000">
          <a:off x="1047597" y="2169953"/>
          <a:ext cx="1065029" cy="513517"/>
        </a:xfrm>
      </dgm:spPr>
      <dgm:t>
        <a:bodyPr/>
        <a:lstStyle/>
        <a:p>
          <a:pPr algn="l"/>
          <a:r>
            <a:rPr lang="de-DE" smtClean="0">
              <a:latin typeface="Calibri"/>
              <a:ea typeface="+mn-ea"/>
              <a:cs typeface="+mn-cs"/>
            </a:rPr>
            <a:t>Letters</a:t>
          </a:r>
          <a:endParaRPr lang="de-CH" dirty="0">
            <a:latin typeface="Calibri"/>
            <a:ea typeface="+mn-ea"/>
            <a:cs typeface="+mn-cs"/>
          </a:endParaRPr>
        </a:p>
      </dgm:t>
    </dgm:pt>
    <dgm:pt modelId="{51F0C0FB-29B1-4FD8-B439-35C5D375FED6}" type="parTrans" cxnId="{5012ADC0-994F-4DCE-B47E-31C746013EE7}">
      <dgm:prSet/>
      <dgm:spPr/>
      <dgm:t>
        <a:bodyPr/>
        <a:lstStyle/>
        <a:p>
          <a:pPr algn="l"/>
          <a:endParaRPr lang="de-CH"/>
        </a:p>
      </dgm:t>
    </dgm:pt>
    <dgm:pt modelId="{739736E8-43C7-448C-BC9A-7E7A4B3C7A6D}" type="sibTrans" cxnId="{5012ADC0-994F-4DCE-B47E-31C746013EE7}">
      <dgm:prSet/>
      <dgm:spPr/>
      <dgm:t>
        <a:bodyPr/>
        <a:lstStyle/>
        <a:p>
          <a:pPr algn="l"/>
          <a:endParaRPr lang="de-CH"/>
        </a:p>
      </dgm:t>
    </dgm:pt>
    <dgm:pt modelId="{ABC105D8-2C85-4374-809A-5DCF43F2C48A}">
      <dgm:prSet phldrT="[Text]" custT="1"/>
      <dgm:spPr>
        <a:xfrm rot="17700000">
          <a:off x="1714369" y="739476"/>
          <a:ext cx="1065029" cy="513517"/>
        </a:xfrm>
      </dgm:spPr>
      <dgm:t>
        <a:bodyPr/>
        <a:lstStyle/>
        <a:p>
          <a:pPr algn="l"/>
          <a:r>
            <a:rPr lang="de-DE" sz="700" dirty="0" err="1" smtClean="0">
              <a:latin typeface="Calibri"/>
              <a:ea typeface="+mn-ea"/>
              <a:cs typeface="+mn-cs"/>
            </a:rPr>
            <a:t>Unstructured</a:t>
          </a:r>
          <a:r>
            <a:rPr lang="de-DE" sz="700" dirty="0" smtClean="0">
              <a:latin typeface="Calibri"/>
              <a:ea typeface="+mn-ea"/>
              <a:cs typeface="+mn-cs"/>
            </a:rPr>
            <a:t> </a:t>
          </a:r>
          <a:r>
            <a:rPr lang="de-DE" sz="500" dirty="0" smtClean="0">
              <a:latin typeface="Calibri"/>
              <a:ea typeface="+mn-ea"/>
              <a:cs typeface="+mn-cs"/>
            </a:rPr>
            <a:t>Interviews</a:t>
          </a:r>
          <a:endParaRPr lang="de-CH" sz="500" dirty="0">
            <a:latin typeface="Calibri"/>
            <a:ea typeface="+mn-ea"/>
            <a:cs typeface="+mn-cs"/>
          </a:endParaRPr>
        </a:p>
      </dgm:t>
    </dgm:pt>
    <dgm:pt modelId="{32997569-001B-48E8-A82D-6DD7372254A6}" type="parTrans" cxnId="{B1A55E0B-63A4-48FC-81BB-28788623B9B6}">
      <dgm:prSet/>
      <dgm:spPr/>
      <dgm:t>
        <a:bodyPr/>
        <a:lstStyle/>
        <a:p>
          <a:pPr algn="l"/>
          <a:endParaRPr lang="de-CH"/>
        </a:p>
      </dgm:t>
    </dgm:pt>
    <dgm:pt modelId="{A9C95C47-4F8B-4F85-98AF-C3AE56D3B98F}" type="sibTrans" cxnId="{B1A55E0B-63A4-48FC-81BB-28788623B9B6}">
      <dgm:prSet/>
      <dgm:spPr/>
      <dgm:t>
        <a:bodyPr/>
        <a:lstStyle/>
        <a:p>
          <a:pPr algn="l"/>
          <a:endParaRPr lang="de-CH"/>
        </a:p>
      </dgm:t>
    </dgm:pt>
    <dgm:pt modelId="{30465D3D-5600-4D4B-A1D1-9D590A2D16FA}">
      <dgm:prSet phldrT="[Text]"/>
      <dgm:spPr>
        <a:xfrm rot="17700000">
          <a:off x="1636201" y="2169953"/>
          <a:ext cx="1065029" cy="513517"/>
        </a:xfrm>
      </dgm:spPr>
      <dgm:t>
        <a:bodyPr/>
        <a:lstStyle/>
        <a:p>
          <a:pPr algn="ctr"/>
          <a:r>
            <a:rPr lang="de-DE" dirty="0" err="1" smtClean="0">
              <a:latin typeface="Calibri"/>
              <a:ea typeface="+mn-ea"/>
              <a:cs typeface="+mn-cs"/>
            </a:rPr>
            <a:t>Conversation</a:t>
          </a:r>
          <a:endParaRPr lang="de-CH" dirty="0">
            <a:latin typeface="Calibri"/>
            <a:ea typeface="+mn-ea"/>
            <a:cs typeface="+mn-cs"/>
          </a:endParaRPr>
        </a:p>
      </dgm:t>
    </dgm:pt>
    <dgm:pt modelId="{BE39AA09-D9AD-47D3-89EF-06CDCD45E0DC}" type="parTrans" cxnId="{11E42D6A-4A68-405B-A852-70167E0DF229}">
      <dgm:prSet/>
      <dgm:spPr/>
      <dgm:t>
        <a:bodyPr/>
        <a:lstStyle/>
        <a:p>
          <a:pPr algn="l"/>
          <a:endParaRPr lang="de-CH"/>
        </a:p>
      </dgm:t>
    </dgm:pt>
    <dgm:pt modelId="{E70EDB46-8BED-4FFF-9BC4-A86A3C0F647E}" type="sibTrans" cxnId="{11E42D6A-4A68-405B-A852-70167E0DF229}">
      <dgm:prSet/>
      <dgm:spPr/>
      <dgm:t>
        <a:bodyPr/>
        <a:lstStyle/>
        <a:p>
          <a:pPr algn="l"/>
          <a:endParaRPr lang="de-CH"/>
        </a:p>
      </dgm:t>
    </dgm:pt>
    <dgm:pt modelId="{EDA34565-0160-443B-8A3E-023BF82969E4}">
      <dgm:prSet phldrT="[Text]" custT="1"/>
      <dgm:spPr>
        <a:xfrm rot="17700000">
          <a:off x="2302973" y="739476"/>
          <a:ext cx="1065029" cy="513517"/>
        </a:xfrm>
      </dgm:spPr>
      <dgm:t>
        <a:bodyPr/>
        <a:lstStyle/>
        <a:p>
          <a:pPr algn="l"/>
          <a:r>
            <a:rPr lang="de-DE" sz="500" dirty="0" smtClean="0">
              <a:latin typeface="Calibri"/>
              <a:ea typeface="+mn-ea"/>
              <a:cs typeface="+mn-cs"/>
            </a:rPr>
            <a:t>Open </a:t>
          </a:r>
          <a:r>
            <a:rPr lang="de-DE" sz="500" dirty="0" err="1" smtClean="0">
              <a:latin typeface="Calibri"/>
              <a:ea typeface="+mn-ea"/>
              <a:cs typeface="+mn-cs"/>
            </a:rPr>
            <a:t>observations</a:t>
          </a:r>
          <a:endParaRPr lang="de-CH" sz="500" dirty="0">
            <a:latin typeface="Calibri"/>
            <a:ea typeface="+mn-ea"/>
            <a:cs typeface="+mn-cs"/>
          </a:endParaRPr>
        </a:p>
      </dgm:t>
    </dgm:pt>
    <dgm:pt modelId="{263084E6-AB55-429D-9C57-06AEE2CE90F6}" type="parTrans" cxnId="{FCCB551C-FCFE-4719-B130-AF74846C2F2A}">
      <dgm:prSet/>
      <dgm:spPr/>
      <dgm:t>
        <a:bodyPr/>
        <a:lstStyle/>
        <a:p>
          <a:pPr algn="l"/>
          <a:endParaRPr lang="de-CH"/>
        </a:p>
      </dgm:t>
    </dgm:pt>
    <dgm:pt modelId="{7D559D62-B1FA-4E76-8AB4-4256E7585E9E}" type="sibTrans" cxnId="{FCCB551C-FCFE-4719-B130-AF74846C2F2A}">
      <dgm:prSet/>
      <dgm:spPr/>
      <dgm:t>
        <a:bodyPr/>
        <a:lstStyle/>
        <a:p>
          <a:pPr algn="l"/>
          <a:endParaRPr lang="de-CH"/>
        </a:p>
      </dgm:t>
    </dgm:pt>
    <dgm:pt modelId="{D294F8F1-C365-4CE4-A239-39B3496DAD92}">
      <dgm:prSet phldrT="[Text]"/>
      <dgm:spPr>
        <a:xfrm rot="17700000">
          <a:off x="2224804" y="2169953"/>
          <a:ext cx="1065029" cy="513517"/>
        </a:xfrm>
      </dgm:spPr>
      <dgm:t>
        <a:bodyPr/>
        <a:lstStyle/>
        <a:p>
          <a:pPr algn="l"/>
          <a:r>
            <a:rPr lang="de-DE" smtClean="0">
              <a:latin typeface="Calibri"/>
              <a:ea typeface="+mn-ea"/>
              <a:cs typeface="+mn-cs"/>
            </a:rPr>
            <a:t>Structured Interviews</a:t>
          </a:r>
          <a:endParaRPr lang="de-CH" dirty="0">
            <a:latin typeface="Calibri"/>
            <a:ea typeface="+mn-ea"/>
            <a:cs typeface="+mn-cs"/>
          </a:endParaRPr>
        </a:p>
      </dgm:t>
    </dgm:pt>
    <dgm:pt modelId="{ADFEEDA9-133F-4A5B-8AFD-AA1C504BA98A}" type="parTrans" cxnId="{FCCF6D35-919A-4EE1-868F-1CC9D3B3A72B}">
      <dgm:prSet/>
      <dgm:spPr/>
      <dgm:t>
        <a:bodyPr/>
        <a:lstStyle/>
        <a:p>
          <a:pPr algn="l"/>
          <a:endParaRPr lang="de-CH"/>
        </a:p>
      </dgm:t>
    </dgm:pt>
    <dgm:pt modelId="{578DA8F7-E8BD-4612-8F9B-1ABD7094127B}" type="sibTrans" cxnId="{FCCF6D35-919A-4EE1-868F-1CC9D3B3A72B}">
      <dgm:prSet/>
      <dgm:spPr/>
      <dgm:t>
        <a:bodyPr/>
        <a:lstStyle/>
        <a:p>
          <a:pPr algn="l"/>
          <a:endParaRPr lang="de-CH"/>
        </a:p>
      </dgm:t>
    </dgm:pt>
    <dgm:pt modelId="{1FB04FB2-219E-4E0A-BF0B-D2CAC23D9372}">
      <dgm:prSet phldrT="[Text]"/>
      <dgm:spPr>
        <a:xfrm rot="17700000">
          <a:off x="2891576" y="739476"/>
          <a:ext cx="1065029" cy="513517"/>
        </a:xfrm>
      </dgm:spPr>
      <dgm:t>
        <a:bodyPr/>
        <a:lstStyle/>
        <a:p>
          <a:pPr algn="l"/>
          <a:r>
            <a:rPr lang="de-DE" smtClean="0">
              <a:latin typeface="Calibri"/>
              <a:ea typeface="+mn-ea"/>
              <a:cs typeface="+mn-cs"/>
            </a:rPr>
            <a:t>Semi-structured questionnaires</a:t>
          </a:r>
          <a:endParaRPr lang="de-CH" dirty="0">
            <a:latin typeface="Calibri"/>
            <a:ea typeface="+mn-ea"/>
            <a:cs typeface="+mn-cs"/>
          </a:endParaRPr>
        </a:p>
      </dgm:t>
    </dgm:pt>
    <dgm:pt modelId="{2809C9EB-0A5A-4F0F-B6A1-07C50FD5A772}" type="parTrans" cxnId="{689583E9-90A1-4283-B2A9-5BFD49FEB941}">
      <dgm:prSet/>
      <dgm:spPr/>
      <dgm:t>
        <a:bodyPr/>
        <a:lstStyle/>
        <a:p>
          <a:pPr algn="l"/>
          <a:endParaRPr lang="de-CH"/>
        </a:p>
      </dgm:t>
    </dgm:pt>
    <dgm:pt modelId="{C55CD254-A0EA-40B8-9BD1-ACB30E1ECFA5}" type="sibTrans" cxnId="{689583E9-90A1-4283-B2A9-5BFD49FEB941}">
      <dgm:prSet/>
      <dgm:spPr/>
      <dgm:t>
        <a:bodyPr/>
        <a:lstStyle/>
        <a:p>
          <a:pPr algn="l"/>
          <a:endParaRPr lang="de-CH"/>
        </a:p>
      </dgm:t>
    </dgm:pt>
    <dgm:pt modelId="{B7134FD9-C1A6-46EB-BCFF-1203BE39FFC9}">
      <dgm:prSet phldrT="[Text]"/>
      <dgm:spPr>
        <a:xfrm rot="17700000">
          <a:off x="2813408" y="2169953"/>
          <a:ext cx="1065029" cy="513517"/>
        </a:xfrm>
      </dgm:spPr>
      <dgm:t>
        <a:bodyPr/>
        <a:lstStyle/>
        <a:p>
          <a:pPr algn="l"/>
          <a:r>
            <a:rPr lang="de-DE" smtClean="0">
              <a:latin typeface="Calibri"/>
              <a:ea typeface="+mn-ea"/>
              <a:cs typeface="+mn-cs"/>
            </a:rPr>
            <a:t>Metalinguistic tests</a:t>
          </a:r>
          <a:endParaRPr lang="de-CH" dirty="0">
            <a:latin typeface="Calibri"/>
            <a:ea typeface="+mn-ea"/>
            <a:cs typeface="+mn-cs"/>
          </a:endParaRPr>
        </a:p>
      </dgm:t>
    </dgm:pt>
    <dgm:pt modelId="{4166A407-6749-43FA-B5F5-57C4B06826DC}" type="parTrans" cxnId="{3193CF3A-7371-4A6A-949D-EBDB45EB3A9C}">
      <dgm:prSet/>
      <dgm:spPr/>
      <dgm:t>
        <a:bodyPr/>
        <a:lstStyle/>
        <a:p>
          <a:pPr algn="l"/>
          <a:endParaRPr lang="de-CH"/>
        </a:p>
      </dgm:t>
    </dgm:pt>
    <dgm:pt modelId="{2DF65E91-FBD7-4560-865F-3EA4613ED3D6}" type="sibTrans" cxnId="{3193CF3A-7371-4A6A-949D-EBDB45EB3A9C}">
      <dgm:prSet/>
      <dgm:spPr/>
      <dgm:t>
        <a:bodyPr/>
        <a:lstStyle/>
        <a:p>
          <a:pPr algn="l"/>
          <a:endParaRPr lang="de-CH"/>
        </a:p>
      </dgm:t>
    </dgm:pt>
    <dgm:pt modelId="{55319E0F-F52E-4BE8-BF14-57A6141E0F8D}">
      <dgm:prSet phldrT="[Text]"/>
      <dgm:spPr>
        <a:xfrm rot="17700000">
          <a:off x="3480180" y="739476"/>
          <a:ext cx="1065029" cy="513517"/>
        </a:xfrm>
      </dgm:spPr>
      <dgm:t>
        <a:bodyPr/>
        <a:lstStyle/>
        <a:p>
          <a:pPr algn="l"/>
          <a:r>
            <a:rPr lang="de-DE" dirty="0" err="1" smtClean="0">
              <a:latin typeface="Calibri"/>
              <a:ea typeface="+mn-ea"/>
              <a:cs typeface="+mn-cs"/>
            </a:rPr>
            <a:t>Grammatical</a:t>
          </a:r>
          <a:r>
            <a:rPr lang="de-DE" dirty="0" smtClean="0">
              <a:latin typeface="Calibri"/>
              <a:ea typeface="+mn-ea"/>
              <a:cs typeface="+mn-cs"/>
            </a:rPr>
            <a:t> </a:t>
          </a:r>
          <a:r>
            <a:rPr lang="de-DE" dirty="0" err="1" smtClean="0">
              <a:latin typeface="Calibri"/>
              <a:ea typeface="+mn-ea"/>
              <a:cs typeface="+mn-cs"/>
            </a:rPr>
            <a:t>judgements</a:t>
          </a:r>
          <a:endParaRPr lang="de-CH" dirty="0">
            <a:latin typeface="Calibri"/>
            <a:ea typeface="+mn-ea"/>
            <a:cs typeface="+mn-cs"/>
          </a:endParaRPr>
        </a:p>
      </dgm:t>
    </dgm:pt>
    <dgm:pt modelId="{5969B04E-0DCA-45A4-8931-3DE19EC812B5}" type="parTrans" cxnId="{0C7FAC78-A594-4529-8233-7CF6AEE59152}">
      <dgm:prSet/>
      <dgm:spPr/>
      <dgm:t>
        <a:bodyPr/>
        <a:lstStyle/>
        <a:p>
          <a:pPr algn="l"/>
          <a:endParaRPr lang="de-CH"/>
        </a:p>
      </dgm:t>
    </dgm:pt>
    <dgm:pt modelId="{906288B2-AC21-4B4A-B739-FAA3F3071A45}" type="sibTrans" cxnId="{0C7FAC78-A594-4529-8233-7CF6AEE59152}">
      <dgm:prSet/>
      <dgm:spPr/>
      <dgm:t>
        <a:bodyPr/>
        <a:lstStyle/>
        <a:p>
          <a:pPr algn="l"/>
          <a:endParaRPr lang="de-CH"/>
        </a:p>
      </dgm:t>
    </dgm:pt>
    <dgm:pt modelId="{F737BCD3-032F-416D-BAB3-7089BD492C98}">
      <dgm:prSet phldrT="[Text]"/>
      <dgm:spPr>
        <a:xfrm rot="17700000">
          <a:off x="3402012" y="2169953"/>
          <a:ext cx="1065029" cy="513517"/>
        </a:xfrm>
      </dgm:spPr>
      <dgm:t>
        <a:bodyPr/>
        <a:lstStyle/>
        <a:p>
          <a:pPr algn="l"/>
          <a:r>
            <a:rPr lang="de-DE" smtClean="0">
              <a:latin typeface="Calibri"/>
              <a:ea typeface="+mn-ea"/>
              <a:cs typeface="+mn-cs"/>
            </a:rPr>
            <a:t>Structured questionnaires</a:t>
          </a:r>
          <a:endParaRPr lang="de-CH" dirty="0">
            <a:latin typeface="Calibri"/>
            <a:ea typeface="+mn-ea"/>
            <a:cs typeface="+mn-cs"/>
          </a:endParaRPr>
        </a:p>
      </dgm:t>
    </dgm:pt>
    <dgm:pt modelId="{B0D056AD-6D3C-45B8-8C8D-86D8D77913B4}" type="parTrans" cxnId="{6BA50DF9-CD5F-4040-A011-AD2895A7660D}">
      <dgm:prSet/>
      <dgm:spPr/>
      <dgm:t>
        <a:bodyPr/>
        <a:lstStyle/>
        <a:p>
          <a:pPr algn="l"/>
          <a:endParaRPr lang="de-CH"/>
        </a:p>
      </dgm:t>
    </dgm:pt>
    <dgm:pt modelId="{B64C3DCD-37BD-4A1A-934F-83E6FC0F6D67}" type="sibTrans" cxnId="{6BA50DF9-CD5F-4040-A011-AD2895A7660D}">
      <dgm:prSet/>
      <dgm:spPr/>
      <dgm:t>
        <a:bodyPr/>
        <a:lstStyle/>
        <a:p>
          <a:pPr algn="l"/>
          <a:endParaRPr lang="de-CH"/>
        </a:p>
      </dgm:t>
    </dgm:pt>
    <dgm:pt modelId="{71EE65B2-5C3F-4EAC-9185-E949B6F1FC3F}">
      <dgm:prSet phldrT="[Text]"/>
      <dgm:spPr>
        <a:xfrm rot="17700000">
          <a:off x="4068783" y="739476"/>
          <a:ext cx="1065029" cy="513517"/>
        </a:xfrm>
      </dgm:spPr>
      <dgm:t>
        <a:bodyPr/>
        <a:lstStyle/>
        <a:p>
          <a:pPr algn="l"/>
          <a:r>
            <a:rPr lang="de-DE" dirty="0" err="1" smtClean="0">
              <a:latin typeface="Calibri"/>
              <a:ea typeface="+mn-ea"/>
              <a:cs typeface="+mn-cs"/>
            </a:rPr>
            <a:t>Discrete</a:t>
          </a:r>
          <a:r>
            <a:rPr lang="de-DE" dirty="0" smtClean="0">
              <a:latin typeface="Calibri"/>
              <a:ea typeface="+mn-ea"/>
              <a:cs typeface="+mn-cs"/>
            </a:rPr>
            <a:t> </a:t>
          </a:r>
          <a:r>
            <a:rPr lang="de-DE" dirty="0" err="1" smtClean="0">
              <a:latin typeface="Calibri"/>
              <a:ea typeface="+mn-ea"/>
              <a:cs typeface="+mn-cs"/>
            </a:rPr>
            <a:t>point</a:t>
          </a:r>
          <a:r>
            <a:rPr lang="de-DE" dirty="0" smtClean="0">
              <a:latin typeface="Calibri"/>
              <a:ea typeface="+mn-ea"/>
              <a:cs typeface="+mn-cs"/>
            </a:rPr>
            <a:t> </a:t>
          </a:r>
          <a:r>
            <a:rPr lang="de-DE" dirty="0" err="1" smtClean="0">
              <a:latin typeface="Calibri"/>
              <a:ea typeface="+mn-ea"/>
              <a:cs typeface="+mn-cs"/>
            </a:rPr>
            <a:t>tests</a:t>
          </a:r>
          <a:endParaRPr lang="de-CH" dirty="0">
            <a:latin typeface="Calibri"/>
            <a:ea typeface="+mn-ea"/>
            <a:cs typeface="+mn-cs"/>
          </a:endParaRPr>
        </a:p>
      </dgm:t>
    </dgm:pt>
    <dgm:pt modelId="{955BF132-D3AA-4A39-A826-B9AAC689A7EA}" type="parTrans" cxnId="{1638146D-0427-4431-9C25-E54EA841D509}">
      <dgm:prSet/>
      <dgm:spPr/>
      <dgm:t>
        <a:bodyPr/>
        <a:lstStyle/>
        <a:p>
          <a:pPr algn="l"/>
          <a:endParaRPr lang="de-CH"/>
        </a:p>
      </dgm:t>
    </dgm:pt>
    <dgm:pt modelId="{18EB4262-BEEB-49CB-BFD6-93EBA86E4B55}" type="sibTrans" cxnId="{1638146D-0427-4431-9C25-E54EA841D509}">
      <dgm:prSet/>
      <dgm:spPr/>
      <dgm:t>
        <a:bodyPr/>
        <a:lstStyle/>
        <a:p>
          <a:pPr algn="l"/>
          <a:endParaRPr lang="de-CH"/>
        </a:p>
      </dgm:t>
    </dgm:pt>
    <dgm:pt modelId="{5F1A9304-634D-4AB9-AAC8-E42B09F8C930}" type="pres">
      <dgm:prSet presAssocID="{289F687A-6A7D-476B-B432-3A70B5F06711}" presName="Name0" presStyleCnt="0">
        <dgm:presLayoutVars>
          <dgm:dir/>
        </dgm:presLayoutVars>
      </dgm:prSet>
      <dgm:spPr/>
      <dgm:t>
        <a:bodyPr/>
        <a:lstStyle/>
        <a:p>
          <a:endParaRPr lang="de-CH"/>
        </a:p>
      </dgm:t>
    </dgm:pt>
    <dgm:pt modelId="{4410EAC3-2BE3-40FF-AD99-2577793411AB}" type="pres">
      <dgm:prSet presAssocID="{A673A775-76E5-41DA-A974-3BD9B27869BD}" presName="parComposite" presStyleCnt="0"/>
      <dgm:spPr/>
      <dgm:t>
        <a:bodyPr/>
        <a:lstStyle/>
        <a:p>
          <a:endParaRPr lang="de-CH"/>
        </a:p>
      </dgm:t>
    </dgm:pt>
    <dgm:pt modelId="{3615AB75-58A5-4F34-86DF-9DEFE02DBF23}" type="pres">
      <dgm:prSet presAssocID="{A673A775-76E5-41DA-A974-3BD9B27869BD}" presName="parBigCircle" presStyleLbl="node0" presStyleIdx="0" presStyleCnt="2"/>
      <dgm:spPr>
        <a:xfrm>
          <a:off x="2849" y="1216271"/>
          <a:ext cx="990403" cy="990403"/>
        </a:xfrm>
        <a:prstGeom prst="donut">
          <a:avLst>
            <a:gd name="adj" fmla="val 20000"/>
          </a:avLst>
        </a:prstGeom>
        <a:scene3d>
          <a:camera prst="orthographicFront">
            <a:rot lat="0" lon="0" rev="0"/>
          </a:camera>
          <a:lightRig rig="threePt" dir="t">
            <a:rot lat="0" lon="0" rev="1200000"/>
          </a:lightRig>
        </a:scene3d>
        <a:sp3d>
          <a:bevelT w="63500" h="25400"/>
        </a:sp3d>
      </dgm:spPr>
      <dgm:t>
        <a:bodyPr/>
        <a:lstStyle/>
        <a:p>
          <a:endParaRPr lang="de-CH"/>
        </a:p>
      </dgm:t>
    </dgm:pt>
    <dgm:pt modelId="{4BBCCC60-2417-409C-98D5-8502B2CCFD5B}" type="pres">
      <dgm:prSet presAssocID="{A673A775-76E5-41DA-A974-3BD9B27869BD}" presName="parTx" presStyleLbl="revTx" presStyleIdx="0" presStyleCnt="14"/>
      <dgm:spPr>
        <a:prstGeom prst="rect">
          <a:avLst/>
        </a:prstGeom>
      </dgm:spPr>
      <dgm:t>
        <a:bodyPr/>
        <a:lstStyle/>
        <a:p>
          <a:endParaRPr lang="de-CH"/>
        </a:p>
      </dgm:t>
    </dgm:pt>
    <dgm:pt modelId="{3524E307-A05D-461D-828D-5D1C0870F346}" type="pres">
      <dgm:prSet presAssocID="{A673A775-76E5-41DA-A974-3BD9B27869BD}" presName="bSpace" presStyleCnt="0"/>
      <dgm:spPr/>
      <dgm:t>
        <a:bodyPr/>
        <a:lstStyle/>
        <a:p>
          <a:endParaRPr lang="de-CH"/>
        </a:p>
      </dgm:t>
    </dgm:pt>
    <dgm:pt modelId="{40A813E9-1D9E-4479-8040-CFD1FDFA5C94}" type="pres">
      <dgm:prSet presAssocID="{A673A775-76E5-41DA-A974-3BD9B27869BD}" presName="parBackupNorm" presStyleCnt="0"/>
      <dgm:spPr/>
      <dgm:t>
        <a:bodyPr/>
        <a:lstStyle/>
        <a:p>
          <a:endParaRPr lang="de-CH"/>
        </a:p>
      </dgm:t>
    </dgm:pt>
    <dgm:pt modelId="{0D534BBC-D4DD-4CE0-9A74-F9C96692727C}" type="pres">
      <dgm:prSet presAssocID="{EECB5883-0CD1-49E0-B01C-934EAB36EF88}" presName="parSpace" presStyleCnt="0"/>
      <dgm:spPr/>
      <dgm:t>
        <a:bodyPr/>
        <a:lstStyle/>
        <a:p>
          <a:endParaRPr lang="de-CH"/>
        </a:p>
      </dgm:t>
    </dgm:pt>
    <dgm:pt modelId="{86BAFE43-9BC7-486C-AF7C-903915EE3752}" type="pres">
      <dgm:prSet presAssocID="{05AE5C28-614B-400B-97FB-4C4270397443}" presName="desBackupLeftNorm" presStyleCnt="0"/>
      <dgm:spPr/>
      <dgm:t>
        <a:bodyPr/>
        <a:lstStyle/>
        <a:p>
          <a:endParaRPr lang="de-CH"/>
        </a:p>
      </dgm:t>
    </dgm:pt>
    <dgm:pt modelId="{62B49E57-3EE6-4FD7-855C-CFB52EDAA4A6}" type="pres">
      <dgm:prSet presAssocID="{05AE5C28-614B-400B-97FB-4C4270397443}" presName="desComposite" presStyleCnt="0"/>
      <dgm:spPr/>
      <dgm:t>
        <a:bodyPr/>
        <a:lstStyle/>
        <a:p>
          <a:endParaRPr lang="de-CH"/>
        </a:p>
      </dgm:t>
    </dgm:pt>
    <dgm:pt modelId="{5F1BEC0B-FCB2-423E-ADBF-81FBB84833FC}" type="pres">
      <dgm:prSet presAssocID="{05AE5C28-614B-400B-97FB-4C4270397443}" presName="desCircle" presStyleLbl="node1" presStyleIdx="0" presStyleCnt="6"/>
      <dgm:spPr>
        <a:xfrm>
          <a:off x="1067853" y="1454432"/>
          <a:ext cx="514082" cy="514082"/>
        </a:xfrm>
        <a:prstGeom prst="ellipse">
          <a:avLst/>
        </a:prstGeom>
        <a:scene3d>
          <a:camera prst="orthographicFront">
            <a:rot lat="0" lon="0" rev="0"/>
          </a:camera>
          <a:lightRig rig="threePt" dir="t">
            <a:rot lat="0" lon="0" rev="1200000"/>
          </a:lightRig>
        </a:scene3d>
        <a:sp3d>
          <a:bevelT w="63500" h="25400"/>
        </a:sp3d>
      </dgm:spPr>
      <dgm:t>
        <a:bodyPr/>
        <a:lstStyle/>
        <a:p>
          <a:endParaRPr lang="de-CH"/>
        </a:p>
      </dgm:t>
    </dgm:pt>
    <dgm:pt modelId="{D843FC93-662C-4B86-A38D-4499CEFE1A0E}" type="pres">
      <dgm:prSet presAssocID="{05AE5C28-614B-400B-97FB-4C4270397443}" presName="chTx" presStyleLbl="revTx" presStyleIdx="1" presStyleCnt="14"/>
      <dgm:spPr>
        <a:prstGeom prst="rect">
          <a:avLst/>
        </a:prstGeom>
      </dgm:spPr>
      <dgm:t>
        <a:bodyPr/>
        <a:lstStyle/>
        <a:p>
          <a:endParaRPr lang="de-CH"/>
        </a:p>
      </dgm:t>
    </dgm:pt>
    <dgm:pt modelId="{4DCF3D08-38BF-4191-B94E-E1E6A63F3168}" type="pres">
      <dgm:prSet presAssocID="{05AE5C28-614B-400B-97FB-4C4270397443}" presName="desTx" presStyleLbl="revTx" presStyleIdx="2" presStyleCnt="14" custLinFactNeighborY="28">
        <dgm:presLayoutVars>
          <dgm:bulletEnabled val="1"/>
        </dgm:presLayoutVars>
      </dgm:prSet>
      <dgm:spPr>
        <a:prstGeom prst="rect">
          <a:avLst/>
        </a:prstGeom>
      </dgm:spPr>
      <dgm:t>
        <a:bodyPr/>
        <a:lstStyle/>
        <a:p>
          <a:endParaRPr lang="de-CH"/>
        </a:p>
      </dgm:t>
    </dgm:pt>
    <dgm:pt modelId="{53725A89-1D6F-44A8-93FC-703009BFCCC8}" type="pres">
      <dgm:prSet presAssocID="{05AE5C28-614B-400B-97FB-4C4270397443}" presName="desBackupRightNorm" presStyleCnt="0"/>
      <dgm:spPr/>
      <dgm:t>
        <a:bodyPr/>
        <a:lstStyle/>
        <a:p>
          <a:endParaRPr lang="de-CH"/>
        </a:p>
      </dgm:t>
    </dgm:pt>
    <dgm:pt modelId="{0DA03545-3D0F-4300-A206-AC3AAA541DA7}" type="pres">
      <dgm:prSet presAssocID="{595D9670-A26E-4621-AA9A-79A8D297E09F}" presName="desSpace" presStyleCnt="0"/>
      <dgm:spPr/>
      <dgm:t>
        <a:bodyPr/>
        <a:lstStyle/>
        <a:p>
          <a:endParaRPr lang="de-CH"/>
        </a:p>
      </dgm:t>
    </dgm:pt>
    <dgm:pt modelId="{DB941519-CBF8-4226-BC30-7C3AFCC55534}" type="pres">
      <dgm:prSet presAssocID="{D98925D3-26CE-4933-B450-616046A463A6}" presName="desBackupLeftNorm" presStyleCnt="0"/>
      <dgm:spPr/>
      <dgm:t>
        <a:bodyPr/>
        <a:lstStyle/>
        <a:p>
          <a:endParaRPr lang="de-CH"/>
        </a:p>
      </dgm:t>
    </dgm:pt>
    <dgm:pt modelId="{723ED555-770D-444B-A163-62E6555E9C0E}" type="pres">
      <dgm:prSet presAssocID="{D98925D3-26CE-4933-B450-616046A463A6}" presName="desComposite" presStyleCnt="0"/>
      <dgm:spPr/>
      <dgm:t>
        <a:bodyPr/>
        <a:lstStyle/>
        <a:p>
          <a:endParaRPr lang="de-CH"/>
        </a:p>
      </dgm:t>
    </dgm:pt>
    <dgm:pt modelId="{6CC3E23B-A820-405E-9817-B9B72CD89857}" type="pres">
      <dgm:prSet presAssocID="{D98925D3-26CE-4933-B450-616046A463A6}" presName="desCircle" presStyleLbl="node1" presStyleIdx="1" presStyleCnt="6"/>
      <dgm:spPr>
        <a:xfrm>
          <a:off x="1656457" y="1454432"/>
          <a:ext cx="514082" cy="514082"/>
        </a:xfrm>
        <a:prstGeom prst="ellipse">
          <a:avLst/>
        </a:prstGeom>
        <a:scene3d>
          <a:camera prst="orthographicFront">
            <a:rot lat="0" lon="0" rev="0"/>
          </a:camera>
          <a:lightRig rig="threePt" dir="t">
            <a:rot lat="0" lon="0" rev="1200000"/>
          </a:lightRig>
        </a:scene3d>
        <a:sp3d>
          <a:bevelT w="63500" h="25400"/>
        </a:sp3d>
      </dgm:spPr>
      <dgm:t>
        <a:bodyPr/>
        <a:lstStyle/>
        <a:p>
          <a:endParaRPr lang="de-CH"/>
        </a:p>
      </dgm:t>
    </dgm:pt>
    <dgm:pt modelId="{444F491A-15B0-4E44-ADB6-F739EA88625A}" type="pres">
      <dgm:prSet presAssocID="{D98925D3-26CE-4933-B450-616046A463A6}" presName="chTx" presStyleLbl="revTx" presStyleIdx="3" presStyleCnt="14"/>
      <dgm:spPr>
        <a:prstGeom prst="rect">
          <a:avLst/>
        </a:prstGeom>
      </dgm:spPr>
      <dgm:t>
        <a:bodyPr/>
        <a:lstStyle/>
        <a:p>
          <a:endParaRPr lang="de-CH"/>
        </a:p>
      </dgm:t>
    </dgm:pt>
    <dgm:pt modelId="{AE3F1C37-9B30-43E6-A834-429F96CBD00C}" type="pres">
      <dgm:prSet presAssocID="{D98925D3-26CE-4933-B450-616046A463A6}" presName="desTx" presStyleLbl="revTx" presStyleIdx="4" presStyleCnt="14">
        <dgm:presLayoutVars>
          <dgm:bulletEnabled val="1"/>
        </dgm:presLayoutVars>
      </dgm:prSet>
      <dgm:spPr>
        <a:prstGeom prst="rect">
          <a:avLst/>
        </a:prstGeom>
      </dgm:spPr>
      <dgm:t>
        <a:bodyPr/>
        <a:lstStyle/>
        <a:p>
          <a:endParaRPr lang="de-CH"/>
        </a:p>
      </dgm:t>
    </dgm:pt>
    <dgm:pt modelId="{063733E8-A307-4C6A-9C2A-81364DC39419}" type="pres">
      <dgm:prSet presAssocID="{D98925D3-26CE-4933-B450-616046A463A6}" presName="desBackupRightNorm" presStyleCnt="0"/>
      <dgm:spPr/>
      <dgm:t>
        <a:bodyPr/>
        <a:lstStyle/>
        <a:p>
          <a:endParaRPr lang="de-CH"/>
        </a:p>
      </dgm:t>
    </dgm:pt>
    <dgm:pt modelId="{6F9C1403-6A11-44CC-A8F0-3FAB7F4610D3}" type="pres">
      <dgm:prSet presAssocID="{739736E8-43C7-448C-BC9A-7E7A4B3C7A6D}" presName="desSpace" presStyleCnt="0"/>
      <dgm:spPr/>
      <dgm:t>
        <a:bodyPr/>
        <a:lstStyle/>
        <a:p>
          <a:endParaRPr lang="de-CH"/>
        </a:p>
      </dgm:t>
    </dgm:pt>
    <dgm:pt modelId="{B80EC3A2-46A7-4DCB-AA45-56F25560C392}" type="pres">
      <dgm:prSet presAssocID="{30465D3D-5600-4D4B-A1D1-9D590A2D16FA}" presName="desBackupLeftNorm" presStyleCnt="0"/>
      <dgm:spPr/>
      <dgm:t>
        <a:bodyPr/>
        <a:lstStyle/>
        <a:p>
          <a:endParaRPr lang="de-CH"/>
        </a:p>
      </dgm:t>
    </dgm:pt>
    <dgm:pt modelId="{15F1E23E-16C9-44A0-AF2E-0379572BD047}" type="pres">
      <dgm:prSet presAssocID="{30465D3D-5600-4D4B-A1D1-9D590A2D16FA}" presName="desComposite" presStyleCnt="0"/>
      <dgm:spPr/>
      <dgm:t>
        <a:bodyPr/>
        <a:lstStyle/>
        <a:p>
          <a:endParaRPr lang="de-CH"/>
        </a:p>
      </dgm:t>
    </dgm:pt>
    <dgm:pt modelId="{7FFF650E-70F6-4569-9E5D-7D030786E71C}" type="pres">
      <dgm:prSet presAssocID="{30465D3D-5600-4D4B-A1D1-9D590A2D16FA}" presName="desCircle" presStyleLbl="node1" presStyleIdx="2" presStyleCnt="6"/>
      <dgm:spPr>
        <a:xfrm>
          <a:off x="2245060" y="1454432"/>
          <a:ext cx="514082" cy="514082"/>
        </a:xfrm>
        <a:prstGeom prst="ellipse">
          <a:avLst/>
        </a:prstGeom>
        <a:scene3d>
          <a:camera prst="orthographicFront">
            <a:rot lat="0" lon="0" rev="0"/>
          </a:camera>
          <a:lightRig rig="threePt" dir="t">
            <a:rot lat="0" lon="0" rev="1200000"/>
          </a:lightRig>
        </a:scene3d>
        <a:sp3d>
          <a:bevelT w="63500" h="25400"/>
        </a:sp3d>
      </dgm:spPr>
      <dgm:t>
        <a:bodyPr/>
        <a:lstStyle/>
        <a:p>
          <a:endParaRPr lang="de-CH"/>
        </a:p>
      </dgm:t>
    </dgm:pt>
    <dgm:pt modelId="{EB4B134A-546D-4501-9EE6-71D97AEE005B}" type="pres">
      <dgm:prSet presAssocID="{30465D3D-5600-4D4B-A1D1-9D590A2D16FA}" presName="chTx" presStyleLbl="revTx" presStyleIdx="5" presStyleCnt="14"/>
      <dgm:spPr>
        <a:prstGeom prst="rect">
          <a:avLst/>
        </a:prstGeom>
      </dgm:spPr>
      <dgm:t>
        <a:bodyPr/>
        <a:lstStyle/>
        <a:p>
          <a:endParaRPr lang="de-CH"/>
        </a:p>
      </dgm:t>
    </dgm:pt>
    <dgm:pt modelId="{5CC17179-61AA-4F42-B1C8-0B481FD7BEFC}" type="pres">
      <dgm:prSet presAssocID="{30465D3D-5600-4D4B-A1D1-9D590A2D16FA}" presName="desTx" presStyleLbl="revTx" presStyleIdx="6" presStyleCnt="14">
        <dgm:presLayoutVars>
          <dgm:bulletEnabled val="1"/>
        </dgm:presLayoutVars>
      </dgm:prSet>
      <dgm:spPr>
        <a:prstGeom prst="rect">
          <a:avLst/>
        </a:prstGeom>
      </dgm:spPr>
      <dgm:t>
        <a:bodyPr/>
        <a:lstStyle/>
        <a:p>
          <a:endParaRPr lang="de-CH"/>
        </a:p>
      </dgm:t>
    </dgm:pt>
    <dgm:pt modelId="{E325D188-A81F-4A74-BB42-F5A30C79B4B1}" type="pres">
      <dgm:prSet presAssocID="{30465D3D-5600-4D4B-A1D1-9D590A2D16FA}" presName="desBackupRightNorm" presStyleCnt="0"/>
      <dgm:spPr/>
      <dgm:t>
        <a:bodyPr/>
        <a:lstStyle/>
        <a:p>
          <a:endParaRPr lang="de-CH"/>
        </a:p>
      </dgm:t>
    </dgm:pt>
    <dgm:pt modelId="{BFFDD621-D198-49F7-B247-01F628EC1F8D}" type="pres">
      <dgm:prSet presAssocID="{E70EDB46-8BED-4FFF-9BC4-A86A3C0F647E}" presName="desSpace" presStyleCnt="0"/>
      <dgm:spPr/>
      <dgm:t>
        <a:bodyPr/>
        <a:lstStyle/>
        <a:p>
          <a:endParaRPr lang="de-CH"/>
        </a:p>
      </dgm:t>
    </dgm:pt>
    <dgm:pt modelId="{BA2C5C44-311A-462F-80D3-BD4E27DCB3B5}" type="pres">
      <dgm:prSet presAssocID="{D294F8F1-C365-4CE4-A239-39B3496DAD92}" presName="desBackupLeftNorm" presStyleCnt="0"/>
      <dgm:spPr/>
      <dgm:t>
        <a:bodyPr/>
        <a:lstStyle/>
        <a:p>
          <a:endParaRPr lang="de-CH"/>
        </a:p>
      </dgm:t>
    </dgm:pt>
    <dgm:pt modelId="{0B83BA18-DBE2-4046-A9AA-A2F695328DC7}" type="pres">
      <dgm:prSet presAssocID="{D294F8F1-C365-4CE4-A239-39B3496DAD92}" presName="desComposite" presStyleCnt="0"/>
      <dgm:spPr/>
      <dgm:t>
        <a:bodyPr/>
        <a:lstStyle/>
        <a:p>
          <a:endParaRPr lang="de-CH"/>
        </a:p>
      </dgm:t>
    </dgm:pt>
    <dgm:pt modelId="{973AA2C8-0DDA-4289-88E9-E87DF7B1BDFC}" type="pres">
      <dgm:prSet presAssocID="{D294F8F1-C365-4CE4-A239-39B3496DAD92}" presName="desCircle" presStyleLbl="node1" presStyleIdx="3" presStyleCnt="6"/>
      <dgm:spPr>
        <a:xfrm>
          <a:off x="2833664" y="1454432"/>
          <a:ext cx="514082" cy="514082"/>
        </a:xfrm>
        <a:prstGeom prst="ellipse">
          <a:avLst/>
        </a:prstGeom>
        <a:scene3d>
          <a:camera prst="orthographicFront">
            <a:rot lat="0" lon="0" rev="0"/>
          </a:camera>
          <a:lightRig rig="threePt" dir="t">
            <a:rot lat="0" lon="0" rev="1200000"/>
          </a:lightRig>
        </a:scene3d>
        <a:sp3d>
          <a:bevelT w="63500" h="25400"/>
        </a:sp3d>
      </dgm:spPr>
      <dgm:t>
        <a:bodyPr/>
        <a:lstStyle/>
        <a:p>
          <a:endParaRPr lang="de-CH"/>
        </a:p>
      </dgm:t>
    </dgm:pt>
    <dgm:pt modelId="{20D637CF-CF91-4945-A1AA-361A5349ACE8}" type="pres">
      <dgm:prSet presAssocID="{D294F8F1-C365-4CE4-A239-39B3496DAD92}" presName="chTx" presStyleLbl="revTx" presStyleIdx="7" presStyleCnt="14"/>
      <dgm:spPr>
        <a:prstGeom prst="rect">
          <a:avLst/>
        </a:prstGeom>
      </dgm:spPr>
      <dgm:t>
        <a:bodyPr/>
        <a:lstStyle/>
        <a:p>
          <a:endParaRPr lang="de-CH"/>
        </a:p>
      </dgm:t>
    </dgm:pt>
    <dgm:pt modelId="{B9C43218-BC2E-44CD-A853-084C0F2B3220}" type="pres">
      <dgm:prSet presAssocID="{D294F8F1-C365-4CE4-A239-39B3496DAD92}" presName="desTx" presStyleLbl="revTx" presStyleIdx="8" presStyleCnt="14">
        <dgm:presLayoutVars>
          <dgm:bulletEnabled val="1"/>
        </dgm:presLayoutVars>
      </dgm:prSet>
      <dgm:spPr>
        <a:prstGeom prst="rect">
          <a:avLst/>
        </a:prstGeom>
      </dgm:spPr>
      <dgm:t>
        <a:bodyPr/>
        <a:lstStyle/>
        <a:p>
          <a:endParaRPr lang="de-CH"/>
        </a:p>
      </dgm:t>
    </dgm:pt>
    <dgm:pt modelId="{043D4CF1-6847-4094-84BD-6F48EF7EE78A}" type="pres">
      <dgm:prSet presAssocID="{D294F8F1-C365-4CE4-A239-39B3496DAD92}" presName="desBackupRightNorm" presStyleCnt="0"/>
      <dgm:spPr/>
      <dgm:t>
        <a:bodyPr/>
        <a:lstStyle/>
        <a:p>
          <a:endParaRPr lang="de-CH"/>
        </a:p>
      </dgm:t>
    </dgm:pt>
    <dgm:pt modelId="{0631D0E8-8C61-417D-8DDB-6ECFB9C18904}" type="pres">
      <dgm:prSet presAssocID="{578DA8F7-E8BD-4612-8F9B-1ABD7094127B}" presName="desSpace" presStyleCnt="0"/>
      <dgm:spPr/>
      <dgm:t>
        <a:bodyPr/>
        <a:lstStyle/>
        <a:p>
          <a:endParaRPr lang="de-CH"/>
        </a:p>
      </dgm:t>
    </dgm:pt>
    <dgm:pt modelId="{A884765C-C7D2-4F83-A987-C6F243C8518A}" type="pres">
      <dgm:prSet presAssocID="{B7134FD9-C1A6-46EB-BCFF-1203BE39FFC9}" presName="desBackupLeftNorm" presStyleCnt="0"/>
      <dgm:spPr/>
      <dgm:t>
        <a:bodyPr/>
        <a:lstStyle/>
        <a:p>
          <a:endParaRPr lang="de-CH"/>
        </a:p>
      </dgm:t>
    </dgm:pt>
    <dgm:pt modelId="{B24D8259-FAC7-4723-B883-5D437B5D89A0}" type="pres">
      <dgm:prSet presAssocID="{B7134FD9-C1A6-46EB-BCFF-1203BE39FFC9}" presName="desComposite" presStyleCnt="0"/>
      <dgm:spPr/>
      <dgm:t>
        <a:bodyPr/>
        <a:lstStyle/>
        <a:p>
          <a:endParaRPr lang="de-CH"/>
        </a:p>
      </dgm:t>
    </dgm:pt>
    <dgm:pt modelId="{484CA2AC-2D89-4462-8B06-9ADDA672477C}" type="pres">
      <dgm:prSet presAssocID="{B7134FD9-C1A6-46EB-BCFF-1203BE39FFC9}" presName="desCircle" presStyleLbl="node1" presStyleIdx="4" presStyleCnt="6"/>
      <dgm:spPr>
        <a:xfrm>
          <a:off x="3422268" y="1454432"/>
          <a:ext cx="514082" cy="514082"/>
        </a:xfrm>
        <a:prstGeom prst="ellipse">
          <a:avLst/>
        </a:prstGeom>
        <a:scene3d>
          <a:camera prst="orthographicFront">
            <a:rot lat="0" lon="0" rev="0"/>
          </a:camera>
          <a:lightRig rig="threePt" dir="t">
            <a:rot lat="0" lon="0" rev="1200000"/>
          </a:lightRig>
        </a:scene3d>
        <a:sp3d>
          <a:bevelT w="63500" h="25400"/>
        </a:sp3d>
      </dgm:spPr>
      <dgm:t>
        <a:bodyPr/>
        <a:lstStyle/>
        <a:p>
          <a:endParaRPr lang="de-CH"/>
        </a:p>
      </dgm:t>
    </dgm:pt>
    <dgm:pt modelId="{8BF7E993-F838-49ED-976E-7B7B73D4BA49}" type="pres">
      <dgm:prSet presAssocID="{B7134FD9-C1A6-46EB-BCFF-1203BE39FFC9}" presName="chTx" presStyleLbl="revTx" presStyleIdx="9" presStyleCnt="14"/>
      <dgm:spPr>
        <a:prstGeom prst="rect">
          <a:avLst/>
        </a:prstGeom>
      </dgm:spPr>
      <dgm:t>
        <a:bodyPr/>
        <a:lstStyle/>
        <a:p>
          <a:endParaRPr lang="de-CH"/>
        </a:p>
      </dgm:t>
    </dgm:pt>
    <dgm:pt modelId="{4EF66620-AB4E-4480-B86A-52D1FA420612}" type="pres">
      <dgm:prSet presAssocID="{B7134FD9-C1A6-46EB-BCFF-1203BE39FFC9}" presName="desTx" presStyleLbl="revTx" presStyleIdx="10" presStyleCnt="14">
        <dgm:presLayoutVars>
          <dgm:bulletEnabled val="1"/>
        </dgm:presLayoutVars>
      </dgm:prSet>
      <dgm:spPr>
        <a:prstGeom prst="rect">
          <a:avLst/>
        </a:prstGeom>
      </dgm:spPr>
      <dgm:t>
        <a:bodyPr/>
        <a:lstStyle/>
        <a:p>
          <a:endParaRPr lang="de-CH"/>
        </a:p>
      </dgm:t>
    </dgm:pt>
    <dgm:pt modelId="{1C48C373-8D1E-486C-9A03-54231DDA9694}" type="pres">
      <dgm:prSet presAssocID="{B7134FD9-C1A6-46EB-BCFF-1203BE39FFC9}" presName="desBackupRightNorm" presStyleCnt="0"/>
      <dgm:spPr/>
      <dgm:t>
        <a:bodyPr/>
        <a:lstStyle/>
        <a:p>
          <a:endParaRPr lang="de-CH"/>
        </a:p>
      </dgm:t>
    </dgm:pt>
    <dgm:pt modelId="{1C60A38B-5B47-4717-9940-15064920CDFF}" type="pres">
      <dgm:prSet presAssocID="{2DF65E91-FBD7-4560-865F-3EA4613ED3D6}" presName="desSpace" presStyleCnt="0"/>
      <dgm:spPr/>
      <dgm:t>
        <a:bodyPr/>
        <a:lstStyle/>
        <a:p>
          <a:endParaRPr lang="de-CH"/>
        </a:p>
      </dgm:t>
    </dgm:pt>
    <dgm:pt modelId="{86A7707B-9641-4AC8-A4B7-41B30F5020EE}" type="pres">
      <dgm:prSet presAssocID="{F737BCD3-032F-416D-BAB3-7089BD492C98}" presName="desBackupLeftNorm" presStyleCnt="0"/>
      <dgm:spPr/>
      <dgm:t>
        <a:bodyPr/>
        <a:lstStyle/>
        <a:p>
          <a:endParaRPr lang="de-CH"/>
        </a:p>
      </dgm:t>
    </dgm:pt>
    <dgm:pt modelId="{6EAD55BD-7303-45C6-B862-9EDE8D5EECC1}" type="pres">
      <dgm:prSet presAssocID="{F737BCD3-032F-416D-BAB3-7089BD492C98}" presName="desComposite" presStyleCnt="0"/>
      <dgm:spPr/>
      <dgm:t>
        <a:bodyPr/>
        <a:lstStyle/>
        <a:p>
          <a:endParaRPr lang="de-CH"/>
        </a:p>
      </dgm:t>
    </dgm:pt>
    <dgm:pt modelId="{C36A6A86-069D-4156-8882-6092A4671258}" type="pres">
      <dgm:prSet presAssocID="{F737BCD3-032F-416D-BAB3-7089BD492C98}" presName="desCircle" presStyleLbl="node1" presStyleIdx="5" presStyleCnt="6"/>
      <dgm:spPr>
        <a:xfrm>
          <a:off x="4010871" y="1454432"/>
          <a:ext cx="514082" cy="514082"/>
        </a:xfrm>
        <a:prstGeom prst="ellipse">
          <a:avLst/>
        </a:prstGeom>
        <a:scene3d>
          <a:camera prst="orthographicFront">
            <a:rot lat="0" lon="0" rev="0"/>
          </a:camera>
          <a:lightRig rig="threePt" dir="t">
            <a:rot lat="0" lon="0" rev="1200000"/>
          </a:lightRig>
        </a:scene3d>
        <a:sp3d>
          <a:bevelT w="63500" h="25400"/>
        </a:sp3d>
      </dgm:spPr>
      <dgm:t>
        <a:bodyPr/>
        <a:lstStyle/>
        <a:p>
          <a:endParaRPr lang="de-CH"/>
        </a:p>
      </dgm:t>
    </dgm:pt>
    <dgm:pt modelId="{C8CFFD14-D052-4D20-8AF7-118F00595E1F}" type="pres">
      <dgm:prSet presAssocID="{F737BCD3-032F-416D-BAB3-7089BD492C98}" presName="chTx" presStyleLbl="revTx" presStyleIdx="11" presStyleCnt="14"/>
      <dgm:spPr>
        <a:prstGeom prst="rect">
          <a:avLst/>
        </a:prstGeom>
      </dgm:spPr>
      <dgm:t>
        <a:bodyPr/>
        <a:lstStyle/>
        <a:p>
          <a:endParaRPr lang="de-CH"/>
        </a:p>
      </dgm:t>
    </dgm:pt>
    <dgm:pt modelId="{EF980A5C-3C8F-495A-A02C-12B96C465D37}" type="pres">
      <dgm:prSet presAssocID="{F737BCD3-032F-416D-BAB3-7089BD492C98}" presName="desTx" presStyleLbl="revTx" presStyleIdx="12" presStyleCnt="14">
        <dgm:presLayoutVars>
          <dgm:bulletEnabled val="1"/>
        </dgm:presLayoutVars>
      </dgm:prSet>
      <dgm:spPr>
        <a:prstGeom prst="rect">
          <a:avLst/>
        </a:prstGeom>
      </dgm:spPr>
      <dgm:t>
        <a:bodyPr/>
        <a:lstStyle/>
        <a:p>
          <a:endParaRPr lang="de-CH"/>
        </a:p>
      </dgm:t>
    </dgm:pt>
    <dgm:pt modelId="{668C4FE2-97D4-488D-885C-90D38F571164}" type="pres">
      <dgm:prSet presAssocID="{F737BCD3-032F-416D-BAB3-7089BD492C98}" presName="desBackupRightNorm" presStyleCnt="0"/>
      <dgm:spPr/>
      <dgm:t>
        <a:bodyPr/>
        <a:lstStyle/>
        <a:p>
          <a:endParaRPr lang="de-CH"/>
        </a:p>
      </dgm:t>
    </dgm:pt>
    <dgm:pt modelId="{B4CC1A31-5095-4DDD-9DCE-06BB8946632F}" type="pres">
      <dgm:prSet presAssocID="{B64C3DCD-37BD-4A1A-934F-83E6FC0F6D67}" presName="desSpace" presStyleCnt="0"/>
      <dgm:spPr/>
      <dgm:t>
        <a:bodyPr/>
        <a:lstStyle/>
        <a:p>
          <a:endParaRPr lang="de-CH"/>
        </a:p>
      </dgm:t>
    </dgm:pt>
    <dgm:pt modelId="{D61F1777-B05B-4069-BD29-BA92E8A84CDA}" type="pres">
      <dgm:prSet presAssocID="{ACE43F9D-8F5B-49F8-BEA0-FBAEF2176652}" presName="parComposite" presStyleCnt="0"/>
      <dgm:spPr/>
      <dgm:t>
        <a:bodyPr/>
        <a:lstStyle/>
        <a:p>
          <a:endParaRPr lang="de-CH"/>
        </a:p>
      </dgm:t>
    </dgm:pt>
    <dgm:pt modelId="{78BE677E-442B-4E90-83FD-AA4CEE0369AB}" type="pres">
      <dgm:prSet presAssocID="{ACE43F9D-8F5B-49F8-BEA0-FBAEF2176652}" presName="parBigCircle" presStyleLbl="node0" presStyleIdx="1" presStyleCnt="2"/>
      <dgm:spPr>
        <a:xfrm>
          <a:off x="4599554" y="1216271"/>
          <a:ext cx="990403" cy="990403"/>
        </a:xfrm>
        <a:prstGeom prst="donut">
          <a:avLst>
            <a:gd name="adj" fmla="val 20000"/>
          </a:avLst>
        </a:prstGeom>
        <a:scene3d>
          <a:camera prst="orthographicFront">
            <a:rot lat="0" lon="0" rev="0"/>
          </a:camera>
          <a:lightRig rig="threePt" dir="t">
            <a:rot lat="0" lon="0" rev="1200000"/>
          </a:lightRig>
        </a:scene3d>
        <a:sp3d>
          <a:bevelT w="63500" h="25400"/>
        </a:sp3d>
      </dgm:spPr>
      <dgm:t>
        <a:bodyPr/>
        <a:lstStyle/>
        <a:p>
          <a:endParaRPr lang="de-CH"/>
        </a:p>
      </dgm:t>
    </dgm:pt>
    <dgm:pt modelId="{A3080FD8-108A-4B98-8456-094D32FB8801}" type="pres">
      <dgm:prSet presAssocID="{ACE43F9D-8F5B-49F8-BEA0-FBAEF2176652}" presName="parTx" presStyleLbl="revTx" presStyleIdx="13" presStyleCnt="14"/>
      <dgm:spPr>
        <a:prstGeom prst="rect">
          <a:avLst/>
        </a:prstGeom>
      </dgm:spPr>
      <dgm:t>
        <a:bodyPr/>
        <a:lstStyle/>
        <a:p>
          <a:endParaRPr lang="de-CH"/>
        </a:p>
      </dgm:t>
    </dgm:pt>
    <dgm:pt modelId="{2B5BB32D-A7B4-4554-9557-B52BEBFD63FA}" type="pres">
      <dgm:prSet presAssocID="{ACE43F9D-8F5B-49F8-BEA0-FBAEF2176652}" presName="bSpace" presStyleCnt="0"/>
      <dgm:spPr/>
      <dgm:t>
        <a:bodyPr/>
        <a:lstStyle/>
        <a:p>
          <a:endParaRPr lang="de-CH"/>
        </a:p>
      </dgm:t>
    </dgm:pt>
    <dgm:pt modelId="{4B4DBB8E-2E5E-43E3-8006-6F1FFC7BC3D2}" type="pres">
      <dgm:prSet presAssocID="{ACE43F9D-8F5B-49F8-BEA0-FBAEF2176652}" presName="parBackupNorm" presStyleCnt="0"/>
      <dgm:spPr/>
      <dgm:t>
        <a:bodyPr/>
        <a:lstStyle/>
        <a:p>
          <a:endParaRPr lang="de-CH"/>
        </a:p>
      </dgm:t>
    </dgm:pt>
    <dgm:pt modelId="{2CC55B33-5AA1-4B99-AAA4-A31E82F91814}" type="pres">
      <dgm:prSet presAssocID="{29CC08CE-B049-483F-B8C6-55FB4E23AFE9}" presName="parSpace" presStyleCnt="0"/>
      <dgm:spPr/>
      <dgm:t>
        <a:bodyPr/>
        <a:lstStyle/>
        <a:p>
          <a:endParaRPr lang="de-CH"/>
        </a:p>
      </dgm:t>
    </dgm:pt>
  </dgm:ptLst>
  <dgm:cxnLst>
    <dgm:cxn modelId="{F9B12287-63BC-400E-97BC-ABE72B758505}" srcId="{289F687A-6A7D-476B-B432-3A70B5F06711}" destId="{A673A775-76E5-41DA-A974-3BD9B27869BD}" srcOrd="0" destOrd="0" parTransId="{45D7C8CC-99BF-41A1-9B37-5470CDF2198B}" sibTransId="{EECB5883-0CD1-49E0-B01C-934EAB36EF88}"/>
    <dgm:cxn modelId="{E3F26095-0BFB-4886-A169-3A521A855043}" srcId="{289F687A-6A7D-476B-B432-3A70B5F06711}" destId="{ACE43F9D-8F5B-49F8-BEA0-FBAEF2176652}" srcOrd="1" destOrd="0" parTransId="{AA4499FD-1184-47C6-B39C-B8DF88127042}" sibTransId="{29CC08CE-B049-483F-B8C6-55FB4E23AFE9}"/>
    <dgm:cxn modelId="{E83EF603-3C02-4CCE-B37E-F45B55CC0A76}" type="presOf" srcId="{A673A775-76E5-41DA-A974-3BD9B27869BD}" destId="{4BBCCC60-2417-409C-98D5-8502B2CCFD5B}" srcOrd="0" destOrd="0" presId="urn:microsoft.com/office/officeart/2008/layout/CircleAccentTimeline"/>
    <dgm:cxn modelId="{FF4865AE-ADA7-4179-8B52-43CC7A2C340D}" srcId="{05AE5C28-614B-400B-97FB-4C4270397443}" destId="{E87482D9-B105-4218-ACDA-0F879AC7DC3E}" srcOrd="0" destOrd="0" parTransId="{7E35F4D6-7D09-4356-9853-1AE82A120B7A}" sibTransId="{3E326F14-E840-458F-82A6-7B979ACCEF0F}"/>
    <dgm:cxn modelId="{1638146D-0427-4431-9C25-E54EA841D509}" srcId="{F737BCD3-032F-416D-BAB3-7089BD492C98}" destId="{71EE65B2-5C3F-4EAC-9185-E949B6F1FC3F}" srcOrd="0" destOrd="0" parTransId="{955BF132-D3AA-4A39-A826-B9AAC689A7EA}" sibTransId="{18EB4262-BEEB-49CB-BFD6-93EBA86E4B55}"/>
    <dgm:cxn modelId="{117E7A0A-1127-49E9-8DE5-097642C29B74}" type="presOf" srcId="{ABC105D8-2C85-4374-809A-5DCF43F2C48A}" destId="{AE3F1C37-9B30-43E6-A834-429F96CBD00C}" srcOrd="0" destOrd="0" presId="urn:microsoft.com/office/officeart/2008/layout/CircleAccentTimeline"/>
    <dgm:cxn modelId="{3FB8DE52-B2AD-44FF-8B16-B665D0BAEB84}" type="presOf" srcId="{E87482D9-B105-4218-ACDA-0F879AC7DC3E}" destId="{4DCF3D08-38BF-4191-B94E-E1E6A63F3168}" srcOrd="0" destOrd="0" presId="urn:microsoft.com/office/officeart/2008/layout/CircleAccentTimeline"/>
    <dgm:cxn modelId="{0C7FAC78-A594-4529-8233-7CF6AEE59152}" srcId="{B7134FD9-C1A6-46EB-BCFF-1203BE39FFC9}" destId="{55319E0F-F52E-4BE8-BF14-57A6141E0F8D}" srcOrd="0" destOrd="0" parTransId="{5969B04E-0DCA-45A4-8931-3DE19EC812B5}" sibTransId="{906288B2-AC21-4B4A-B739-FAA3F3071A45}"/>
    <dgm:cxn modelId="{576CB497-2FC2-426E-BDC9-D8B4E322577A}" srcId="{A673A775-76E5-41DA-A974-3BD9B27869BD}" destId="{05AE5C28-614B-400B-97FB-4C4270397443}" srcOrd="0" destOrd="0" parTransId="{039E0814-0D70-4973-9A33-0D02E06E7C28}" sibTransId="{595D9670-A26E-4621-AA9A-79A8D297E09F}"/>
    <dgm:cxn modelId="{5012ADC0-994F-4DCE-B47E-31C746013EE7}" srcId="{A673A775-76E5-41DA-A974-3BD9B27869BD}" destId="{D98925D3-26CE-4933-B450-616046A463A6}" srcOrd="1" destOrd="0" parTransId="{51F0C0FB-29B1-4FD8-B439-35C5D375FED6}" sibTransId="{739736E8-43C7-448C-BC9A-7E7A4B3C7A6D}"/>
    <dgm:cxn modelId="{68B7AE91-8A88-4A81-BCE3-FD7036B92CAB}" type="presOf" srcId="{55319E0F-F52E-4BE8-BF14-57A6141E0F8D}" destId="{4EF66620-AB4E-4480-B86A-52D1FA420612}" srcOrd="0" destOrd="0" presId="urn:microsoft.com/office/officeart/2008/layout/CircleAccentTimeline"/>
    <dgm:cxn modelId="{3193CF3A-7371-4A6A-949D-EBDB45EB3A9C}" srcId="{A673A775-76E5-41DA-A974-3BD9B27869BD}" destId="{B7134FD9-C1A6-46EB-BCFF-1203BE39FFC9}" srcOrd="4" destOrd="0" parTransId="{4166A407-6749-43FA-B5F5-57C4B06826DC}" sibTransId="{2DF65E91-FBD7-4560-865F-3EA4613ED3D6}"/>
    <dgm:cxn modelId="{CDDDECDF-22A5-4E26-B9C7-7C733FF04878}" type="presOf" srcId="{05AE5C28-614B-400B-97FB-4C4270397443}" destId="{D843FC93-662C-4B86-A38D-4499CEFE1A0E}" srcOrd="0" destOrd="0" presId="urn:microsoft.com/office/officeart/2008/layout/CircleAccentTimeline"/>
    <dgm:cxn modelId="{11E42D6A-4A68-405B-A852-70167E0DF229}" srcId="{A673A775-76E5-41DA-A974-3BD9B27869BD}" destId="{30465D3D-5600-4D4B-A1D1-9D590A2D16FA}" srcOrd="2" destOrd="0" parTransId="{BE39AA09-D9AD-47D3-89EF-06CDCD45E0DC}" sibTransId="{E70EDB46-8BED-4FFF-9BC4-A86A3C0F647E}"/>
    <dgm:cxn modelId="{FCCF6D35-919A-4EE1-868F-1CC9D3B3A72B}" srcId="{A673A775-76E5-41DA-A974-3BD9B27869BD}" destId="{D294F8F1-C365-4CE4-A239-39B3496DAD92}" srcOrd="3" destOrd="0" parTransId="{ADFEEDA9-133F-4A5B-8AFD-AA1C504BA98A}" sibTransId="{578DA8F7-E8BD-4612-8F9B-1ABD7094127B}"/>
    <dgm:cxn modelId="{6EDCBE58-F89F-46CB-A630-532AC115BC1E}" type="presOf" srcId="{F737BCD3-032F-416D-BAB3-7089BD492C98}" destId="{C8CFFD14-D052-4D20-8AF7-118F00595E1F}" srcOrd="0" destOrd="0" presId="urn:microsoft.com/office/officeart/2008/layout/CircleAccentTimeline"/>
    <dgm:cxn modelId="{636F20FE-84B9-4B9B-8834-C053E694BF74}" type="presOf" srcId="{B7134FD9-C1A6-46EB-BCFF-1203BE39FFC9}" destId="{8BF7E993-F838-49ED-976E-7B7B73D4BA49}" srcOrd="0" destOrd="0" presId="urn:microsoft.com/office/officeart/2008/layout/CircleAccentTimeline"/>
    <dgm:cxn modelId="{6BA50DF9-CD5F-4040-A011-AD2895A7660D}" srcId="{A673A775-76E5-41DA-A974-3BD9B27869BD}" destId="{F737BCD3-032F-416D-BAB3-7089BD492C98}" srcOrd="5" destOrd="0" parTransId="{B0D056AD-6D3C-45B8-8C8D-86D8D77913B4}" sibTransId="{B64C3DCD-37BD-4A1A-934F-83E6FC0F6D67}"/>
    <dgm:cxn modelId="{11931929-99A5-484D-800C-FC79C844B1E6}" type="presOf" srcId="{A412AD3D-C694-47A2-9F84-736DF0713F0C}" destId="{4DCF3D08-38BF-4191-B94E-E1E6A63F3168}" srcOrd="0" destOrd="1" presId="urn:microsoft.com/office/officeart/2008/layout/CircleAccentTimeline"/>
    <dgm:cxn modelId="{DB7159BB-22C2-41A2-9388-E4E18B76BD29}" type="presOf" srcId="{ACE43F9D-8F5B-49F8-BEA0-FBAEF2176652}" destId="{A3080FD8-108A-4B98-8456-094D32FB8801}" srcOrd="0" destOrd="0" presId="urn:microsoft.com/office/officeart/2008/layout/CircleAccentTimeline"/>
    <dgm:cxn modelId="{CC41FEA5-F563-421C-BBE1-EDA7FA701F13}" type="presOf" srcId="{30465D3D-5600-4D4B-A1D1-9D590A2D16FA}" destId="{EB4B134A-546D-4501-9EE6-71D97AEE005B}" srcOrd="0" destOrd="0" presId="urn:microsoft.com/office/officeart/2008/layout/CircleAccentTimeline"/>
    <dgm:cxn modelId="{DB55B44B-7B8A-4772-B010-E7F113E1E4E9}" srcId="{05AE5C28-614B-400B-97FB-4C4270397443}" destId="{A412AD3D-C694-47A2-9F84-736DF0713F0C}" srcOrd="1" destOrd="0" parTransId="{9CBC234C-3E4F-4384-B4FB-B03E25B8428A}" sibTransId="{ACDAF317-2C7E-4920-9656-E36F0095235C}"/>
    <dgm:cxn modelId="{3DD909B3-AD0E-459C-BDC7-56D9CB2C559B}" type="presOf" srcId="{1FB04FB2-219E-4E0A-BF0B-D2CAC23D9372}" destId="{B9C43218-BC2E-44CD-A853-084C0F2B3220}" srcOrd="0" destOrd="0" presId="urn:microsoft.com/office/officeart/2008/layout/CircleAccentTimeline"/>
    <dgm:cxn modelId="{689583E9-90A1-4283-B2A9-5BFD49FEB941}" srcId="{D294F8F1-C365-4CE4-A239-39B3496DAD92}" destId="{1FB04FB2-219E-4E0A-BF0B-D2CAC23D9372}" srcOrd="0" destOrd="0" parTransId="{2809C9EB-0A5A-4F0F-B6A1-07C50FD5A772}" sibTransId="{C55CD254-A0EA-40B8-9BD1-ACB30E1ECFA5}"/>
    <dgm:cxn modelId="{BAF8385A-D5D7-4E87-8F48-C4439D7CCBBF}" type="presOf" srcId="{D98925D3-26CE-4933-B450-616046A463A6}" destId="{444F491A-15B0-4E44-ADB6-F739EA88625A}" srcOrd="0" destOrd="0" presId="urn:microsoft.com/office/officeart/2008/layout/CircleAccentTimeline"/>
    <dgm:cxn modelId="{33B0F9B0-CE43-4F93-906E-E25708530A26}" type="presOf" srcId="{289F687A-6A7D-476B-B432-3A70B5F06711}" destId="{5F1A9304-634D-4AB9-AAC8-E42B09F8C930}" srcOrd="0" destOrd="0" presId="urn:microsoft.com/office/officeart/2008/layout/CircleAccentTimeline"/>
    <dgm:cxn modelId="{FCCB551C-FCFE-4719-B130-AF74846C2F2A}" srcId="{30465D3D-5600-4D4B-A1D1-9D590A2D16FA}" destId="{EDA34565-0160-443B-8A3E-023BF82969E4}" srcOrd="0" destOrd="0" parTransId="{263084E6-AB55-429D-9C57-06AEE2CE90F6}" sibTransId="{7D559D62-B1FA-4E76-8AB4-4256E7585E9E}"/>
    <dgm:cxn modelId="{7EFB1ACD-EBB4-43A8-A509-EA3A889CCB7C}" type="presOf" srcId="{EDA34565-0160-443B-8A3E-023BF82969E4}" destId="{5CC17179-61AA-4F42-B1C8-0B481FD7BEFC}" srcOrd="0" destOrd="0" presId="urn:microsoft.com/office/officeart/2008/layout/CircleAccentTimeline"/>
    <dgm:cxn modelId="{65FE5B1B-0009-4A5B-85C0-C409FB10CC34}" type="presOf" srcId="{D294F8F1-C365-4CE4-A239-39B3496DAD92}" destId="{20D637CF-CF91-4945-A1AA-361A5349ACE8}" srcOrd="0" destOrd="0" presId="urn:microsoft.com/office/officeart/2008/layout/CircleAccentTimeline"/>
    <dgm:cxn modelId="{27823136-077B-4AA7-A6E7-D6529B8035EA}" type="presOf" srcId="{71EE65B2-5C3F-4EAC-9185-E949B6F1FC3F}" destId="{EF980A5C-3C8F-495A-A02C-12B96C465D37}" srcOrd="0" destOrd="0" presId="urn:microsoft.com/office/officeart/2008/layout/CircleAccentTimeline"/>
    <dgm:cxn modelId="{B1A55E0B-63A4-48FC-81BB-28788623B9B6}" srcId="{D98925D3-26CE-4933-B450-616046A463A6}" destId="{ABC105D8-2C85-4374-809A-5DCF43F2C48A}" srcOrd="0" destOrd="0" parTransId="{32997569-001B-48E8-A82D-6DD7372254A6}" sibTransId="{A9C95C47-4F8B-4F85-98AF-C3AE56D3B98F}"/>
    <dgm:cxn modelId="{1F4A32DB-58A5-4EDC-BB64-7555317017FA}" type="presParOf" srcId="{5F1A9304-634D-4AB9-AAC8-E42B09F8C930}" destId="{4410EAC3-2BE3-40FF-AD99-2577793411AB}" srcOrd="0" destOrd="0" presId="urn:microsoft.com/office/officeart/2008/layout/CircleAccentTimeline"/>
    <dgm:cxn modelId="{9C45F668-2DD0-475E-8F7F-14F1D5A98C93}" type="presParOf" srcId="{4410EAC3-2BE3-40FF-AD99-2577793411AB}" destId="{3615AB75-58A5-4F34-86DF-9DEFE02DBF23}" srcOrd="0" destOrd="0" presId="urn:microsoft.com/office/officeart/2008/layout/CircleAccentTimeline"/>
    <dgm:cxn modelId="{3D01C7E0-60CD-48A5-9D40-1859990FB58F}" type="presParOf" srcId="{4410EAC3-2BE3-40FF-AD99-2577793411AB}" destId="{4BBCCC60-2417-409C-98D5-8502B2CCFD5B}" srcOrd="1" destOrd="0" presId="urn:microsoft.com/office/officeart/2008/layout/CircleAccentTimeline"/>
    <dgm:cxn modelId="{1B1D3B28-004F-47A7-A7A8-9450CF2F6D0D}" type="presParOf" srcId="{4410EAC3-2BE3-40FF-AD99-2577793411AB}" destId="{3524E307-A05D-461D-828D-5D1C0870F346}" srcOrd="2" destOrd="0" presId="urn:microsoft.com/office/officeart/2008/layout/CircleAccentTimeline"/>
    <dgm:cxn modelId="{92795BB7-0071-4A38-B3DA-D8FB3BCCA9A9}" type="presParOf" srcId="{5F1A9304-634D-4AB9-AAC8-E42B09F8C930}" destId="{40A813E9-1D9E-4479-8040-CFD1FDFA5C94}" srcOrd="1" destOrd="0" presId="urn:microsoft.com/office/officeart/2008/layout/CircleAccentTimeline"/>
    <dgm:cxn modelId="{20F77637-21F1-459A-AF71-F07F6C7B7921}" type="presParOf" srcId="{5F1A9304-634D-4AB9-AAC8-E42B09F8C930}" destId="{0D534BBC-D4DD-4CE0-9A74-F9C96692727C}" srcOrd="2" destOrd="0" presId="urn:microsoft.com/office/officeart/2008/layout/CircleAccentTimeline"/>
    <dgm:cxn modelId="{CE8F9FBD-E757-484C-B7E1-0592583A50D3}" type="presParOf" srcId="{5F1A9304-634D-4AB9-AAC8-E42B09F8C930}" destId="{86BAFE43-9BC7-486C-AF7C-903915EE3752}" srcOrd="3" destOrd="0" presId="urn:microsoft.com/office/officeart/2008/layout/CircleAccentTimeline"/>
    <dgm:cxn modelId="{0BF2808F-5EE9-4E40-B96D-3F4DA58DB2AB}" type="presParOf" srcId="{5F1A9304-634D-4AB9-AAC8-E42B09F8C930}" destId="{62B49E57-3EE6-4FD7-855C-CFB52EDAA4A6}" srcOrd="4" destOrd="0" presId="urn:microsoft.com/office/officeart/2008/layout/CircleAccentTimeline"/>
    <dgm:cxn modelId="{49A736C1-F0F3-49D9-9608-5F6A14849DA7}" type="presParOf" srcId="{62B49E57-3EE6-4FD7-855C-CFB52EDAA4A6}" destId="{5F1BEC0B-FCB2-423E-ADBF-81FBB84833FC}" srcOrd="0" destOrd="0" presId="urn:microsoft.com/office/officeart/2008/layout/CircleAccentTimeline"/>
    <dgm:cxn modelId="{5F24D9AD-A261-4A2C-829D-559AA7A97EAF}" type="presParOf" srcId="{62B49E57-3EE6-4FD7-855C-CFB52EDAA4A6}" destId="{D843FC93-662C-4B86-A38D-4499CEFE1A0E}" srcOrd="1" destOrd="0" presId="urn:microsoft.com/office/officeart/2008/layout/CircleAccentTimeline"/>
    <dgm:cxn modelId="{043E4700-2B94-470A-9DA0-BFB08D73F03F}" type="presParOf" srcId="{62B49E57-3EE6-4FD7-855C-CFB52EDAA4A6}" destId="{4DCF3D08-38BF-4191-B94E-E1E6A63F3168}" srcOrd="2" destOrd="0" presId="urn:microsoft.com/office/officeart/2008/layout/CircleAccentTimeline"/>
    <dgm:cxn modelId="{C89191F5-8301-42DB-A701-A076B1E6DAE7}" type="presParOf" srcId="{5F1A9304-634D-4AB9-AAC8-E42B09F8C930}" destId="{53725A89-1D6F-44A8-93FC-703009BFCCC8}" srcOrd="5" destOrd="0" presId="urn:microsoft.com/office/officeart/2008/layout/CircleAccentTimeline"/>
    <dgm:cxn modelId="{72A7B879-BA5E-4E20-A17D-1D09FB1BFEA5}" type="presParOf" srcId="{5F1A9304-634D-4AB9-AAC8-E42B09F8C930}" destId="{0DA03545-3D0F-4300-A206-AC3AAA541DA7}" srcOrd="6" destOrd="0" presId="urn:microsoft.com/office/officeart/2008/layout/CircleAccentTimeline"/>
    <dgm:cxn modelId="{016962CB-59F6-4984-985F-6CE459BE547B}" type="presParOf" srcId="{5F1A9304-634D-4AB9-AAC8-E42B09F8C930}" destId="{DB941519-CBF8-4226-BC30-7C3AFCC55534}" srcOrd="7" destOrd="0" presId="urn:microsoft.com/office/officeart/2008/layout/CircleAccentTimeline"/>
    <dgm:cxn modelId="{EBA1A5E6-70A4-4EA9-86DB-96907AD52BEF}" type="presParOf" srcId="{5F1A9304-634D-4AB9-AAC8-E42B09F8C930}" destId="{723ED555-770D-444B-A163-62E6555E9C0E}" srcOrd="8" destOrd="0" presId="urn:microsoft.com/office/officeart/2008/layout/CircleAccentTimeline"/>
    <dgm:cxn modelId="{8188F3AE-6F8F-4F88-B363-EA62F9B02824}" type="presParOf" srcId="{723ED555-770D-444B-A163-62E6555E9C0E}" destId="{6CC3E23B-A820-405E-9817-B9B72CD89857}" srcOrd="0" destOrd="0" presId="urn:microsoft.com/office/officeart/2008/layout/CircleAccentTimeline"/>
    <dgm:cxn modelId="{9F4C21D4-BF95-4921-A2A9-778AFF6FF4E3}" type="presParOf" srcId="{723ED555-770D-444B-A163-62E6555E9C0E}" destId="{444F491A-15B0-4E44-ADB6-F739EA88625A}" srcOrd="1" destOrd="0" presId="urn:microsoft.com/office/officeart/2008/layout/CircleAccentTimeline"/>
    <dgm:cxn modelId="{DD2E8587-0F19-45F7-9FE5-E666BC324D04}" type="presParOf" srcId="{723ED555-770D-444B-A163-62E6555E9C0E}" destId="{AE3F1C37-9B30-43E6-A834-429F96CBD00C}" srcOrd="2" destOrd="0" presId="urn:microsoft.com/office/officeart/2008/layout/CircleAccentTimeline"/>
    <dgm:cxn modelId="{462250C1-E96E-4729-A16B-347D88D6C2CD}" type="presParOf" srcId="{5F1A9304-634D-4AB9-AAC8-E42B09F8C930}" destId="{063733E8-A307-4C6A-9C2A-81364DC39419}" srcOrd="9" destOrd="0" presId="urn:microsoft.com/office/officeart/2008/layout/CircleAccentTimeline"/>
    <dgm:cxn modelId="{079A5C40-FD1D-461C-B318-8FD312B38135}" type="presParOf" srcId="{5F1A9304-634D-4AB9-AAC8-E42B09F8C930}" destId="{6F9C1403-6A11-44CC-A8F0-3FAB7F4610D3}" srcOrd="10" destOrd="0" presId="urn:microsoft.com/office/officeart/2008/layout/CircleAccentTimeline"/>
    <dgm:cxn modelId="{906461A3-B133-4382-94CD-3A460CA2B3D0}" type="presParOf" srcId="{5F1A9304-634D-4AB9-AAC8-E42B09F8C930}" destId="{B80EC3A2-46A7-4DCB-AA45-56F25560C392}" srcOrd="11" destOrd="0" presId="urn:microsoft.com/office/officeart/2008/layout/CircleAccentTimeline"/>
    <dgm:cxn modelId="{3D558FC1-2251-49BC-BD4E-54819D07221F}" type="presParOf" srcId="{5F1A9304-634D-4AB9-AAC8-E42B09F8C930}" destId="{15F1E23E-16C9-44A0-AF2E-0379572BD047}" srcOrd="12" destOrd="0" presId="urn:microsoft.com/office/officeart/2008/layout/CircleAccentTimeline"/>
    <dgm:cxn modelId="{EA36A402-2688-4D14-AF20-98E6E48E5826}" type="presParOf" srcId="{15F1E23E-16C9-44A0-AF2E-0379572BD047}" destId="{7FFF650E-70F6-4569-9E5D-7D030786E71C}" srcOrd="0" destOrd="0" presId="urn:microsoft.com/office/officeart/2008/layout/CircleAccentTimeline"/>
    <dgm:cxn modelId="{58AECCBC-C228-4811-9930-BA2C3997B244}" type="presParOf" srcId="{15F1E23E-16C9-44A0-AF2E-0379572BD047}" destId="{EB4B134A-546D-4501-9EE6-71D97AEE005B}" srcOrd="1" destOrd="0" presId="urn:microsoft.com/office/officeart/2008/layout/CircleAccentTimeline"/>
    <dgm:cxn modelId="{4E2C2898-8EFF-42ED-A879-384838F1BB17}" type="presParOf" srcId="{15F1E23E-16C9-44A0-AF2E-0379572BD047}" destId="{5CC17179-61AA-4F42-B1C8-0B481FD7BEFC}" srcOrd="2" destOrd="0" presId="urn:microsoft.com/office/officeart/2008/layout/CircleAccentTimeline"/>
    <dgm:cxn modelId="{0D321E62-1E1D-4A9B-B442-5D98D29F84CB}" type="presParOf" srcId="{5F1A9304-634D-4AB9-AAC8-E42B09F8C930}" destId="{E325D188-A81F-4A74-BB42-F5A30C79B4B1}" srcOrd="13" destOrd="0" presId="urn:microsoft.com/office/officeart/2008/layout/CircleAccentTimeline"/>
    <dgm:cxn modelId="{5E203772-4F3B-4DD0-BB56-2EF8B8841713}" type="presParOf" srcId="{5F1A9304-634D-4AB9-AAC8-E42B09F8C930}" destId="{BFFDD621-D198-49F7-B247-01F628EC1F8D}" srcOrd="14" destOrd="0" presId="urn:microsoft.com/office/officeart/2008/layout/CircleAccentTimeline"/>
    <dgm:cxn modelId="{CDACF887-5BC8-4B31-8974-1961454113E5}" type="presParOf" srcId="{5F1A9304-634D-4AB9-AAC8-E42B09F8C930}" destId="{BA2C5C44-311A-462F-80D3-BD4E27DCB3B5}" srcOrd="15" destOrd="0" presId="urn:microsoft.com/office/officeart/2008/layout/CircleAccentTimeline"/>
    <dgm:cxn modelId="{B396B1BF-41F6-4A0B-AD26-C5CB486EB475}" type="presParOf" srcId="{5F1A9304-634D-4AB9-AAC8-E42B09F8C930}" destId="{0B83BA18-DBE2-4046-A9AA-A2F695328DC7}" srcOrd="16" destOrd="0" presId="urn:microsoft.com/office/officeart/2008/layout/CircleAccentTimeline"/>
    <dgm:cxn modelId="{0D901995-B98C-43DD-84BE-25C09E4C2171}" type="presParOf" srcId="{0B83BA18-DBE2-4046-A9AA-A2F695328DC7}" destId="{973AA2C8-0DDA-4289-88E9-E87DF7B1BDFC}" srcOrd="0" destOrd="0" presId="urn:microsoft.com/office/officeart/2008/layout/CircleAccentTimeline"/>
    <dgm:cxn modelId="{BB8342C0-6729-404B-9671-6FF0CCC9ACC7}" type="presParOf" srcId="{0B83BA18-DBE2-4046-A9AA-A2F695328DC7}" destId="{20D637CF-CF91-4945-A1AA-361A5349ACE8}" srcOrd="1" destOrd="0" presId="urn:microsoft.com/office/officeart/2008/layout/CircleAccentTimeline"/>
    <dgm:cxn modelId="{E3A68904-6221-4A81-BF55-C2975586BDE7}" type="presParOf" srcId="{0B83BA18-DBE2-4046-A9AA-A2F695328DC7}" destId="{B9C43218-BC2E-44CD-A853-084C0F2B3220}" srcOrd="2" destOrd="0" presId="urn:microsoft.com/office/officeart/2008/layout/CircleAccentTimeline"/>
    <dgm:cxn modelId="{F4F8473C-827C-45B5-9BA1-42D79F540338}" type="presParOf" srcId="{5F1A9304-634D-4AB9-AAC8-E42B09F8C930}" destId="{043D4CF1-6847-4094-84BD-6F48EF7EE78A}" srcOrd="17" destOrd="0" presId="urn:microsoft.com/office/officeart/2008/layout/CircleAccentTimeline"/>
    <dgm:cxn modelId="{547E7B76-C90D-4AF0-A59F-3CE710BF826B}" type="presParOf" srcId="{5F1A9304-634D-4AB9-AAC8-E42B09F8C930}" destId="{0631D0E8-8C61-417D-8DDB-6ECFB9C18904}" srcOrd="18" destOrd="0" presId="urn:microsoft.com/office/officeart/2008/layout/CircleAccentTimeline"/>
    <dgm:cxn modelId="{E5177FF9-BEAD-4706-8FB2-E52E1E9E95F7}" type="presParOf" srcId="{5F1A9304-634D-4AB9-AAC8-E42B09F8C930}" destId="{A884765C-C7D2-4F83-A987-C6F243C8518A}" srcOrd="19" destOrd="0" presId="urn:microsoft.com/office/officeart/2008/layout/CircleAccentTimeline"/>
    <dgm:cxn modelId="{1531C4A8-1D07-46AA-AD99-16AB7280262A}" type="presParOf" srcId="{5F1A9304-634D-4AB9-AAC8-E42B09F8C930}" destId="{B24D8259-FAC7-4723-B883-5D437B5D89A0}" srcOrd="20" destOrd="0" presId="urn:microsoft.com/office/officeart/2008/layout/CircleAccentTimeline"/>
    <dgm:cxn modelId="{D80730EF-C80D-4895-A7F2-A4E5C4A411F4}" type="presParOf" srcId="{B24D8259-FAC7-4723-B883-5D437B5D89A0}" destId="{484CA2AC-2D89-4462-8B06-9ADDA672477C}" srcOrd="0" destOrd="0" presId="urn:microsoft.com/office/officeart/2008/layout/CircleAccentTimeline"/>
    <dgm:cxn modelId="{3499D205-FEA7-499E-A8AF-98221BC40AE1}" type="presParOf" srcId="{B24D8259-FAC7-4723-B883-5D437B5D89A0}" destId="{8BF7E993-F838-49ED-976E-7B7B73D4BA49}" srcOrd="1" destOrd="0" presId="urn:microsoft.com/office/officeart/2008/layout/CircleAccentTimeline"/>
    <dgm:cxn modelId="{009982E7-E47A-4DA7-A141-7F7980138B6A}" type="presParOf" srcId="{B24D8259-FAC7-4723-B883-5D437B5D89A0}" destId="{4EF66620-AB4E-4480-B86A-52D1FA420612}" srcOrd="2" destOrd="0" presId="urn:microsoft.com/office/officeart/2008/layout/CircleAccentTimeline"/>
    <dgm:cxn modelId="{846C0D88-5EFB-4C8B-9F3C-1B5DFB0574BE}" type="presParOf" srcId="{5F1A9304-634D-4AB9-AAC8-E42B09F8C930}" destId="{1C48C373-8D1E-486C-9A03-54231DDA9694}" srcOrd="21" destOrd="0" presId="urn:microsoft.com/office/officeart/2008/layout/CircleAccentTimeline"/>
    <dgm:cxn modelId="{8C358B5F-06C9-4DB8-A854-BFFB1F9F459D}" type="presParOf" srcId="{5F1A9304-634D-4AB9-AAC8-E42B09F8C930}" destId="{1C60A38B-5B47-4717-9940-15064920CDFF}" srcOrd="22" destOrd="0" presId="urn:microsoft.com/office/officeart/2008/layout/CircleAccentTimeline"/>
    <dgm:cxn modelId="{D16590A0-A486-405C-BE2D-11831382737B}" type="presParOf" srcId="{5F1A9304-634D-4AB9-AAC8-E42B09F8C930}" destId="{86A7707B-9641-4AC8-A4B7-41B30F5020EE}" srcOrd="23" destOrd="0" presId="urn:microsoft.com/office/officeart/2008/layout/CircleAccentTimeline"/>
    <dgm:cxn modelId="{32C4F919-CFCF-4146-85BB-9FDF6ADCCAB5}" type="presParOf" srcId="{5F1A9304-634D-4AB9-AAC8-E42B09F8C930}" destId="{6EAD55BD-7303-45C6-B862-9EDE8D5EECC1}" srcOrd="24" destOrd="0" presId="urn:microsoft.com/office/officeart/2008/layout/CircleAccentTimeline"/>
    <dgm:cxn modelId="{58FFB056-8BC4-48E0-8BA3-379C1875CDCD}" type="presParOf" srcId="{6EAD55BD-7303-45C6-B862-9EDE8D5EECC1}" destId="{C36A6A86-069D-4156-8882-6092A4671258}" srcOrd="0" destOrd="0" presId="urn:microsoft.com/office/officeart/2008/layout/CircleAccentTimeline"/>
    <dgm:cxn modelId="{9ACBB6E1-391F-40BD-9544-5D237D006C4D}" type="presParOf" srcId="{6EAD55BD-7303-45C6-B862-9EDE8D5EECC1}" destId="{C8CFFD14-D052-4D20-8AF7-118F00595E1F}" srcOrd="1" destOrd="0" presId="urn:microsoft.com/office/officeart/2008/layout/CircleAccentTimeline"/>
    <dgm:cxn modelId="{C04897C9-C484-409F-A339-3367CC3A87E2}" type="presParOf" srcId="{6EAD55BD-7303-45C6-B862-9EDE8D5EECC1}" destId="{EF980A5C-3C8F-495A-A02C-12B96C465D37}" srcOrd="2" destOrd="0" presId="urn:microsoft.com/office/officeart/2008/layout/CircleAccentTimeline"/>
    <dgm:cxn modelId="{33CD4B32-E2EF-45D1-ADB8-53C84C1CD98F}" type="presParOf" srcId="{5F1A9304-634D-4AB9-AAC8-E42B09F8C930}" destId="{668C4FE2-97D4-488D-885C-90D38F571164}" srcOrd="25" destOrd="0" presId="urn:microsoft.com/office/officeart/2008/layout/CircleAccentTimeline"/>
    <dgm:cxn modelId="{BA5EDAE0-B941-4304-B14B-8CEB42EBA11B}" type="presParOf" srcId="{5F1A9304-634D-4AB9-AAC8-E42B09F8C930}" destId="{B4CC1A31-5095-4DDD-9DCE-06BB8946632F}" srcOrd="26" destOrd="0" presId="urn:microsoft.com/office/officeart/2008/layout/CircleAccentTimeline"/>
    <dgm:cxn modelId="{7FB87773-F72B-4093-AED9-1B4AF72046A8}" type="presParOf" srcId="{5F1A9304-634D-4AB9-AAC8-E42B09F8C930}" destId="{D61F1777-B05B-4069-BD29-BA92E8A84CDA}" srcOrd="27" destOrd="0" presId="urn:microsoft.com/office/officeart/2008/layout/CircleAccentTimeline"/>
    <dgm:cxn modelId="{0FCB0902-D6E1-4D41-BBC1-8A325AD17A5F}" type="presParOf" srcId="{D61F1777-B05B-4069-BD29-BA92E8A84CDA}" destId="{78BE677E-442B-4E90-83FD-AA4CEE0369AB}" srcOrd="0" destOrd="0" presId="urn:microsoft.com/office/officeart/2008/layout/CircleAccentTimeline"/>
    <dgm:cxn modelId="{C1D248EA-2B34-4146-A759-E3FF444F4D27}" type="presParOf" srcId="{D61F1777-B05B-4069-BD29-BA92E8A84CDA}" destId="{A3080FD8-108A-4B98-8456-094D32FB8801}" srcOrd="1" destOrd="0" presId="urn:microsoft.com/office/officeart/2008/layout/CircleAccentTimeline"/>
    <dgm:cxn modelId="{FEE30AAA-EDE3-4176-927A-60376500B998}" type="presParOf" srcId="{D61F1777-B05B-4069-BD29-BA92E8A84CDA}" destId="{2B5BB32D-A7B4-4554-9557-B52BEBFD63FA}" srcOrd="2" destOrd="0" presId="urn:microsoft.com/office/officeart/2008/layout/CircleAccentTimeline"/>
    <dgm:cxn modelId="{436072F8-EEE5-4EBF-94F7-3529BB84715F}" type="presParOf" srcId="{5F1A9304-634D-4AB9-AAC8-E42B09F8C930}" destId="{4B4DBB8E-2E5E-43E3-8006-6F1FFC7BC3D2}" srcOrd="28" destOrd="0" presId="urn:microsoft.com/office/officeart/2008/layout/CircleAccentTimeline"/>
    <dgm:cxn modelId="{FE2924FF-D3F3-4ADE-A47A-A24234388EF0}" type="presParOf" srcId="{5F1A9304-634D-4AB9-AAC8-E42B09F8C930}" destId="{2CC55B33-5AA1-4B99-AAA4-A31E82F91814}" srcOrd="29" destOrd="0" presId="urn:microsoft.com/office/officeart/2008/layout/CircleAccent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EA6EA21-F6E2-4EA9-9657-B14A84185C77}" type="doc">
      <dgm:prSet loTypeId="urn:microsoft.com/office/officeart/2005/8/layout/arrow1" loCatId="relationship" qsTypeId="urn:microsoft.com/office/officeart/2005/8/quickstyle/simple5" qsCatId="simple" csTypeId="urn:microsoft.com/office/officeart/2005/8/colors/accent3_5" csCatId="accent3" phldr="1"/>
      <dgm:spPr/>
      <dgm:t>
        <a:bodyPr/>
        <a:lstStyle/>
        <a:p>
          <a:endParaRPr lang="de-CH"/>
        </a:p>
      </dgm:t>
    </dgm:pt>
    <dgm:pt modelId="{5FD4168E-1454-48D5-83FA-FC7E92F012A9}">
      <dgm:prSet phldrT="[Text]"/>
      <dgm:spPr>
        <a:xfrm rot="16200000">
          <a:off x="362" y="613"/>
          <a:ext cx="1092777" cy="1094668"/>
        </a:xfrm>
        <a:scene3d>
          <a:camera prst="orthographicFront">
            <a:rot lat="0" lon="0" rev="0"/>
          </a:camera>
          <a:lightRig rig="threePt" dir="t">
            <a:rot lat="0" lon="0" rev="1200000"/>
          </a:lightRig>
        </a:scene3d>
        <a:sp3d>
          <a:bevelT w="63500" h="25400"/>
        </a:sp3d>
      </dgm:spPr>
      <dgm:t>
        <a:bodyPr/>
        <a:lstStyle/>
        <a:p>
          <a:pPr algn="ctr"/>
          <a:r>
            <a:rPr lang="de-DE" dirty="0" err="1" smtClean="0">
              <a:latin typeface="Calibri"/>
              <a:ea typeface="+mn-ea"/>
              <a:cs typeface="+mn-cs"/>
            </a:rPr>
            <a:t>Heuristic</a:t>
          </a:r>
          <a:endParaRPr lang="de-CH" dirty="0">
            <a:latin typeface="Calibri"/>
            <a:ea typeface="+mn-ea"/>
            <a:cs typeface="+mn-cs"/>
          </a:endParaRPr>
        </a:p>
      </dgm:t>
    </dgm:pt>
    <dgm:pt modelId="{720301C9-2081-453C-A189-D47CB518D0F5}" type="parTrans" cxnId="{5A7D9396-287A-40C6-A100-3DE363425872}">
      <dgm:prSet/>
      <dgm:spPr/>
      <dgm:t>
        <a:bodyPr/>
        <a:lstStyle/>
        <a:p>
          <a:pPr algn="ctr"/>
          <a:endParaRPr lang="de-CH"/>
        </a:p>
      </dgm:t>
    </dgm:pt>
    <dgm:pt modelId="{C90C9ED1-C65D-4E60-9CBA-50185FF32400}" type="sibTrans" cxnId="{5A7D9396-287A-40C6-A100-3DE363425872}">
      <dgm:prSet/>
      <dgm:spPr/>
      <dgm:t>
        <a:bodyPr/>
        <a:lstStyle/>
        <a:p>
          <a:pPr algn="ctr"/>
          <a:endParaRPr lang="de-CH"/>
        </a:p>
      </dgm:t>
    </dgm:pt>
    <dgm:pt modelId="{F625E7D4-9654-4030-B800-B3F2B0BF99A2}">
      <dgm:prSet phldrT="[Text]"/>
      <dgm:spPr>
        <a:xfrm rot="5400000">
          <a:off x="3947419" y="1559"/>
          <a:ext cx="1092777" cy="1092777"/>
        </a:xfrm>
        <a:scene3d>
          <a:camera prst="orthographicFront">
            <a:rot lat="0" lon="0" rev="0"/>
          </a:camera>
          <a:lightRig rig="threePt" dir="t">
            <a:rot lat="0" lon="0" rev="1200000"/>
          </a:lightRig>
        </a:scene3d>
        <a:sp3d>
          <a:bevelT w="63500" h="25400"/>
        </a:sp3d>
      </dgm:spPr>
      <dgm:t>
        <a:bodyPr/>
        <a:lstStyle/>
        <a:p>
          <a:pPr algn="ctr"/>
          <a:r>
            <a:rPr lang="de-DE" smtClean="0">
              <a:latin typeface="Calibri"/>
              <a:ea typeface="+mn-ea"/>
              <a:cs typeface="+mn-cs"/>
            </a:rPr>
            <a:t>Deductive</a:t>
          </a:r>
          <a:endParaRPr lang="de-CH" dirty="0">
            <a:latin typeface="Calibri"/>
            <a:ea typeface="+mn-ea"/>
            <a:cs typeface="+mn-cs"/>
          </a:endParaRPr>
        </a:p>
      </dgm:t>
    </dgm:pt>
    <dgm:pt modelId="{8EE74A57-C40F-471C-8ACD-054E429B0E5D}" type="parTrans" cxnId="{DEFAEDC3-EC09-4CE0-B69B-3BFA89DF5E68}">
      <dgm:prSet/>
      <dgm:spPr/>
      <dgm:t>
        <a:bodyPr/>
        <a:lstStyle/>
        <a:p>
          <a:pPr algn="ctr"/>
          <a:endParaRPr lang="de-CH"/>
        </a:p>
      </dgm:t>
    </dgm:pt>
    <dgm:pt modelId="{0C4AAEB2-0266-4C56-B340-CE19AA5D5EE0}" type="sibTrans" cxnId="{DEFAEDC3-EC09-4CE0-B69B-3BFA89DF5E68}">
      <dgm:prSet/>
      <dgm:spPr/>
      <dgm:t>
        <a:bodyPr/>
        <a:lstStyle/>
        <a:p>
          <a:pPr algn="ctr"/>
          <a:endParaRPr lang="de-CH"/>
        </a:p>
      </dgm:t>
    </dgm:pt>
    <dgm:pt modelId="{D3979604-583B-4367-B2D7-19AA20E7CFCA}" type="pres">
      <dgm:prSet presAssocID="{BEA6EA21-F6E2-4EA9-9657-B14A84185C77}" presName="cycle" presStyleCnt="0">
        <dgm:presLayoutVars>
          <dgm:dir/>
          <dgm:resizeHandles val="exact"/>
        </dgm:presLayoutVars>
      </dgm:prSet>
      <dgm:spPr/>
      <dgm:t>
        <a:bodyPr/>
        <a:lstStyle/>
        <a:p>
          <a:endParaRPr lang="de-CH"/>
        </a:p>
      </dgm:t>
    </dgm:pt>
    <dgm:pt modelId="{20BB8AD3-6731-4DDA-8754-546A51672D16}" type="pres">
      <dgm:prSet presAssocID="{5FD4168E-1454-48D5-83FA-FC7E92F012A9}" presName="arrow" presStyleLbl="node1" presStyleIdx="0" presStyleCnt="2" custScaleY="100173">
        <dgm:presLayoutVars>
          <dgm:bulletEnabled val="1"/>
        </dgm:presLayoutVars>
      </dgm:prSet>
      <dgm:spPr>
        <a:prstGeom prst="upArrow">
          <a:avLst>
            <a:gd name="adj1" fmla="val 50000"/>
            <a:gd name="adj2" fmla="val 35000"/>
          </a:avLst>
        </a:prstGeom>
      </dgm:spPr>
      <dgm:t>
        <a:bodyPr/>
        <a:lstStyle/>
        <a:p>
          <a:endParaRPr lang="de-CH"/>
        </a:p>
      </dgm:t>
    </dgm:pt>
    <dgm:pt modelId="{C54715E5-BB90-4DF1-9DE0-1FFBB31367D9}" type="pres">
      <dgm:prSet presAssocID="{F625E7D4-9654-4030-B800-B3F2B0BF99A2}" presName="arrow" presStyleLbl="node1" presStyleIdx="1" presStyleCnt="2">
        <dgm:presLayoutVars>
          <dgm:bulletEnabled val="1"/>
        </dgm:presLayoutVars>
      </dgm:prSet>
      <dgm:spPr>
        <a:prstGeom prst="upArrow">
          <a:avLst>
            <a:gd name="adj1" fmla="val 50000"/>
            <a:gd name="adj2" fmla="val 35000"/>
          </a:avLst>
        </a:prstGeom>
      </dgm:spPr>
      <dgm:t>
        <a:bodyPr/>
        <a:lstStyle/>
        <a:p>
          <a:endParaRPr lang="de-CH"/>
        </a:p>
      </dgm:t>
    </dgm:pt>
  </dgm:ptLst>
  <dgm:cxnLst>
    <dgm:cxn modelId="{5A7D9396-287A-40C6-A100-3DE363425872}" srcId="{BEA6EA21-F6E2-4EA9-9657-B14A84185C77}" destId="{5FD4168E-1454-48D5-83FA-FC7E92F012A9}" srcOrd="0" destOrd="0" parTransId="{720301C9-2081-453C-A189-D47CB518D0F5}" sibTransId="{C90C9ED1-C65D-4E60-9CBA-50185FF32400}"/>
    <dgm:cxn modelId="{DEFAEDC3-EC09-4CE0-B69B-3BFA89DF5E68}" srcId="{BEA6EA21-F6E2-4EA9-9657-B14A84185C77}" destId="{F625E7D4-9654-4030-B800-B3F2B0BF99A2}" srcOrd="1" destOrd="0" parTransId="{8EE74A57-C40F-471C-8ACD-054E429B0E5D}" sibTransId="{0C4AAEB2-0266-4C56-B340-CE19AA5D5EE0}"/>
    <dgm:cxn modelId="{831CDF4F-58F5-46ED-89CE-1DB2646E2A82}" type="presOf" srcId="{5FD4168E-1454-48D5-83FA-FC7E92F012A9}" destId="{20BB8AD3-6731-4DDA-8754-546A51672D16}" srcOrd="0" destOrd="0" presId="urn:microsoft.com/office/officeart/2005/8/layout/arrow1"/>
    <dgm:cxn modelId="{4B98B00E-F02F-42CB-893D-88D52DEF8E1D}" type="presOf" srcId="{BEA6EA21-F6E2-4EA9-9657-B14A84185C77}" destId="{D3979604-583B-4367-B2D7-19AA20E7CFCA}" srcOrd="0" destOrd="0" presId="urn:microsoft.com/office/officeart/2005/8/layout/arrow1"/>
    <dgm:cxn modelId="{CE5804D2-30B9-49DE-B8C6-9EE615BE5CC4}" type="presOf" srcId="{F625E7D4-9654-4030-B800-B3F2B0BF99A2}" destId="{C54715E5-BB90-4DF1-9DE0-1FFBB31367D9}" srcOrd="0" destOrd="0" presId="urn:microsoft.com/office/officeart/2005/8/layout/arrow1"/>
    <dgm:cxn modelId="{F6E181EF-925A-4848-B43B-78028BB39D63}" type="presParOf" srcId="{D3979604-583B-4367-B2D7-19AA20E7CFCA}" destId="{20BB8AD3-6731-4DDA-8754-546A51672D16}" srcOrd="0" destOrd="0" presId="urn:microsoft.com/office/officeart/2005/8/layout/arrow1"/>
    <dgm:cxn modelId="{21CE40CB-F1CB-4BE8-BE7D-F0C3E75E2DE3}" type="presParOf" srcId="{D3979604-583B-4367-B2D7-19AA20E7CFCA}" destId="{C54715E5-BB90-4DF1-9DE0-1FFBB31367D9}" srcOrd="1" destOrd="0" presId="urn:microsoft.com/office/officeart/2005/8/layout/arrow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615AB75-58A5-4F34-86DF-9DEFE02DBF23}">
      <dsp:nvSpPr>
        <dsp:cNvPr id="0" name=""/>
        <dsp:cNvSpPr/>
      </dsp:nvSpPr>
      <dsp:spPr>
        <a:xfrm>
          <a:off x="290307" y="1468717"/>
          <a:ext cx="1218271" cy="1218271"/>
        </a:xfrm>
        <a:prstGeom prst="donut">
          <a:avLst>
            <a:gd name="adj" fmla="val 20000"/>
          </a:avLst>
        </a:prstGeom>
        <a:gradFill rotWithShape="0">
          <a:gsLst>
            <a:gs pos="0">
              <a:schemeClr val="accent1">
                <a:hueOff val="0"/>
                <a:satOff val="0"/>
                <a:lumOff val="0"/>
                <a:alphaOff val="0"/>
                <a:tint val="60000"/>
                <a:satMod val="160000"/>
              </a:schemeClr>
            </a:gs>
            <a:gs pos="46000">
              <a:schemeClr val="accent1">
                <a:hueOff val="0"/>
                <a:satOff val="0"/>
                <a:lumOff val="0"/>
                <a:alphaOff val="0"/>
                <a:tint val="86000"/>
                <a:satMod val="160000"/>
              </a:schemeClr>
            </a:gs>
            <a:gs pos="100000">
              <a:schemeClr val="accent1">
                <a:hueOff val="0"/>
                <a:satOff val="0"/>
                <a:lumOff val="0"/>
                <a:alphaOff val="0"/>
                <a:shade val="40000"/>
                <a:satMod val="160000"/>
              </a:schemeClr>
            </a:gs>
          </a:gsLst>
          <a:path path="circle">
            <a:fillToRect l="50000" t="155000" r="50000" b="-55000"/>
          </a:path>
        </a:gradFill>
        <a:ln>
          <a:noFill/>
        </a:ln>
        <a:effectLst>
          <a:outerShdw blurRad="50800" dist="38100" dir="14700000" algn="t" rotWithShape="0">
            <a:srgbClr val="000000">
              <a:alpha val="60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sp>
    <dsp:sp modelId="{4BBCCC60-2417-409C-98D5-8502B2CCFD5B}">
      <dsp:nvSpPr>
        <dsp:cNvPr id="0" name=""/>
        <dsp:cNvSpPr/>
      </dsp:nvSpPr>
      <dsp:spPr>
        <a:xfrm rot="17700000">
          <a:off x="719571" y="475577"/>
          <a:ext cx="1514447" cy="7298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0" rIns="0" bIns="0" numCol="1" spcCol="1270" anchor="ctr" anchorCtr="0">
          <a:noAutofit/>
        </a:bodyPr>
        <a:lstStyle/>
        <a:p>
          <a:pPr lvl="0" algn="l" defTabSz="1066800">
            <a:lnSpc>
              <a:spcPct val="90000"/>
            </a:lnSpc>
            <a:spcBef>
              <a:spcPct val="0"/>
            </a:spcBef>
            <a:spcAft>
              <a:spcPct val="35000"/>
            </a:spcAft>
          </a:pPr>
          <a:r>
            <a:rPr lang="de-DE" sz="2400" kern="1200" smtClean="0">
              <a:latin typeface="Calibri"/>
              <a:ea typeface="+mn-ea"/>
              <a:cs typeface="+mn-cs"/>
            </a:rPr>
            <a:t>Low Explicitness</a:t>
          </a:r>
          <a:endParaRPr lang="de-CH" sz="2400" kern="1200" dirty="0">
            <a:latin typeface="Calibri"/>
            <a:ea typeface="+mn-ea"/>
            <a:cs typeface="+mn-cs"/>
          </a:endParaRPr>
        </a:p>
      </dsp:txBody>
      <dsp:txXfrm>
        <a:off x="719571" y="475577"/>
        <a:ext cx="1514447" cy="729846"/>
      </dsp:txXfrm>
    </dsp:sp>
    <dsp:sp modelId="{5F1BEC0B-FCB2-423E-ADBF-81FBB84833FC}">
      <dsp:nvSpPr>
        <dsp:cNvPr id="0" name=""/>
        <dsp:cNvSpPr/>
      </dsp:nvSpPr>
      <dsp:spPr>
        <a:xfrm>
          <a:off x="1600343" y="1761673"/>
          <a:ext cx="632360" cy="632360"/>
        </a:xfrm>
        <a:prstGeom prst="ellipse">
          <a:avLst/>
        </a:prstGeom>
        <a:gradFill rotWithShape="0">
          <a:gsLst>
            <a:gs pos="0">
              <a:schemeClr val="accent2">
                <a:hueOff val="0"/>
                <a:satOff val="0"/>
                <a:lumOff val="0"/>
                <a:alphaOff val="0"/>
                <a:tint val="60000"/>
                <a:satMod val="160000"/>
              </a:schemeClr>
            </a:gs>
            <a:gs pos="46000">
              <a:schemeClr val="accent2">
                <a:hueOff val="0"/>
                <a:satOff val="0"/>
                <a:lumOff val="0"/>
                <a:alphaOff val="0"/>
                <a:tint val="86000"/>
                <a:satMod val="160000"/>
              </a:schemeClr>
            </a:gs>
            <a:gs pos="100000">
              <a:schemeClr val="accent2">
                <a:hueOff val="0"/>
                <a:satOff val="0"/>
                <a:lumOff val="0"/>
                <a:alphaOff val="0"/>
                <a:shade val="40000"/>
                <a:satMod val="160000"/>
              </a:schemeClr>
            </a:gs>
          </a:gsLst>
          <a:path path="circle">
            <a:fillToRect l="50000" t="155000" r="50000" b="-55000"/>
          </a:path>
        </a:gradFill>
        <a:ln>
          <a:noFill/>
        </a:ln>
        <a:effectLst>
          <a:outerShdw blurRad="50800" dist="38100" dir="14700000" algn="t" rotWithShape="0">
            <a:srgbClr val="000000">
              <a:alpha val="60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sp>
    <dsp:sp modelId="{D843FC93-662C-4B86-A38D-4499CEFE1A0E}">
      <dsp:nvSpPr>
        <dsp:cNvPr id="0" name=""/>
        <dsp:cNvSpPr/>
      </dsp:nvSpPr>
      <dsp:spPr>
        <a:xfrm rot="17700000">
          <a:off x="851399" y="2641818"/>
          <a:ext cx="1310068" cy="6316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40640" bIns="0" numCol="1" spcCol="1270" anchor="ctr" anchorCtr="0">
          <a:noAutofit/>
        </a:bodyPr>
        <a:lstStyle/>
        <a:p>
          <a:pPr lvl="0" algn="l" defTabSz="711200">
            <a:lnSpc>
              <a:spcPct val="90000"/>
            </a:lnSpc>
            <a:spcBef>
              <a:spcPct val="0"/>
            </a:spcBef>
            <a:spcAft>
              <a:spcPct val="35000"/>
            </a:spcAft>
          </a:pPr>
          <a:r>
            <a:rPr lang="de-DE" sz="1600" kern="1200" smtClean="0">
              <a:latin typeface="Calibri"/>
              <a:ea typeface="+mn-ea"/>
              <a:cs typeface="+mn-cs"/>
            </a:rPr>
            <a:t>Diaries</a:t>
          </a:r>
          <a:endParaRPr lang="de-CH" sz="1600" kern="1200" dirty="0">
            <a:latin typeface="Calibri"/>
            <a:ea typeface="+mn-ea"/>
            <a:cs typeface="+mn-cs"/>
          </a:endParaRPr>
        </a:p>
      </dsp:txBody>
      <dsp:txXfrm>
        <a:off x="851399" y="2641818"/>
        <a:ext cx="1310068" cy="631665"/>
      </dsp:txXfrm>
    </dsp:sp>
    <dsp:sp modelId="{4DCF3D08-38BF-4191-B94E-E1E6A63F3168}">
      <dsp:nvSpPr>
        <dsp:cNvPr id="0" name=""/>
        <dsp:cNvSpPr/>
      </dsp:nvSpPr>
      <dsp:spPr>
        <a:xfrm rot="17700000">
          <a:off x="1671580" y="882629"/>
          <a:ext cx="1310068" cy="6316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0640" tIns="0" rIns="0" bIns="0" numCol="1" spcCol="1270" anchor="t" anchorCtr="0">
          <a:noAutofit/>
        </a:bodyPr>
        <a:lstStyle/>
        <a:p>
          <a:pPr marL="114300" lvl="1" indent="-114300" algn="l" defTabSz="533400">
            <a:lnSpc>
              <a:spcPct val="90000"/>
            </a:lnSpc>
            <a:spcBef>
              <a:spcPct val="0"/>
            </a:spcBef>
            <a:spcAft>
              <a:spcPct val="15000"/>
            </a:spcAft>
            <a:buChar char="••"/>
          </a:pPr>
          <a:r>
            <a:rPr lang="de-DE" sz="1200" kern="1200" dirty="0" err="1" smtClean="0">
              <a:latin typeface="Calibri"/>
              <a:ea typeface="+mn-ea"/>
              <a:cs typeface="+mn-cs"/>
            </a:rPr>
            <a:t>Record</a:t>
          </a:r>
          <a:r>
            <a:rPr lang="de-DE" sz="1200" kern="1200" dirty="0" smtClean="0">
              <a:latin typeface="Calibri"/>
              <a:ea typeface="+mn-ea"/>
              <a:cs typeface="+mn-cs"/>
            </a:rPr>
            <a:t> </a:t>
          </a:r>
          <a:r>
            <a:rPr lang="de-DE" sz="1200" kern="1200" dirty="0" err="1" smtClean="0">
              <a:latin typeface="Calibri"/>
              <a:ea typeface="+mn-ea"/>
              <a:cs typeface="+mn-cs"/>
            </a:rPr>
            <a:t>reviews</a:t>
          </a:r>
          <a:endParaRPr lang="de-CH" sz="1200" kern="1200" dirty="0">
            <a:latin typeface="Calibri"/>
            <a:ea typeface="+mn-ea"/>
            <a:cs typeface="+mn-cs"/>
          </a:endParaRPr>
        </a:p>
        <a:p>
          <a:pPr marL="171450" lvl="1" indent="-171450" algn="l" defTabSz="711200">
            <a:lnSpc>
              <a:spcPct val="90000"/>
            </a:lnSpc>
            <a:spcBef>
              <a:spcPct val="0"/>
            </a:spcBef>
            <a:spcAft>
              <a:spcPct val="15000"/>
            </a:spcAft>
            <a:buChar char="••"/>
          </a:pPr>
          <a:r>
            <a:rPr lang="de-DE" sz="1600" kern="1200" dirty="0" smtClean="0">
              <a:latin typeface="Calibri"/>
              <a:ea typeface="+mn-ea"/>
              <a:cs typeface="+mn-cs"/>
            </a:rPr>
            <a:t>Journals</a:t>
          </a:r>
          <a:endParaRPr lang="de-CH" sz="1600" kern="1200" dirty="0">
            <a:latin typeface="Calibri"/>
            <a:ea typeface="+mn-ea"/>
            <a:cs typeface="+mn-cs"/>
          </a:endParaRPr>
        </a:p>
      </dsp:txBody>
      <dsp:txXfrm>
        <a:off x="1671580" y="882629"/>
        <a:ext cx="1310068" cy="631665"/>
      </dsp:txXfrm>
    </dsp:sp>
    <dsp:sp modelId="{6CC3E23B-A820-405E-9817-B9B72CD89857}">
      <dsp:nvSpPr>
        <dsp:cNvPr id="0" name=""/>
        <dsp:cNvSpPr/>
      </dsp:nvSpPr>
      <dsp:spPr>
        <a:xfrm>
          <a:off x="2324371" y="1761673"/>
          <a:ext cx="632360" cy="632360"/>
        </a:xfrm>
        <a:prstGeom prst="ellipse">
          <a:avLst/>
        </a:prstGeom>
        <a:gradFill rotWithShape="0">
          <a:gsLst>
            <a:gs pos="0">
              <a:schemeClr val="accent3">
                <a:hueOff val="0"/>
                <a:satOff val="0"/>
                <a:lumOff val="0"/>
                <a:alphaOff val="0"/>
                <a:tint val="60000"/>
                <a:satMod val="160000"/>
              </a:schemeClr>
            </a:gs>
            <a:gs pos="46000">
              <a:schemeClr val="accent3">
                <a:hueOff val="0"/>
                <a:satOff val="0"/>
                <a:lumOff val="0"/>
                <a:alphaOff val="0"/>
                <a:tint val="86000"/>
                <a:satMod val="160000"/>
              </a:schemeClr>
            </a:gs>
            <a:gs pos="100000">
              <a:schemeClr val="accent3">
                <a:hueOff val="0"/>
                <a:satOff val="0"/>
                <a:lumOff val="0"/>
                <a:alphaOff val="0"/>
                <a:shade val="40000"/>
                <a:satMod val="160000"/>
              </a:schemeClr>
            </a:gs>
          </a:gsLst>
          <a:path path="circle">
            <a:fillToRect l="50000" t="155000" r="50000" b="-55000"/>
          </a:path>
        </a:gradFill>
        <a:ln>
          <a:noFill/>
        </a:ln>
        <a:effectLst>
          <a:outerShdw blurRad="50800" dist="38100" dir="14700000" algn="t" rotWithShape="0">
            <a:srgbClr val="000000">
              <a:alpha val="60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sp>
    <dsp:sp modelId="{444F491A-15B0-4E44-ADB6-F739EA88625A}">
      <dsp:nvSpPr>
        <dsp:cNvPr id="0" name=""/>
        <dsp:cNvSpPr/>
      </dsp:nvSpPr>
      <dsp:spPr>
        <a:xfrm rot="17700000">
          <a:off x="1575427" y="2641818"/>
          <a:ext cx="1310068" cy="6316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40640" bIns="0" numCol="1" spcCol="1270" anchor="ctr" anchorCtr="0">
          <a:noAutofit/>
        </a:bodyPr>
        <a:lstStyle/>
        <a:p>
          <a:pPr lvl="0" algn="l" defTabSz="711200">
            <a:lnSpc>
              <a:spcPct val="90000"/>
            </a:lnSpc>
            <a:spcBef>
              <a:spcPct val="0"/>
            </a:spcBef>
            <a:spcAft>
              <a:spcPct val="35000"/>
            </a:spcAft>
          </a:pPr>
          <a:r>
            <a:rPr lang="de-DE" sz="1600" kern="1200" smtClean="0">
              <a:latin typeface="Calibri"/>
              <a:ea typeface="+mn-ea"/>
              <a:cs typeface="+mn-cs"/>
            </a:rPr>
            <a:t>Letters</a:t>
          </a:r>
          <a:endParaRPr lang="de-CH" sz="1600" kern="1200" dirty="0">
            <a:latin typeface="Calibri"/>
            <a:ea typeface="+mn-ea"/>
            <a:cs typeface="+mn-cs"/>
          </a:endParaRPr>
        </a:p>
      </dsp:txBody>
      <dsp:txXfrm>
        <a:off x="1575427" y="2641818"/>
        <a:ext cx="1310068" cy="631665"/>
      </dsp:txXfrm>
    </dsp:sp>
    <dsp:sp modelId="{AE3F1C37-9B30-43E6-A834-429F96CBD00C}">
      <dsp:nvSpPr>
        <dsp:cNvPr id="0" name=""/>
        <dsp:cNvSpPr/>
      </dsp:nvSpPr>
      <dsp:spPr>
        <a:xfrm rot="17700000">
          <a:off x="2395607" y="882222"/>
          <a:ext cx="1310068" cy="6316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8260" tIns="0" rIns="0" bIns="0" numCol="1" spcCol="1270" anchor="t" anchorCtr="0">
          <a:noAutofit/>
        </a:bodyPr>
        <a:lstStyle/>
        <a:p>
          <a:pPr marL="114300" lvl="1" indent="-114300" algn="l" defTabSz="666750">
            <a:lnSpc>
              <a:spcPct val="90000"/>
            </a:lnSpc>
            <a:spcBef>
              <a:spcPct val="0"/>
            </a:spcBef>
            <a:spcAft>
              <a:spcPct val="15000"/>
            </a:spcAft>
            <a:buChar char="••"/>
          </a:pPr>
          <a:r>
            <a:rPr lang="de-DE" sz="1500" kern="1200" dirty="0" err="1" smtClean="0">
              <a:latin typeface="Calibri"/>
              <a:ea typeface="+mn-ea"/>
              <a:cs typeface="+mn-cs"/>
            </a:rPr>
            <a:t>Unstructured</a:t>
          </a:r>
          <a:r>
            <a:rPr lang="de-DE" sz="1500" kern="1200" dirty="0" smtClean="0">
              <a:latin typeface="Calibri"/>
              <a:ea typeface="+mn-ea"/>
              <a:cs typeface="+mn-cs"/>
            </a:rPr>
            <a:t> Interviews</a:t>
          </a:r>
          <a:endParaRPr lang="de-CH" sz="1500" kern="1200" dirty="0">
            <a:latin typeface="Calibri"/>
            <a:ea typeface="+mn-ea"/>
            <a:cs typeface="+mn-cs"/>
          </a:endParaRPr>
        </a:p>
      </dsp:txBody>
      <dsp:txXfrm>
        <a:off x="2395607" y="882222"/>
        <a:ext cx="1310068" cy="631665"/>
      </dsp:txXfrm>
    </dsp:sp>
    <dsp:sp modelId="{7FFF650E-70F6-4569-9E5D-7D030786E71C}">
      <dsp:nvSpPr>
        <dsp:cNvPr id="0" name=""/>
        <dsp:cNvSpPr/>
      </dsp:nvSpPr>
      <dsp:spPr>
        <a:xfrm>
          <a:off x="3048398" y="1761673"/>
          <a:ext cx="632360" cy="632360"/>
        </a:xfrm>
        <a:prstGeom prst="ellipse">
          <a:avLst/>
        </a:prstGeom>
        <a:gradFill rotWithShape="0">
          <a:gsLst>
            <a:gs pos="0">
              <a:schemeClr val="accent4">
                <a:hueOff val="0"/>
                <a:satOff val="0"/>
                <a:lumOff val="0"/>
                <a:alphaOff val="0"/>
                <a:tint val="60000"/>
                <a:satMod val="160000"/>
              </a:schemeClr>
            </a:gs>
            <a:gs pos="46000">
              <a:schemeClr val="accent4">
                <a:hueOff val="0"/>
                <a:satOff val="0"/>
                <a:lumOff val="0"/>
                <a:alphaOff val="0"/>
                <a:tint val="86000"/>
                <a:satMod val="160000"/>
              </a:schemeClr>
            </a:gs>
            <a:gs pos="100000">
              <a:schemeClr val="accent4">
                <a:hueOff val="0"/>
                <a:satOff val="0"/>
                <a:lumOff val="0"/>
                <a:alphaOff val="0"/>
                <a:shade val="40000"/>
                <a:satMod val="160000"/>
              </a:schemeClr>
            </a:gs>
          </a:gsLst>
          <a:path path="circle">
            <a:fillToRect l="50000" t="155000" r="50000" b="-55000"/>
          </a:path>
        </a:gradFill>
        <a:ln>
          <a:noFill/>
        </a:ln>
        <a:effectLst>
          <a:outerShdw blurRad="50800" dist="38100" dir="14700000" algn="t" rotWithShape="0">
            <a:srgbClr val="000000">
              <a:alpha val="60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sp>
    <dsp:sp modelId="{EB4B134A-546D-4501-9EE6-71D97AEE005B}">
      <dsp:nvSpPr>
        <dsp:cNvPr id="0" name=""/>
        <dsp:cNvSpPr/>
      </dsp:nvSpPr>
      <dsp:spPr>
        <a:xfrm rot="17700000">
          <a:off x="2299454" y="2641818"/>
          <a:ext cx="1310068" cy="6316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40640" bIns="0" numCol="1" spcCol="1270" anchor="ctr" anchorCtr="0">
          <a:noAutofit/>
        </a:bodyPr>
        <a:lstStyle/>
        <a:p>
          <a:pPr lvl="0" algn="ctr" defTabSz="711200">
            <a:lnSpc>
              <a:spcPct val="90000"/>
            </a:lnSpc>
            <a:spcBef>
              <a:spcPct val="0"/>
            </a:spcBef>
            <a:spcAft>
              <a:spcPct val="35000"/>
            </a:spcAft>
          </a:pPr>
          <a:r>
            <a:rPr lang="de-DE" sz="1600" kern="1200" dirty="0" err="1" smtClean="0">
              <a:latin typeface="Calibri"/>
              <a:ea typeface="+mn-ea"/>
              <a:cs typeface="+mn-cs"/>
            </a:rPr>
            <a:t>Conversation</a:t>
          </a:r>
          <a:endParaRPr lang="de-CH" sz="1600" kern="1200" dirty="0">
            <a:latin typeface="Calibri"/>
            <a:ea typeface="+mn-ea"/>
            <a:cs typeface="+mn-cs"/>
          </a:endParaRPr>
        </a:p>
      </dsp:txBody>
      <dsp:txXfrm>
        <a:off x="2299454" y="2641818"/>
        <a:ext cx="1310068" cy="631665"/>
      </dsp:txXfrm>
    </dsp:sp>
    <dsp:sp modelId="{5CC17179-61AA-4F42-B1C8-0B481FD7BEFC}">
      <dsp:nvSpPr>
        <dsp:cNvPr id="0" name=""/>
        <dsp:cNvSpPr/>
      </dsp:nvSpPr>
      <dsp:spPr>
        <a:xfrm rot="17700000">
          <a:off x="3119634" y="882222"/>
          <a:ext cx="1310068" cy="6316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8260" tIns="0" rIns="0" bIns="0" numCol="1" spcCol="1270" anchor="t" anchorCtr="0">
          <a:noAutofit/>
        </a:bodyPr>
        <a:lstStyle/>
        <a:p>
          <a:pPr marL="114300" lvl="1" indent="-114300" algn="l" defTabSz="666750">
            <a:lnSpc>
              <a:spcPct val="90000"/>
            </a:lnSpc>
            <a:spcBef>
              <a:spcPct val="0"/>
            </a:spcBef>
            <a:spcAft>
              <a:spcPct val="15000"/>
            </a:spcAft>
            <a:buChar char="••"/>
          </a:pPr>
          <a:r>
            <a:rPr lang="de-DE" sz="1500" kern="1200" smtClean="0">
              <a:latin typeface="Calibri"/>
              <a:ea typeface="+mn-ea"/>
              <a:cs typeface="+mn-cs"/>
            </a:rPr>
            <a:t>Open observations</a:t>
          </a:r>
          <a:endParaRPr lang="de-CH" sz="1500" kern="1200" dirty="0">
            <a:latin typeface="Calibri"/>
            <a:ea typeface="+mn-ea"/>
            <a:cs typeface="+mn-cs"/>
          </a:endParaRPr>
        </a:p>
      </dsp:txBody>
      <dsp:txXfrm>
        <a:off x="3119634" y="882222"/>
        <a:ext cx="1310068" cy="631665"/>
      </dsp:txXfrm>
    </dsp:sp>
    <dsp:sp modelId="{973AA2C8-0DDA-4289-88E9-E87DF7B1BDFC}">
      <dsp:nvSpPr>
        <dsp:cNvPr id="0" name=""/>
        <dsp:cNvSpPr/>
      </dsp:nvSpPr>
      <dsp:spPr>
        <a:xfrm>
          <a:off x="3772426" y="1761673"/>
          <a:ext cx="632360" cy="632360"/>
        </a:xfrm>
        <a:prstGeom prst="ellipse">
          <a:avLst/>
        </a:prstGeom>
        <a:gradFill rotWithShape="0">
          <a:gsLst>
            <a:gs pos="0">
              <a:schemeClr val="accent5">
                <a:hueOff val="0"/>
                <a:satOff val="0"/>
                <a:lumOff val="0"/>
                <a:alphaOff val="0"/>
                <a:tint val="60000"/>
                <a:satMod val="160000"/>
              </a:schemeClr>
            </a:gs>
            <a:gs pos="46000">
              <a:schemeClr val="accent5">
                <a:hueOff val="0"/>
                <a:satOff val="0"/>
                <a:lumOff val="0"/>
                <a:alphaOff val="0"/>
                <a:tint val="86000"/>
                <a:satMod val="160000"/>
              </a:schemeClr>
            </a:gs>
            <a:gs pos="100000">
              <a:schemeClr val="accent5">
                <a:hueOff val="0"/>
                <a:satOff val="0"/>
                <a:lumOff val="0"/>
                <a:alphaOff val="0"/>
                <a:shade val="40000"/>
                <a:satMod val="160000"/>
              </a:schemeClr>
            </a:gs>
          </a:gsLst>
          <a:path path="circle">
            <a:fillToRect l="50000" t="155000" r="50000" b="-55000"/>
          </a:path>
        </a:gradFill>
        <a:ln>
          <a:noFill/>
        </a:ln>
        <a:effectLst>
          <a:outerShdw blurRad="50800" dist="38100" dir="14700000" algn="t" rotWithShape="0">
            <a:srgbClr val="000000">
              <a:alpha val="60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sp>
    <dsp:sp modelId="{20D637CF-CF91-4945-A1AA-361A5349ACE8}">
      <dsp:nvSpPr>
        <dsp:cNvPr id="0" name=""/>
        <dsp:cNvSpPr/>
      </dsp:nvSpPr>
      <dsp:spPr>
        <a:xfrm rot="17700000">
          <a:off x="3023481" y="2641818"/>
          <a:ext cx="1310068" cy="6316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40640" bIns="0" numCol="1" spcCol="1270" anchor="ctr" anchorCtr="0">
          <a:noAutofit/>
        </a:bodyPr>
        <a:lstStyle/>
        <a:p>
          <a:pPr lvl="0" algn="l" defTabSz="711200">
            <a:lnSpc>
              <a:spcPct val="90000"/>
            </a:lnSpc>
            <a:spcBef>
              <a:spcPct val="0"/>
            </a:spcBef>
            <a:spcAft>
              <a:spcPct val="35000"/>
            </a:spcAft>
          </a:pPr>
          <a:r>
            <a:rPr lang="de-DE" sz="1600" kern="1200" smtClean="0">
              <a:latin typeface="Calibri"/>
              <a:ea typeface="+mn-ea"/>
              <a:cs typeface="+mn-cs"/>
            </a:rPr>
            <a:t>Structured Interviews</a:t>
          </a:r>
          <a:endParaRPr lang="de-CH" sz="1600" kern="1200" dirty="0">
            <a:latin typeface="Calibri"/>
            <a:ea typeface="+mn-ea"/>
            <a:cs typeface="+mn-cs"/>
          </a:endParaRPr>
        </a:p>
      </dsp:txBody>
      <dsp:txXfrm>
        <a:off x="3023481" y="2641818"/>
        <a:ext cx="1310068" cy="631665"/>
      </dsp:txXfrm>
    </dsp:sp>
    <dsp:sp modelId="{B9C43218-BC2E-44CD-A853-084C0F2B3220}">
      <dsp:nvSpPr>
        <dsp:cNvPr id="0" name=""/>
        <dsp:cNvSpPr/>
      </dsp:nvSpPr>
      <dsp:spPr>
        <a:xfrm rot="17700000">
          <a:off x="3843662" y="882222"/>
          <a:ext cx="1310068" cy="6316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8260" tIns="0" rIns="0" bIns="0" numCol="1" spcCol="1270" anchor="t" anchorCtr="0">
          <a:noAutofit/>
        </a:bodyPr>
        <a:lstStyle/>
        <a:p>
          <a:pPr marL="114300" lvl="1" indent="-114300" algn="l" defTabSz="666750">
            <a:lnSpc>
              <a:spcPct val="90000"/>
            </a:lnSpc>
            <a:spcBef>
              <a:spcPct val="0"/>
            </a:spcBef>
            <a:spcAft>
              <a:spcPct val="15000"/>
            </a:spcAft>
            <a:buChar char="••"/>
          </a:pPr>
          <a:r>
            <a:rPr lang="de-DE" sz="1500" kern="1200" smtClean="0">
              <a:latin typeface="Calibri"/>
              <a:ea typeface="+mn-ea"/>
              <a:cs typeface="+mn-cs"/>
            </a:rPr>
            <a:t>Semi-structured questionnaires</a:t>
          </a:r>
          <a:endParaRPr lang="de-CH" sz="1500" kern="1200" dirty="0">
            <a:latin typeface="Calibri"/>
            <a:ea typeface="+mn-ea"/>
            <a:cs typeface="+mn-cs"/>
          </a:endParaRPr>
        </a:p>
      </dsp:txBody>
      <dsp:txXfrm>
        <a:off x="3843662" y="882222"/>
        <a:ext cx="1310068" cy="631665"/>
      </dsp:txXfrm>
    </dsp:sp>
    <dsp:sp modelId="{484CA2AC-2D89-4462-8B06-9ADDA672477C}">
      <dsp:nvSpPr>
        <dsp:cNvPr id="0" name=""/>
        <dsp:cNvSpPr/>
      </dsp:nvSpPr>
      <dsp:spPr>
        <a:xfrm>
          <a:off x="4496453" y="1761673"/>
          <a:ext cx="632360" cy="632360"/>
        </a:xfrm>
        <a:prstGeom prst="ellipse">
          <a:avLst/>
        </a:prstGeom>
        <a:gradFill rotWithShape="0">
          <a:gsLst>
            <a:gs pos="0">
              <a:schemeClr val="accent6">
                <a:hueOff val="0"/>
                <a:satOff val="0"/>
                <a:lumOff val="0"/>
                <a:alphaOff val="0"/>
                <a:tint val="60000"/>
                <a:satMod val="160000"/>
              </a:schemeClr>
            </a:gs>
            <a:gs pos="46000">
              <a:schemeClr val="accent6">
                <a:hueOff val="0"/>
                <a:satOff val="0"/>
                <a:lumOff val="0"/>
                <a:alphaOff val="0"/>
                <a:tint val="86000"/>
                <a:satMod val="160000"/>
              </a:schemeClr>
            </a:gs>
            <a:gs pos="100000">
              <a:schemeClr val="accent6">
                <a:hueOff val="0"/>
                <a:satOff val="0"/>
                <a:lumOff val="0"/>
                <a:alphaOff val="0"/>
                <a:shade val="40000"/>
                <a:satMod val="160000"/>
              </a:schemeClr>
            </a:gs>
          </a:gsLst>
          <a:path path="circle">
            <a:fillToRect l="50000" t="155000" r="50000" b="-55000"/>
          </a:path>
        </a:gradFill>
        <a:ln>
          <a:noFill/>
        </a:ln>
        <a:effectLst>
          <a:outerShdw blurRad="50800" dist="38100" dir="14700000" algn="t" rotWithShape="0">
            <a:srgbClr val="000000">
              <a:alpha val="60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sp>
    <dsp:sp modelId="{8BF7E993-F838-49ED-976E-7B7B73D4BA49}">
      <dsp:nvSpPr>
        <dsp:cNvPr id="0" name=""/>
        <dsp:cNvSpPr/>
      </dsp:nvSpPr>
      <dsp:spPr>
        <a:xfrm rot="17700000">
          <a:off x="3747509" y="2641818"/>
          <a:ext cx="1310068" cy="6316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40640" bIns="0" numCol="1" spcCol="1270" anchor="ctr" anchorCtr="0">
          <a:noAutofit/>
        </a:bodyPr>
        <a:lstStyle/>
        <a:p>
          <a:pPr lvl="0" algn="l" defTabSz="711200">
            <a:lnSpc>
              <a:spcPct val="90000"/>
            </a:lnSpc>
            <a:spcBef>
              <a:spcPct val="0"/>
            </a:spcBef>
            <a:spcAft>
              <a:spcPct val="35000"/>
            </a:spcAft>
          </a:pPr>
          <a:r>
            <a:rPr lang="de-DE" sz="1600" kern="1200" smtClean="0">
              <a:latin typeface="Calibri"/>
              <a:ea typeface="+mn-ea"/>
              <a:cs typeface="+mn-cs"/>
            </a:rPr>
            <a:t>Metalinguistic tests</a:t>
          </a:r>
          <a:endParaRPr lang="de-CH" sz="1600" kern="1200" dirty="0">
            <a:latin typeface="Calibri"/>
            <a:ea typeface="+mn-ea"/>
            <a:cs typeface="+mn-cs"/>
          </a:endParaRPr>
        </a:p>
      </dsp:txBody>
      <dsp:txXfrm>
        <a:off x="3747509" y="2641818"/>
        <a:ext cx="1310068" cy="631665"/>
      </dsp:txXfrm>
    </dsp:sp>
    <dsp:sp modelId="{4EF66620-AB4E-4480-B86A-52D1FA420612}">
      <dsp:nvSpPr>
        <dsp:cNvPr id="0" name=""/>
        <dsp:cNvSpPr/>
      </dsp:nvSpPr>
      <dsp:spPr>
        <a:xfrm rot="17700000">
          <a:off x="4567689" y="882222"/>
          <a:ext cx="1310068" cy="6316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8260" tIns="0" rIns="0" bIns="0" numCol="1" spcCol="1270" anchor="t" anchorCtr="0">
          <a:noAutofit/>
        </a:bodyPr>
        <a:lstStyle/>
        <a:p>
          <a:pPr marL="114300" lvl="1" indent="-114300" algn="l" defTabSz="666750">
            <a:lnSpc>
              <a:spcPct val="90000"/>
            </a:lnSpc>
            <a:spcBef>
              <a:spcPct val="0"/>
            </a:spcBef>
            <a:spcAft>
              <a:spcPct val="15000"/>
            </a:spcAft>
            <a:buChar char="••"/>
          </a:pPr>
          <a:r>
            <a:rPr lang="de-DE" sz="1500" kern="1200" dirty="0" err="1" smtClean="0">
              <a:latin typeface="Calibri"/>
              <a:ea typeface="+mn-ea"/>
              <a:cs typeface="+mn-cs"/>
            </a:rPr>
            <a:t>Grammatical</a:t>
          </a:r>
          <a:r>
            <a:rPr lang="de-DE" sz="1500" kern="1200" dirty="0" smtClean="0">
              <a:latin typeface="Calibri"/>
              <a:ea typeface="+mn-ea"/>
              <a:cs typeface="+mn-cs"/>
            </a:rPr>
            <a:t> </a:t>
          </a:r>
          <a:r>
            <a:rPr lang="de-DE" sz="1500" kern="1200" dirty="0" err="1" smtClean="0">
              <a:latin typeface="Calibri"/>
              <a:ea typeface="+mn-ea"/>
              <a:cs typeface="+mn-cs"/>
            </a:rPr>
            <a:t>judgements</a:t>
          </a:r>
          <a:endParaRPr lang="de-CH" sz="1500" kern="1200" dirty="0">
            <a:latin typeface="Calibri"/>
            <a:ea typeface="+mn-ea"/>
            <a:cs typeface="+mn-cs"/>
          </a:endParaRPr>
        </a:p>
      </dsp:txBody>
      <dsp:txXfrm>
        <a:off x="4567689" y="882222"/>
        <a:ext cx="1310068" cy="631665"/>
      </dsp:txXfrm>
    </dsp:sp>
    <dsp:sp modelId="{C36A6A86-069D-4156-8882-6092A4671258}">
      <dsp:nvSpPr>
        <dsp:cNvPr id="0" name=""/>
        <dsp:cNvSpPr/>
      </dsp:nvSpPr>
      <dsp:spPr>
        <a:xfrm>
          <a:off x="5220480" y="1761673"/>
          <a:ext cx="632360" cy="632360"/>
        </a:xfrm>
        <a:prstGeom prst="ellipse">
          <a:avLst/>
        </a:prstGeom>
        <a:gradFill rotWithShape="0">
          <a:gsLst>
            <a:gs pos="0">
              <a:schemeClr val="accent2">
                <a:hueOff val="0"/>
                <a:satOff val="0"/>
                <a:lumOff val="0"/>
                <a:alphaOff val="0"/>
                <a:tint val="60000"/>
                <a:satMod val="160000"/>
              </a:schemeClr>
            </a:gs>
            <a:gs pos="46000">
              <a:schemeClr val="accent2">
                <a:hueOff val="0"/>
                <a:satOff val="0"/>
                <a:lumOff val="0"/>
                <a:alphaOff val="0"/>
                <a:tint val="86000"/>
                <a:satMod val="160000"/>
              </a:schemeClr>
            </a:gs>
            <a:gs pos="100000">
              <a:schemeClr val="accent2">
                <a:hueOff val="0"/>
                <a:satOff val="0"/>
                <a:lumOff val="0"/>
                <a:alphaOff val="0"/>
                <a:shade val="40000"/>
                <a:satMod val="160000"/>
              </a:schemeClr>
            </a:gs>
          </a:gsLst>
          <a:path path="circle">
            <a:fillToRect l="50000" t="155000" r="50000" b="-55000"/>
          </a:path>
        </a:gradFill>
        <a:ln>
          <a:noFill/>
        </a:ln>
        <a:effectLst>
          <a:outerShdw blurRad="50800" dist="38100" dir="14700000" algn="t" rotWithShape="0">
            <a:srgbClr val="000000">
              <a:alpha val="60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sp>
    <dsp:sp modelId="{C8CFFD14-D052-4D20-8AF7-118F00595E1F}">
      <dsp:nvSpPr>
        <dsp:cNvPr id="0" name=""/>
        <dsp:cNvSpPr/>
      </dsp:nvSpPr>
      <dsp:spPr>
        <a:xfrm rot="17700000">
          <a:off x="4471536" y="2641818"/>
          <a:ext cx="1310068" cy="6316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40640" bIns="0" numCol="1" spcCol="1270" anchor="ctr" anchorCtr="0">
          <a:noAutofit/>
        </a:bodyPr>
        <a:lstStyle/>
        <a:p>
          <a:pPr lvl="0" algn="l" defTabSz="711200">
            <a:lnSpc>
              <a:spcPct val="90000"/>
            </a:lnSpc>
            <a:spcBef>
              <a:spcPct val="0"/>
            </a:spcBef>
            <a:spcAft>
              <a:spcPct val="35000"/>
            </a:spcAft>
          </a:pPr>
          <a:r>
            <a:rPr lang="de-DE" sz="1600" kern="1200" smtClean="0">
              <a:latin typeface="Calibri"/>
              <a:ea typeface="+mn-ea"/>
              <a:cs typeface="+mn-cs"/>
            </a:rPr>
            <a:t>Structured questionnaires</a:t>
          </a:r>
          <a:endParaRPr lang="de-CH" sz="1600" kern="1200" dirty="0">
            <a:latin typeface="Calibri"/>
            <a:ea typeface="+mn-ea"/>
            <a:cs typeface="+mn-cs"/>
          </a:endParaRPr>
        </a:p>
      </dsp:txBody>
      <dsp:txXfrm>
        <a:off x="4471536" y="2641818"/>
        <a:ext cx="1310068" cy="631665"/>
      </dsp:txXfrm>
    </dsp:sp>
    <dsp:sp modelId="{EF980A5C-3C8F-495A-A02C-12B96C465D37}">
      <dsp:nvSpPr>
        <dsp:cNvPr id="0" name=""/>
        <dsp:cNvSpPr/>
      </dsp:nvSpPr>
      <dsp:spPr>
        <a:xfrm rot="17700000">
          <a:off x="5291717" y="882222"/>
          <a:ext cx="1310068" cy="6316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8260" tIns="0" rIns="0" bIns="0" numCol="1" spcCol="1270" anchor="t" anchorCtr="0">
          <a:noAutofit/>
        </a:bodyPr>
        <a:lstStyle/>
        <a:p>
          <a:pPr marL="114300" lvl="1" indent="-114300" algn="l" defTabSz="666750">
            <a:lnSpc>
              <a:spcPct val="90000"/>
            </a:lnSpc>
            <a:spcBef>
              <a:spcPct val="0"/>
            </a:spcBef>
            <a:spcAft>
              <a:spcPct val="15000"/>
            </a:spcAft>
            <a:buChar char="••"/>
          </a:pPr>
          <a:r>
            <a:rPr lang="de-DE" sz="1500" kern="1200" dirty="0" err="1" smtClean="0">
              <a:latin typeface="Calibri"/>
              <a:ea typeface="+mn-ea"/>
              <a:cs typeface="+mn-cs"/>
            </a:rPr>
            <a:t>Discrete</a:t>
          </a:r>
          <a:r>
            <a:rPr lang="de-DE" sz="1500" kern="1200" dirty="0" smtClean="0">
              <a:latin typeface="Calibri"/>
              <a:ea typeface="+mn-ea"/>
              <a:cs typeface="+mn-cs"/>
            </a:rPr>
            <a:t> </a:t>
          </a:r>
          <a:r>
            <a:rPr lang="de-DE" sz="1500" kern="1200" dirty="0" err="1" smtClean="0">
              <a:latin typeface="Calibri"/>
              <a:ea typeface="+mn-ea"/>
              <a:cs typeface="+mn-cs"/>
            </a:rPr>
            <a:t>point</a:t>
          </a:r>
          <a:r>
            <a:rPr lang="de-DE" sz="1500" kern="1200" dirty="0" smtClean="0">
              <a:latin typeface="Calibri"/>
              <a:ea typeface="+mn-ea"/>
              <a:cs typeface="+mn-cs"/>
            </a:rPr>
            <a:t> </a:t>
          </a:r>
          <a:r>
            <a:rPr lang="de-DE" sz="1500" kern="1200" dirty="0" err="1" smtClean="0">
              <a:latin typeface="Calibri"/>
              <a:ea typeface="+mn-ea"/>
              <a:cs typeface="+mn-cs"/>
            </a:rPr>
            <a:t>tests</a:t>
          </a:r>
          <a:endParaRPr lang="de-CH" sz="1500" kern="1200" dirty="0">
            <a:latin typeface="Calibri"/>
            <a:ea typeface="+mn-ea"/>
            <a:cs typeface="+mn-cs"/>
          </a:endParaRPr>
        </a:p>
      </dsp:txBody>
      <dsp:txXfrm>
        <a:off x="5291717" y="882222"/>
        <a:ext cx="1310068" cy="631665"/>
      </dsp:txXfrm>
    </dsp:sp>
    <dsp:sp modelId="{78BE677E-442B-4E90-83FD-AA4CEE0369AB}">
      <dsp:nvSpPr>
        <dsp:cNvPr id="0" name=""/>
        <dsp:cNvSpPr/>
      </dsp:nvSpPr>
      <dsp:spPr>
        <a:xfrm>
          <a:off x="5944605" y="1468717"/>
          <a:ext cx="1218271" cy="1218271"/>
        </a:xfrm>
        <a:prstGeom prst="donut">
          <a:avLst>
            <a:gd name="adj" fmla="val 20000"/>
          </a:avLst>
        </a:prstGeom>
        <a:gradFill rotWithShape="0">
          <a:gsLst>
            <a:gs pos="0">
              <a:schemeClr val="accent1">
                <a:hueOff val="0"/>
                <a:satOff val="0"/>
                <a:lumOff val="0"/>
                <a:alphaOff val="0"/>
                <a:tint val="60000"/>
                <a:satMod val="160000"/>
              </a:schemeClr>
            </a:gs>
            <a:gs pos="46000">
              <a:schemeClr val="accent1">
                <a:hueOff val="0"/>
                <a:satOff val="0"/>
                <a:lumOff val="0"/>
                <a:alphaOff val="0"/>
                <a:tint val="86000"/>
                <a:satMod val="160000"/>
              </a:schemeClr>
            </a:gs>
            <a:gs pos="100000">
              <a:schemeClr val="accent1">
                <a:hueOff val="0"/>
                <a:satOff val="0"/>
                <a:lumOff val="0"/>
                <a:alphaOff val="0"/>
                <a:shade val="40000"/>
                <a:satMod val="160000"/>
              </a:schemeClr>
            </a:gs>
          </a:gsLst>
          <a:path path="circle">
            <a:fillToRect l="50000" t="155000" r="50000" b="-55000"/>
          </a:path>
        </a:gradFill>
        <a:ln>
          <a:noFill/>
        </a:ln>
        <a:effectLst>
          <a:outerShdw blurRad="50800" dist="38100" dir="14700000" algn="t" rotWithShape="0">
            <a:srgbClr val="000000">
              <a:alpha val="60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sp>
    <dsp:sp modelId="{A3080FD8-108A-4B98-8456-094D32FB8801}">
      <dsp:nvSpPr>
        <dsp:cNvPr id="0" name=""/>
        <dsp:cNvSpPr/>
      </dsp:nvSpPr>
      <dsp:spPr>
        <a:xfrm rot="17700000">
          <a:off x="6373869" y="475577"/>
          <a:ext cx="1514447" cy="7298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0" rIns="0" bIns="0" numCol="1" spcCol="1270" anchor="ctr" anchorCtr="0">
          <a:noAutofit/>
        </a:bodyPr>
        <a:lstStyle/>
        <a:p>
          <a:pPr lvl="0" algn="l" defTabSz="1066800">
            <a:lnSpc>
              <a:spcPct val="90000"/>
            </a:lnSpc>
            <a:spcBef>
              <a:spcPct val="0"/>
            </a:spcBef>
            <a:spcAft>
              <a:spcPct val="35000"/>
            </a:spcAft>
          </a:pPr>
          <a:r>
            <a:rPr lang="de-DE" sz="2400" kern="1200" smtClean="0">
              <a:latin typeface="Calibri"/>
              <a:ea typeface="+mn-ea"/>
              <a:cs typeface="+mn-cs"/>
            </a:rPr>
            <a:t>High Explicitness</a:t>
          </a:r>
          <a:endParaRPr lang="de-CH" sz="2400" kern="1200" dirty="0">
            <a:latin typeface="Calibri"/>
            <a:ea typeface="+mn-ea"/>
            <a:cs typeface="+mn-cs"/>
          </a:endParaRPr>
        </a:p>
      </dsp:txBody>
      <dsp:txXfrm>
        <a:off x="6373869" y="475577"/>
        <a:ext cx="1514447" cy="72984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0BB8AD3-6731-4DDA-8754-546A51672D16}">
      <dsp:nvSpPr>
        <dsp:cNvPr id="0" name=""/>
        <dsp:cNvSpPr/>
      </dsp:nvSpPr>
      <dsp:spPr>
        <a:xfrm rot="16200000">
          <a:off x="5384" y="665"/>
          <a:ext cx="1423196" cy="1425658"/>
        </a:xfrm>
        <a:prstGeom prst="upArrow">
          <a:avLst>
            <a:gd name="adj1" fmla="val 50000"/>
            <a:gd name="adj2" fmla="val 35000"/>
          </a:avLst>
        </a:prstGeom>
        <a:gradFill rotWithShape="0">
          <a:gsLst>
            <a:gs pos="0">
              <a:schemeClr val="accent3">
                <a:alpha val="90000"/>
                <a:hueOff val="0"/>
                <a:satOff val="0"/>
                <a:lumOff val="0"/>
                <a:alphaOff val="0"/>
                <a:tint val="60000"/>
                <a:satMod val="160000"/>
              </a:schemeClr>
            </a:gs>
            <a:gs pos="46000">
              <a:schemeClr val="accent3">
                <a:alpha val="90000"/>
                <a:hueOff val="0"/>
                <a:satOff val="0"/>
                <a:lumOff val="0"/>
                <a:alphaOff val="0"/>
                <a:tint val="86000"/>
                <a:satMod val="160000"/>
              </a:schemeClr>
            </a:gs>
            <a:gs pos="100000">
              <a:schemeClr val="accent3">
                <a:alpha val="90000"/>
                <a:hueOff val="0"/>
                <a:satOff val="0"/>
                <a:lumOff val="0"/>
                <a:alphaOff val="0"/>
                <a:shade val="40000"/>
                <a:satMod val="160000"/>
              </a:schemeClr>
            </a:gs>
          </a:gsLst>
          <a:path path="circle">
            <a:fillToRect l="50000" t="155000" r="50000" b="-55000"/>
          </a:path>
        </a:gradFill>
        <a:ln>
          <a:noFill/>
        </a:ln>
        <a:effectLst>
          <a:outerShdw blurRad="50800" dist="38100" dir="14700000" algn="t" rotWithShape="0">
            <a:srgbClr val="000000">
              <a:alpha val="60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20904" tIns="120904" rIns="120904" bIns="120904" numCol="1" spcCol="1270" anchor="ctr" anchorCtr="0">
          <a:noAutofit/>
        </a:bodyPr>
        <a:lstStyle/>
        <a:p>
          <a:pPr lvl="0" algn="ctr" defTabSz="755650">
            <a:lnSpc>
              <a:spcPct val="90000"/>
            </a:lnSpc>
            <a:spcBef>
              <a:spcPct val="0"/>
            </a:spcBef>
            <a:spcAft>
              <a:spcPct val="35000"/>
            </a:spcAft>
          </a:pPr>
          <a:r>
            <a:rPr lang="de-DE" sz="1700" kern="1200" smtClean="0">
              <a:latin typeface="Calibri"/>
              <a:ea typeface="+mn-ea"/>
              <a:cs typeface="+mn-cs"/>
            </a:rPr>
            <a:t>Heuristic</a:t>
          </a:r>
          <a:endParaRPr lang="de-CH" sz="1700" kern="1200" dirty="0">
            <a:latin typeface="Calibri"/>
            <a:ea typeface="+mn-ea"/>
            <a:cs typeface="+mn-cs"/>
          </a:endParaRPr>
        </a:p>
      </dsp:txBody>
      <dsp:txXfrm rot="5400000">
        <a:off x="253213" y="357694"/>
        <a:ext cx="1176599" cy="711598"/>
      </dsp:txXfrm>
    </dsp:sp>
    <dsp:sp modelId="{C54715E5-BB90-4DF1-9DE0-1FFBB31367D9}">
      <dsp:nvSpPr>
        <dsp:cNvPr id="0" name=""/>
        <dsp:cNvSpPr/>
      </dsp:nvSpPr>
      <dsp:spPr>
        <a:xfrm rot="5400000">
          <a:off x="6793439" y="1896"/>
          <a:ext cx="1423196" cy="1423196"/>
        </a:xfrm>
        <a:prstGeom prst="upArrow">
          <a:avLst>
            <a:gd name="adj1" fmla="val 50000"/>
            <a:gd name="adj2" fmla="val 35000"/>
          </a:avLst>
        </a:prstGeom>
        <a:gradFill rotWithShape="0">
          <a:gsLst>
            <a:gs pos="0">
              <a:schemeClr val="accent3">
                <a:alpha val="90000"/>
                <a:hueOff val="0"/>
                <a:satOff val="0"/>
                <a:lumOff val="0"/>
                <a:alphaOff val="-40000"/>
                <a:tint val="60000"/>
                <a:satMod val="160000"/>
              </a:schemeClr>
            </a:gs>
            <a:gs pos="46000">
              <a:schemeClr val="accent3">
                <a:alpha val="90000"/>
                <a:hueOff val="0"/>
                <a:satOff val="0"/>
                <a:lumOff val="0"/>
                <a:alphaOff val="-40000"/>
                <a:tint val="86000"/>
                <a:satMod val="160000"/>
              </a:schemeClr>
            </a:gs>
            <a:gs pos="100000">
              <a:schemeClr val="accent3">
                <a:alpha val="90000"/>
                <a:hueOff val="0"/>
                <a:satOff val="0"/>
                <a:lumOff val="0"/>
                <a:alphaOff val="-40000"/>
                <a:shade val="40000"/>
                <a:satMod val="160000"/>
              </a:schemeClr>
            </a:gs>
          </a:gsLst>
          <a:path path="circle">
            <a:fillToRect l="50000" t="155000" r="50000" b="-55000"/>
          </a:path>
        </a:gradFill>
        <a:ln>
          <a:noFill/>
        </a:ln>
        <a:effectLst>
          <a:outerShdw blurRad="50800" dist="38100" dir="14700000" algn="t" rotWithShape="0">
            <a:srgbClr val="000000">
              <a:alpha val="60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20904" tIns="120904" rIns="120904" bIns="120904" numCol="1" spcCol="1270" anchor="ctr" anchorCtr="0">
          <a:noAutofit/>
        </a:bodyPr>
        <a:lstStyle/>
        <a:p>
          <a:pPr lvl="0" algn="ctr" defTabSz="755650">
            <a:lnSpc>
              <a:spcPct val="90000"/>
            </a:lnSpc>
            <a:spcBef>
              <a:spcPct val="0"/>
            </a:spcBef>
            <a:spcAft>
              <a:spcPct val="35000"/>
            </a:spcAft>
          </a:pPr>
          <a:r>
            <a:rPr lang="de-DE" sz="1700" kern="1200" smtClean="0">
              <a:latin typeface="Calibri"/>
              <a:ea typeface="+mn-ea"/>
              <a:cs typeface="+mn-cs"/>
            </a:rPr>
            <a:t>Deductive</a:t>
          </a:r>
          <a:endParaRPr lang="de-CH" sz="1700" kern="1200" dirty="0">
            <a:latin typeface="Calibri"/>
            <a:ea typeface="+mn-ea"/>
            <a:cs typeface="+mn-cs"/>
          </a:endParaRPr>
        </a:p>
      </dsp:txBody>
      <dsp:txXfrm rot="-5400000">
        <a:off x="6793440" y="357695"/>
        <a:ext cx="1174137" cy="71159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615AB75-58A5-4F34-86DF-9DEFE02DBF23}">
      <dsp:nvSpPr>
        <dsp:cNvPr id="0" name=""/>
        <dsp:cNvSpPr/>
      </dsp:nvSpPr>
      <dsp:spPr>
        <a:xfrm>
          <a:off x="284" y="1080813"/>
          <a:ext cx="546599" cy="546599"/>
        </a:xfrm>
        <a:prstGeom prst="donut">
          <a:avLst>
            <a:gd name="adj" fmla="val 20000"/>
          </a:avLst>
        </a:prstGeom>
        <a:gradFill rotWithShape="0">
          <a:gsLst>
            <a:gs pos="0">
              <a:schemeClr val="accent1">
                <a:hueOff val="0"/>
                <a:satOff val="0"/>
                <a:lumOff val="0"/>
                <a:alphaOff val="0"/>
                <a:tint val="60000"/>
                <a:satMod val="160000"/>
              </a:schemeClr>
            </a:gs>
            <a:gs pos="46000">
              <a:schemeClr val="accent1">
                <a:hueOff val="0"/>
                <a:satOff val="0"/>
                <a:lumOff val="0"/>
                <a:alphaOff val="0"/>
                <a:tint val="86000"/>
                <a:satMod val="160000"/>
              </a:schemeClr>
            </a:gs>
            <a:gs pos="100000">
              <a:schemeClr val="accent1">
                <a:hueOff val="0"/>
                <a:satOff val="0"/>
                <a:lumOff val="0"/>
                <a:alphaOff val="0"/>
                <a:shade val="40000"/>
                <a:satMod val="160000"/>
              </a:schemeClr>
            </a:gs>
          </a:gsLst>
          <a:path path="circle">
            <a:fillToRect l="50000" t="155000" r="50000" b="-55000"/>
          </a:path>
        </a:gradFill>
        <a:ln>
          <a:noFill/>
        </a:ln>
        <a:effectLst>
          <a:outerShdw blurRad="50800" dist="38100" dir="14700000" algn="t" rotWithShape="0">
            <a:srgbClr val="000000">
              <a:alpha val="60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sp>
    <dsp:sp modelId="{4BBCCC60-2417-409C-98D5-8502B2CCFD5B}">
      <dsp:nvSpPr>
        <dsp:cNvPr id="0" name=""/>
        <dsp:cNvSpPr/>
      </dsp:nvSpPr>
      <dsp:spPr>
        <a:xfrm rot="17700000">
          <a:off x="192881" y="635222"/>
          <a:ext cx="679484" cy="3274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400" tIns="0" rIns="0" bIns="0" numCol="1" spcCol="1270" anchor="ctr" anchorCtr="0">
          <a:noAutofit/>
        </a:bodyPr>
        <a:lstStyle/>
        <a:p>
          <a:pPr lvl="0" algn="l" defTabSz="444500">
            <a:lnSpc>
              <a:spcPct val="90000"/>
            </a:lnSpc>
            <a:spcBef>
              <a:spcPct val="0"/>
            </a:spcBef>
            <a:spcAft>
              <a:spcPct val="35000"/>
            </a:spcAft>
          </a:pPr>
          <a:r>
            <a:rPr lang="de-DE" sz="1000" kern="1200" smtClean="0">
              <a:latin typeface="Calibri"/>
              <a:ea typeface="+mn-ea"/>
              <a:cs typeface="+mn-cs"/>
            </a:rPr>
            <a:t>Low Explicitness</a:t>
          </a:r>
          <a:endParaRPr lang="de-CH" sz="1000" kern="1200" dirty="0">
            <a:latin typeface="Calibri"/>
            <a:ea typeface="+mn-ea"/>
            <a:cs typeface="+mn-cs"/>
          </a:endParaRPr>
        </a:p>
      </dsp:txBody>
      <dsp:txXfrm>
        <a:off x="192881" y="635222"/>
        <a:ext cx="679484" cy="327458"/>
      </dsp:txXfrm>
    </dsp:sp>
    <dsp:sp modelId="{5F1BEC0B-FCB2-423E-ADBF-81FBB84833FC}">
      <dsp:nvSpPr>
        <dsp:cNvPr id="0" name=""/>
        <dsp:cNvSpPr/>
      </dsp:nvSpPr>
      <dsp:spPr>
        <a:xfrm>
          <a:off x="588056" y="1212253"/>
          <a:ext cx="283719" cy="283719"/>
        </a:xfrm>
        <a:prstGeom prst="ellipse">
          <a:avLst/>
        </a:prstGeom>
        <a:gradFill rotWithShape="0">
          <a:gsLst>
            <a:gs pos="0">
              <a:schemeClr val="accent2">
                <a:hueOff val="0"/>
                <a:satOff val="0"/>
                <a:lumOff val="0"/>
                <a:alphaOff val="0"/>
                <a:tint val="60000"/>
                <a:satMod val="160000"/>
              </a:schemeClr>
            </a:gs>
            <a:gs pos="46000">
              <a:schemeClr val="accent2">
                <a:hueOff val="0"/>
                <a:satOff val="0"/>
                <a:lumOff val="0"/>
                <a:alphaOff val="0"/>
                <a:tint val="86000"/>
                <a:satMod val="160000"/>
              </a:schemeClr>
            </a:gs>
            <a:gs pos="100000">
              <a:schemeClr val="accent2">
                <a:hueOff val="0"/>
                <a:satOff val="0"/>
                <a:lumOff val="0"/>
                <a:alphaOff val="0"/>
                <a:shade val="40000"/>
                <a:satMod val="160000"/>
              </a:schemeClr>
            </a:gs>
          </a:gsLst>
          <a:path path="circle">
            <a:fillToRect l="50000" t="155000" r="50000" b="-55000"/>
          </a:path>
        </a:gradFill>
        <a:ln>
          <a:noFill/>
        </a:ln>
        <a:effectLst>
          <a:outerShdw blurRad="50800" dist="38100" dir="14700000" algn="t" rotWithShape="0">
            <a:srgbClr val="000000">
              <a:alpha val="60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sp>
    <dsp:sp modelId="{D843FC93-662C-4B86-A38D-4499CEFE1A0E}">
      <dsp:nvSpPr>
        <dsp:cNvPr id="0" name=""/>
        <dsp:cNvSpPr/>
      </dsp:nvSpPr>
      <dsp:spPr>
        <a:xfrm rot="17700000">
          <a:off x="252028" y="1607146"/>
          <a:ext cx="587785" cy="2834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7780" bIns="0" numCol="1" spcCol="1270" anchor="ctr" anchorCtr="0">
          <a:noAutofit/>
        </a:bodyPr>
        <a:lstStyle/>
        <a:p>
          <a:pPr lvl="0" algn="l" defTabSz="311150">
            <a:lnSpc>
              <a:spcPct val="90000"/>
            </a:lnSpc>
            <a:spcBef>
              <a:spcPct val="0"/>
            </a:spcBef>
            <a:spcAft>
              <a:spcPct val="35000"/>
            </a:spcAft>
          </a:pPr>
          <a:r>
            <a:rPr lang="de-DE" sz="700" kern="1200" smtClean="0">
              <a:latin typeface="Calibri"/>
              <a:ea typeface="+mn-ea"/>
              <a:cs typeface="+mn-cs"/>
            </a:rPr>
            <a:t>Diaries</a:t>
          </a:r>
          <a:endParaRPr lang="de-CH" sz="700" kern="1200" dirty="0">
            <a:latin typeface="Calibri"/>
            <a:ea typeface="+mn-ea"/>
            <a:cs typeface="+mn-cs"/>
          </a:endParaRPr>
        </a:p>
      </dsp:txBody>
      <dsp:txXfrm>
        <a:off x="252028" y="1607146"/>
        <a:ext cx="587785" cy="283408"/>
      </dsp:txXfrm>
    </dsp:sp>
    <dsp:sp modelId="{4DCF3D08-38BF-4191-B94E-E1E6A63F3168}">
      <dsp:nvSpPr>
        <dsp:cNvPr id="0" name=""/>
        <dsp:cNvSpPr/>
      </dsp:nvSpPr>
      <dsp:spPr>
        <a:xfrm rot="17700000">
          <a:off x="620017" y="817854"/>
          <a:ext cx="587785" cy="2834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00" tIns="0" rIns="0" bIns="0" numCol="1" spcCol="1270" anchor="t" anchorCtr="0">
          <a:noAutofit/>
        </a:bodyPr>
        <a:lstStyle/>
        <a:p>
          <a:pPr marL="57150" lvl="1" indent="-57150" algn="l" defTabSz="222250">
            <a:lnSpc>
              <a:spcPct val="90000"/>
            </a:lnSpc>
            <a:spcBef>
              <a:spcPct val="0"/>
            </a:spcBef>
            <a:spcAft>
              <a:spcPct val="15000"/>
            </a:spcAft>
            <a:buChar char="••"/>
          </a:pPr>
          <a:r>
            <a:rPr lang="de-DE" sz="500" kern="1200" dirty="0" err="1" smtClean="0">
              <a:latin typeface="Calibri"/>
              <a:ea typeface="+mn-ea"/>
              <a:cs typeface="+mn-cs"/>
            </a:rPr>
            <a:t>Record</a:t>
          </a:r>
          <a:r>
            <a:rPr lang="de-DE" sz="1200" kern="1200" dirty="0" smtClean="0">
              <a:latin typeface="Calibri"/>
              <a:ea typeface="+mn-ea"/>
              <a:cs typeface="+mn-cs"/>
            </a:rPr>
            <a:t> </a:t>
          </a:r>
          <a:r>
            <a:rPr lang="de-DE" sz="500" kern="1200" dirty="0" err="1" smtClean="0">
              <a:latin typeface="Calibri"/>
              <a:ea typeface="+mn-ea"/>
              <a:cs typeface="+mn-cs"/>
            </a:rPr>
            <a:t>reviews</a:t>
          </a:r>
          <a:endParaRPr lang="de-CH" sz="500" kern="1200" dirty="0">
            <a:latin typeface="Calibri"/>
            <a:ea typeface="+mn-ea"/>
            <a:cs typeface="+mn-cs"/>
          </a:endParaRPr>
        </a:p>
        <a:p>
          <a:pPr marL="57150" lvl="1" indent="-57150" algn="l" defTabSz="222250">
            <a:lnSpc>
              <a:spcPct val="90000"/>
            </a:lnSpc>
            <a:spcBef>
              <a:spcPct val="0"/>
            </a:spcBef>
            <a:spcAft>
              <a:spcPct val="15000"/>
            </a:spcAft>
            <a:buChar char="••"/>
          </a:pPr>
          <a:r>
            <a:rPr lang="de-DE" sz="500" kern="1200" dirty="0" smtClean="0">
              <a:latin typeface="Calibri"/>
              <a:ea typeface="+mn-ea"/>
              <a:cs typeface="+mn-cs"/>
            </a:rPr>
            <a:t>Journals</a:t>
          </a:r>
          <a:endParaRPr lang="de-CH" sz="500" kern="1200" dirty="0">
            <a:latin typeface="Calibri"/>
            <a:ea typeface="+mn-ea"/>
            <a:cs typeface="+mn-cs"/>
          </a:endParaRPr>
        </a:p>
      </dsp:txBody>
      <dsp:txXfrm>
        <a:off x="620017" y="817854"/>
        <a:ext cx="587785" cy="283408"/>
      </dsp:txXfrm>
    </dsp:sp>
    <dsp:sp modelId="{6CC3E23B-A820-405E-9817-B9B72CD89857}">
      <dsp:nvSpPr>
        <dsp:cNvPr id="0" name=""/>
        <dsp:cNvSpPr/>
      </dsp:nvSpPr>
      <dsp:spPr>
        <a:xfrm>
          <a:off x="912904" y="1212253"/>
          <a:ext cx="283719" cy="283719"/>
        </a:xfrm>
        <a:prstGeom prst="ellipse">
          <a:avLst/>
        </a:prstGeom>
        <a:gradFill rotWithShape="0">
          <a:gsLst>
            <a:gs pos="0">
              <a:schemeClr val="accent3">
                <a:hueOff val="0"/>
                <a:satOff val="0"/>
                <a:lumOff val="0"/>
                <a:alphaOff val="0"/>
                <a:tint val="60000"/>
                <a:satMod val="160000"/>
              </a:schemeClr>
            </a:gs>
            <a:gs pos="46000">
              <a:schemeClr val="accent3">
                <a:hueOff val="0"/>
                <a:satOff val="0"/>
                <a:lumOff val="0"/>
                <a:alphaOff val="0"/>
                <a:tint val="86000"/>
                <a:satMod val="160000"/>
              </a:schemeClr>
            </a:gs>
            <a:gs pos="100000">
              <a:schemeClr val="accent3">
                <a:hueOff val="0"/>
                <a:satOff val="0"/>
                <a:lumOff val="0"/>
                <a:alphaOff val="0"/>
                <a:shade val="40000"/>
                <a:satMod val="160000"/>
              </a:schemeClr>
            </a:gs>
          </a:gsLst>
          <a:path path="circle">
            <a:fillToRect l="50000" t="155000" r="50000" b="-55000"/>
          </a:path>
        </a:gradFill>
        <a:ln>
          <a:noFill/>
        </a:ln>
        <a:effectLst>
          <a:outerShdw blurRad="50800" dist="38100" dir="14700000" algn="t" rotWithShape="0">
            <a:srgbClr val="000000">
              <a:alpha val="60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sp>
    <dsp:sp modelId="{444F491A-15B0-4E44-ADB6-F739EA88625A}">
      <dsp:nvSpPr>
        <dsp:cNvPr id="0" name=""/>
        <dsp:cNvSpPr/>
      </dsp:nvSpPr>
      <dsp:spPr>
        <a:xfrm rot="17700000">
          <a:off x="576876" y="1607146"/>
          <a:ext cx="587785" cy="2834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7780" bIns="0" numCol="1" spcCol="1270" anchor="ctr" anchorCtr="0">
          <a:noAutofit/>
        </a:bodyPr>
        <a:lstStyle/>
        <a:p>
          <a:pPr lvl="0" algn="l" defTabSz="311150">
            <a:lnSpc>
              <a:spcPct val="90000"/>
            </a:lnSpc>
            <a:spcBef>
              <a:spcPct val="0"/>
            </a:spcBef>
            <a:spcAft>
              <a:spcPct val="35000"/>
            </a:spcAft>
          </a:pPr>
          <a:r>
            <a:rPr lang="de-DE" sz="700" kern="1200" smtClean="0">
              <a:latin typeface="Calibri"/>
              <a:ea typeface="+mn-ea"/>
              <a:cs typeface="+mn-cs"/>
            </a:rPr>
            <a:t>Letters</a:t>
          </a:r>
          <a:endParaRPr lang="de-CH" sz="700" kern="1200" dirty="0">
            <a:latin typeface="Calibri"/>
            <a:ea typeface="+mn-ea"/>
            <a:cs typeface="+mn-cs"/>
          </a:endParaRPr>
        </a:p>
      </dsp:txBody>
      <dsp:txXfrm>
        <a:off x="576876" y="1607146"/>
        <a:ext cx="587785" cy="283408"/>
      </dsp:txXfrm>
    </dsp:sp>
    <dsp:sp modelId="{AE3F1C37-9B30-43E6-A834-429F96CBD00C}">
      <dsp:nvSpPr>
        <dsp:cNvPr id="0" name=""/>
        <dsp:cNvSpPr/>
      </dsp:nvSpPr>
      <dsp:spPr>
        <a:xfrm rot="17700000">
          <a:off x="944865" y="817671"/>
          <a:ext cx="587785" cy="2834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0" rIns="0" bIns="0" numCol="1" spcCol="1270" anchor="t" anchorCtr="0">
          <a:noAutofit/>
        </a:bodyPr>
        <a:lstStyle/>
        <a:p>
          <a:pPr marL="57150" lvl="1" indent="-57150" algn="l" defTabSz="311150">
            <a:lnSpc>
              <a:spcPct val="90000"/>
            </a:lnSpc>
            <a:spcBef>
              <a:spcPct val="0"/>
            </a:spcBef>
            <a:spcAft>
              <a:spcPct val="15000"/>
            </a:spcAft>
            <a:buChar char="••"/>
          </a:pPr>
          <a:r>
            <a:rPr lang="de-DE" sz="700" kern="1200" dirty="0" err="1" smtClean="0">
              <a:latin typeface="Calibri"/>
              <a:ea typeface="+mn-ea"/>
              <a:cs typeface="+mn-cs"/>
            </a:rPr>
            <a:t>Unstructured</a:t>
          </a:r>
          <a:r>
            <a:rPr lang="de-DE" sz="700" kern="1200" dirty="0" smtClean="0">
              <a:latin typeface="Calibri"/>
              <a:ea typeface="+mn-ea"/>
              <a:cs typeface="+mn-cs"/>
            </a:rPr>
            <a:t> </a:t>
          </a:r>
          <a:r>
            <a:rPr lang="de-DE" sz="500" kern="1200" dirty="0" smtClean="0">
              <a:latin typeface="Calibri"/>
              <a:ea typeface="+mn-ea"/>
              <a:cs typeface="+mn-cs"/>
            </a:rPr>
            <a:t>Interviews</a:t>
          </a:r>
          <a:endParaRPr lang="de-CH" sz="500" kern="1200" dirty="0">
            <a:latin typeface="Calibri"/>
            <a:ea typeface="+mn-ea"/>
            <a:cs typeface="+mn-cs"/>
          </a:endParaRPr>
        </a:p>
      </dsp:txBody>
      <dsp:txXfrm>
        <a:off x="944865" y="817671"/>
        <a:ext cx="587785" cy="283408"/>
      </dsp:txXfrm>
    </dsp:sp>
    <dsp:sp modelId="{7FFF650E-70F6-4569-9E5D-7D030786E71C}">
      <dsp:nvSpPr>
        <dsp:cNvPr id="0" name=""/>
        <dsp:cNvSpPr/>
      </dsp:nvSpPr>
      <dsp:spPr>
        <a:xfrm>
          <a:off x="1237752" y="1212253"/>
          <a:ext cx="283719" cy="283719"/>
        </a:xfrm>
        <a:prstGeom prst="ellipse">
          <a:avLst/>
        </a:prstGeom>
        <a:gradFill rotWithShape="0">
          <a:gsLst>
            <a:gs pos="0">
              <a:schemeClr val="accent4">
                <a:hueOff val="0"/>
                <a:satOff val="0"/>
                <a:lumOff val="0"/>
                <a:alphaOff val="0"/>
                <a:tint val="60000"/>
                <a:satMod val="160000"/>
              </a:schemeClr>
            </a:gs>
            <a:gs pos="46000">
              <a:schemeClr val="accent4">
                <a:hueOff val="0"/>
                <a:satOff val="0"/>
                <a:lumOff val="0"/>
                <a:alphaOff val="0"/>
                <a:tint val="86000"/>
                <a:satMod val="160000"/>
              </a:schemeClr>
            </a:gs>
            <a:gs pos="100000">
              <a:schemeClr val="accent4">
                <a:hueOff val="0"/>
                <a:satOff val="0"/>
                <a:lumOff val="0"/>
                <a:alphaOff val="0"/>
                <a:shade val="40000"/>
                <a:satMod val="160000"/>
              </a:schemeClr>
            </a:gs>
          </a:gsLst>
          <a:path path="circle">
            <a:fillToRect l="50000" t="155000" r="50000" b="-55000"/>
          </a:path>
        </a:gradFill>
        <a:ln>
          <a:noFill/>
        </a:ln>
        <a:effectLst>
          <a:outerShdw blurRad="50800" dist="38100" dir="14700000" algn="t" rotWithShape="0">
            <a:srgbClr val="000000">
              <a:alpha val="60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sp>
    <dsp:sp modelId="{EB4B134A-546D-4501-9EE6-71D97AEE005B}">
      <dsp:nvSpPr>
        <dsp:cNvPr id="0" name=""/>
        <dsp:cNvSpPr/>
      </dsp:nvSpPr>
      <dsp:spPr>
        <a:xfrm rot="17700000">
          <a:off x="901724" y="1607146"/>
          <a:ext cx="587785" cy="2834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7780" bIns="0" numCol="1" spcCol="1270" anchor="ctr" anchorCtr="0">
          <a:noAutofit/>
        </a:bodyPr>
        <a:lstStyle/>
        <a:p>
          <a:pPr lvl="0" algn="ctr" defTabSz="311150">
            <a:lnSpc>
              <a:spcPct val="90000"/>
            </a:lnSpc>
            <a:spcBef>
              <a:spcPct val="0"/>
            </a:spcBef>
            <a:spcAft>
              <a:spcPct val="35000"/>
            </a:spcAft>
          </a:pPr>
          <a:r>
            <a:rPr lang="de-DE" sz="700" kern="1200" dirty="0" err="1" smtClean="0">
              <a:latin typeface="Calibri"/>
              <a:ea typeface="+mn-ea"/>
              <a:cs typeface="+mn-cs"/>
            </a:rPr>
            <a:t>Conversation</a:t>
          </a:r>
          <a:endParaRPr lang="de-CH" sz="700" kern="1200" dirty="0">
            <a:latin typeface="Calibri"/>
            <a:ea typeface="+mn-ea"/>
            <a:cs typeface="+mn-cs"/>
          </a:endParaRPr>
        </a:p>
      </dsp:txBody>
      <dsp:txXfrm>
        <a:off x="901724" y="1607146"/>
        <a:ext cx="587785" cy="283408"/>
      </dsp:txXfrm>
    </dsp:sp>
    <dsp:sp modelId="{5CC17179-61AA-4F42-B1C8-0B481FD7BEFC}">
      <dsp:nvSpPr>
        <dsp:cNvPr id="0" name=""/>
        <dsp:cNvSpPr/>
      </dsp:nvSpPr>
      <dsp:spPr>
        <a:xfrm rot="17700000">
          <a:off x="1269713" y="817671"/>
          <a:ext cx="587785" cy="2834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00" tIns="0" rIns="0" bIns="0" numCol="1" spcCol="1270" anchor="t" anchorCtr="0">
          <a:noAutofit/>
        </a:bodyPr>
        <a:lstStyle/>
        <a:p>
          <a:pPr marL="57150" lvl="1" indent="-57150" algn="l" defTabSz="222250">
            <a:lnSpc>
              <a:spcPct val="90000"/>
            </a:lnSpc>
            <a:spcBef>
              <a:spcPct val="0"/>
            </a:spcBef>
            <a:spcAft>
              <a:spcPct val="15000"/>
            </a:spcAft>
            <a:buChar char="••"/>
          </a:pPr>
          <a:r>
            <a:rPr lang="de-DE" sz="500" kern="1200" dirty="0" smtClean="0">
              <a:latin typeface="Calibri"/>
              <a:ea typeface="+mn-ea"/>
              <a:cs typeface="+mn-cs"/>
            </a:rPr>
            <a:t>Open </a:t>
          </a:r>
          <a:r>
            <a:rPr lang="de-DE" sz="500" kern="1200" dirty="0" err="1" smtClean="0">
              <a:latin typeface="Calibri"/>
              <a:ea typeface="+mn-ea"/>
              <a:cs typeface="+mn-cs"/>
            </a:rPr>
            <a:t>observations</a:t>
          </a:r>
          <a:endParaRPr lang="de-CH" sz="500" kern="1200" dirty="0">
            <a:latin typeface="Calibri"/>
            <a:ea typeface="+mn-ea"/>
            <a:cs typeface="+mn-cs"/>
          </a:endParaRPr>
        </a:p>
      </dsp:txBody>
      <dsp:txXfrm>
        <a:off x="1269713" y="817671"/>
        <a:ext cx="587785" cy="283408"/>
      </dsp:txXfrm>
    </dsp:sp>
    <dsp:sp modelId="{973AA2C8-0DDA-4289-88E9-E87DF7B1BDFC}">
      <dsp:nvSpPr>
        <dsp:cNvPr id="0" name=""/>
        <dsp:cNvSpPr/>
      </dsp:nvSpPr>
      <dsp:spPr>
        <a:xfrm>
          <a:off x="1562600" y="1212253"/>
          <a:ext cx="283719" cy="283719"/>
        </a:xfrm>
        <a:prstGeom prst="ellipse">
          <a:avLst/>
        </a:prstGeom>
        <a:gradFill rotWithShape="0">
          <a:gsLst>
            <a:gs pos="0">
              <a:schemeClr val="accent5">
                <a:hueOff val="0"/>
                <a:satOff val="0"/>
                <a:lumOff val="0"/>
                <a:alphaOff val="0"/>
                <a:tint val="60000"/>
                <a:satMod val="160000"/>
              </a:schemeClr>
            </a:gs>
            <a:gs pos="46000">
              <a:schemeClr val="accent5">
                <a:hueOff val="0"/>
                <a:satOff val="0"/>
                <a:lumOff val="0"/>
                <a:alphaOff val="0"/>
                <a:tint val="86000"/>
                <a:satMod val="160000"/>
              </a:schemeClr>
            </a:gs>
            <a:gs pos="100000">
              <a:schemeClr val="accent5">
                <a:hueOff val="0"/>
                <a:satOff val="0"/>
                <a:lumOff val="0"/>
                <a:alphaOff val="0"/>
                <a:shade val="40000"/>
                <a:satMod val="160000"/>
              </a:schemeClr>
            </a:gs>
          </a:gsLst>
          <a:path path="circle">
            <a:fillToRect l="50000" t="155000" r="50000" b="-55000"/>
          </a:path>
        </a:gradFill>
        <a:ln>
          <a:noFill/>
        </a:ln>
        <a:effectLst>
          <a:outerShdw blurRad="50800" dist="38100" dir="14700000" algn="t" rotWithShape="0">
            <a:srgbClr val="000000">
              <a:alpha val="60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sp>
    <dsp:sp modelId="{20D637CF-CF91-4945-A1AA-361A5349ACE8}">
      <dsp:nvSpPr>
        <dsp:cNvPr id="0" name=""/>
        <dsp:cNvSpPr/>
      </dsp:nvSpPr>
      <dsp:spPr>
        <a:xfrm rot="17700000">
          <a:off x="1226572" y="1607146"/>
          <a:ext cx="587785" cy="2834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7780" bIns="0" numCol="1" spcCol="1270" anchor="ctr" anchorCtr="0">
          <a:noAutofit/>
        </a:bodyPr>
        <a:lstStyle/>
        <a:p>
          <a:pPr lvl="0" algn="l" defTabSz="311150">
            <a:lnSpc>
              <a:spcPct val="90000"/>
            </a:lnSpc>
            <a:spcBef>
              <a:spcPct val="0"/>
            </a:spcBef>
            <a:spcAft>
              <a:spcPct val="35000"/>
            </a:spcAft>
          </a:pPr>
          <a:r>
            <a:rPr lang="de-DE" sz="700" kern="1200" smtClean="0">
              <a:latin typeface="Calibri"/>
              <a:ea typeface="+mn-ea"/>
              <a:cs typeface="+mn-cs"/>
            </a:rPr>
            <a:t>Structured Interviews</a:t>
          </a:r>
          <a:endParaRPr lang="de-CH" sz="700" kern="1200" dirty="0">
            <a:latin typeface="Calibri"/>
            <a:ea typeface="+mn-ea"/>
            <a:cs typeface="+mn-cs"/>
          </a:endParaRPr>
        </a:p>
      </dsp:txBody>
      <dsp:txXfrm>
        <a:off x="1226572" y="1607146"/>
        <a:ext cx="587785" cy="283408"/>
      </dsp:txXfrm>
    </dsp:sp>
    <dsp:sp modelId="{B9C43218-BC2E-44CD-A853-084C0F2B3220}">
      <dsp:nvSpPr>
        <dsp:cNvPr id="0" name=""/>
        <dsp:cNvSpPr/>
      </dsp:nvSpPr>
      <dsp:spPr>
        <a:xfrm rot="17700000">
          <a:off x="1594561" y="817671"/>
          <a:ext cx="587785" cy="2834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320" tIns="0" rIns="0" bIns="0" numCol="1" spcCol="1270" anchor="t" anchorCtr="0">
          <a:noAutofit/>
        </a:bodyPr>
        <a:lstStyle/>
        <a:p>
          <a:pPr marL="57150" lvl="1" indent="-57150" algn="l" defTabSz="266700">
            <a:lnSpc>
              <a:spcPct val="90000"/>
            </a:lnSpc>
            <a:spcBef>
              <a:spcPct val="0"/>
            </a:spcBef>
            <a:spcAft>
              <a:spcPct val="15000"/>
            </a:spcAft>
            <a:buChar char="••"/>
          </a:pPr>
          <a:r>
            <a:rPr lang="de-DE" sz="600" kern="1200" smtClean="0">
              <a:latin typeface="Calibri"/>
              <a:ea typeface="+mn-ea"/>
              <a:cs typeface="+mn-cs"/>
            </a:rPr>
            <a:t>Semi-structured questionnaires</a:t>
          </a:r>
          <a:endParaRPr lang="de-CH" sz="600" kern="1200" dirty="0">
            <a:latin typeface="Calibri"/>
            <a:ea typeface="+mn-ea"/>
            <a:cs typeface="+mn-cs"/>
          </a:endParaRPr>
        </a:p>
      </dsp:txBody>
      <dsp:txXfrm>
        <a:off x="1594561" y="817671"/>
        <a:ext cx="587785" cy="283408"/>
      </dsp:txXfrm>
    </dsp:sp>
    <dsp:sp modelId="{484CA2AC-2D89-4462-8B06-9ADDA672477C}">
      <dsp:nvSpPr>
        <dsp:cNvPr id="0" name=""/>
        <dsp:cNvSpPr/>
      </dsp:nvSpPr>
      <dsp:spPr>
        <a:xfrm>
          <a:off x="1887448" y="1212253"/>
          <a:ext cx="283719" cy="283719"/>
        </a:xfrm>
        <a:prstGeom prst="ellipse">
          <a:avLst/>
        </a:prstGeom>
        <a:gradFill rotWithShape="0">
          <a:gsLst>
            <a:gs pos="0">
              <a:schemeClr val="accent6">
                <a:hueOff val="0"/>
                <a:satOff val="0"/>
                <a:lumOff val="0"/>
                <a:alphaOff val="0"/>
                <a:tint val="60000"/>
                <a:satMod val="160000"/>
              </a:schemeClr>
            </a:gs>
            <a:gs pos="46000">
              <a:schemeClr val="accent6">
                <a:hueOff val="0"/>
                <a:satOff val="0"/>
                <a:lumOff val="0"/>
                <a:alphaOff val="0"/>
                <a:tint val="86000"/>
                <a:satMod val="160000"/>
              </a:schemeClr>
            </a:gs>
            <a:gs pos="100000">
              <a:schemeClr val="accent6">
                <a:hueOff val="0"/>
                <a:satOff val="0"/>
                <a:lumOff val="0"/>
                <a:alphaOff val="0"/>
                <a:shade val="40000"/>
                <a:satMod val="160000"/>
              </a:schemeClr>
            </a:gs>
          </a:gsLst>
          <a:path path="circle">
            <a:fillToRect l="50000" t="155000" r="50000" b="-55000"/>
          </a:path>
        </a:gradFill>
        <a:ln>
          <a:noFill/>
        </a:ln>
        <a:effectLst>
          <a:outerShdw blurRad="50800" dist="38100" dir="14700000" algn="t" rotWithShape="0">
            <a:srgbClr val="000000">
              <a:alpha val="60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sp>
    <dsp:sp modelId="{8BF7E993-F838-49ED-976E-7B7B73D4BA49}">
      <dsp:nvSpPr>
        <dsp:cNvPr id="0" name=""/>
        <dsp:cNvSpPr/>
      </dsp:nvSpPr>
      <dsp:spPr>
        <a:xfrm rot="17700000">
          <a:off x="1551420" y="1607146"/>
          <a:ext cx="587785" cy="2834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7780" bIns="0" numCol="1" spcCol="1270" anchor="ctr" anchorCtr="0">
          <a:noAutofit/>
        </a:bodyPr>
        <a:lstStyle/>
        <a:p>
          <a:pPr lvl="0" algn="l" defTabSz="311150">
            <a:lnSpc>
              <a:spcPct val="90000"/>
            </a:lnSpc>
            <a:spcBef>
              <a:spcPct val="0"/>
            </a:spcBef>
            <a:spcAft>
              <a:spcPct val="35000"/>
            </a:spcAft>
          </a:pPr>
          <a:r>
            <a:rPr lang="de-DE" sz="700" kern="1200" smtClean="0">
              <a:latin typeface="Calibri"/>
              <a:ea typeface="+mn-ea"/>
              <a:cs typeface="+mn-cs"/>
            </a:rPr>
            <a:t>Metalinguistic tests</a:t>
          </a:r>
          <a:endParaRPr lang="de-CH" sz="700" kern="1200" dirty="0">
            <a:latin typeface="Calibri"/>
            <a:ea typeface="+mn-ea"/>
            <a:cs typeface="+mn-cs"/>
          </a:endParaRPr>
        </a:p>
      </dsp:txBody>
      <dsp:txXfrm>
        <a:off x="1551420" y="1607146"/>
        <a:ext cx="587785" cy="283408"/>
      </dsp:txXfrm>
    </dsp:sp>
    <dsp:sp modelId="{4EF66620-AB4E-4480-B86A-52D1FA420612}">
      <dsp:nvSpPr>
        <dsp:cNvPr id="0" name=""/>
        <dsp:cNvSpPr/>
      </dsp:nvSpPr>
      <dsp:spPr>
        <a:xfrm rot="17700000">
          <a:off x="1919409" y="817671"/>
          <a:ext cx="587785" cy="2834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320" tIns="0" rIns="0" bIns="0" numCol="1" spcCol="1270" anchor="t" anchorCtr="0">
          <a:noAutofit/>
        </a:bodyPr>
        <a:lstStyle/>
        <a:p>
          <a:pPr marL="57150" lvl="1" indent="-57150" algn="l" defTabSz="266700">
            <a:lnSpc>
              <a:spcPct val="90000"/>
            </a:lnSpc>
            <a:spcBef>
              <a:spcPct val="0"/>
            </a:spcBef>
            <a:spcAft>
              <a:spcPct val="15000"/>
            </a:spcAft>
            <a:buChar char="••"/>
          </a:pPr>
          <a:r>
            <a:rPr lang="de-DE" sz="600" kern="1200" dirty="0" err="1" smtClean="0">
              <a:latin typeface="Calibri"/>
              <a:ea typeface="+mn-ea"/>
              <a:cs typeface="+mn-cs"/>
            </a:rPr>
            <a:t>Grammatical</a:t>
          </a:r>
          <a:r>
            <a:rPr lang="de-DE" sz="600" kern="1200" dirty="0" smtClean="0">
              <a:latin typeface="Calibri"/>
              <a:ea typeface="+mn-ea"/>
              <a:cs typeface="+mn-cs"/>
            </a:rPr>
            <a:t> </a:t>
          </a:r>
          <a:r>
            <a:rPr lang="de-DE" sz="600" kern="1200" dirty="0" err="1" smtClean="0">
              <a:latin typeface="Calibri"/>
              <a:ea typeface="+mn-ea"/>
              <a:cs typeface="+mn-cs"/>
            </a:rPr>
            <a:t>judgements</a:t>
          </a:r>
          <a:endParaRPr lang="de-CH" sz="600" kern="1200" dirty="0">
            <a:latin typeface="Calibri"/>
            <a:ea typeface="+mn-ea"/>
            <a:cs typeface="+mn-cs"/>
          </a:endParaRPr>
        </a:p>
      </dsp:txBody>
      <dsp:txXfrm>
        <a:off x="1919409" y="817671"/>
        <a:ext cx="587785" cy="283408"/>
      </dsp:txXfrm>
    </dsp:sp>
    <dsp:sp modelId="{C36A6A86-069D-4156-8882-6092A4671258}">
      <dsp:nvSpPr>
        <dsp:cNvPr id="0" name=""/>
        <dsp:cNvSpPr/>
      </dsp:nvSpPr>
      <dsp:spPr>
        <a:xfrm>
          <a:off x="2212296" y="1212253"/>
          <a:ext cx="283719" cy="283719"/>
        </a:xfrm>
        <a:prstGeom prst="ellipse">
          <a:avLst/>
        </a:prstGeom>
        <a:gradFill rotWithShape="0">
          <a:gsLst>
            <a:gs pos="0">
              <a:schemeClr val="accent2">
                <a:hueOff val="0"/>
                <a:satOff val="0"/>
                <a:lumOff val="0"/>
                <a:alphaOff val="0"/>
                <a:tint val="60000"/>
                <a:satMod val="160000"/>
              </a:schemeClr>
            </a:gs>
            <a:gs pos="46000">
              <a:schemeClr val="accent2">
                <a:hueOff val="0"/>
                <a:satOff val="0"/>
                <a:lumOff val="0"/>
                <a:alphaOff val="0"/>
                <a:tint val="86000"/>
                <a:satMod val="160000"/>
              </a:schemeClr>
            </a:gs>
            <a:gs pos="100000">
              <a:schemeClr val="accent2">
                <a:hueOff val="0"/>
                <a:satOff val="0"/>
                <a:lumOff val="0"/>
                <a:alphaOff val="0"/>
                <a:shade val="40000"/>
                <a:satMod val="160000"/>
              </a:schemeClr>
            </a:gs>
          </a:gsLst>
          <a:path path="circle">
            <a:fillToRect l="50000" t="155000" r="50000" b="-55000"/>
          </a:path>
        </a:gradFill>
        <a:ln>
          <a:noFill/>
        </a:ln>
        <a:effectLst>
          <a:outerShdw blurRad="50800" dist="38100" dir="14700000" algn="t" rotWithShape="0">
            <a:srgbClr val="000000">
              <a:alpha val="60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sp>
    <dsp:sp modelId="{C8CFFD14-D052-4D20-8AF7-118F00595E1F}">
      <dsp:nvSpPr>
        <dsp:cNvPr id="0" name=""/>
        <dsp:cNvSpPr/>
      </dsp:nvSpPr>
      <dsp:spPr>
        <a:xfrm rot="17700000">
          <a:off x="1876268" y="1607146"/>
          <a:ext cx="587785" cy="2834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7780" bIns="0" numCol="1" spcCol="1270" anchor="ctr" anchorCtr="0">
          <a:noAutofit/>
        </a:bodyPr>
        <a:lstStyle/>
        <a:p>
          <a:pPr lvl="0" algn="l" defTabSz="311150">
            <a:lnSpc>
              <a:spcPct val="90000"/>
            </a:lnSpc>
            <a:spcBef>
              <a:spcPct val="0"/>
            </a:spcBef>
            <a:spcAft>
              <a:spcPct val="35000"/>
            </a:spcAft>
          </a:pPr>
          <a:r>
            <a:rPr lang="de-DE" sz="700" kern="1200" smtClean="0">
              <a:latin typeface="Calibri"/>
              <a:ea typeface="+mn-ea"/>
              <a:cs typeface="+mn-cs"/>
            </a:rPr>
            <a:t>Structured questionnaires</a:t>
          </a:r>
          <a:endParaRPr lang="de-CH" sz="700" kern="1200" dirty="0">
            <a:latin typeface="Calibri"/>
            <a:ea typeface="+mn-ea"/>
            <a:cs typeface="+mn-cs"/>
          </a:endParaRPr>
        </a:p>
      </dsp:txBody>
      <dsp:txXfrm>
        <a:off x="1876268" y="1607146"/>
        <a:ext cx="587785" cy="283408"/>
      </dsp:txXfrm>
    </dsp:sp>
    <dsp:sp modelId="{EF980A5C-3C8F-495A-A02C-12B96C465D37}">
      <dsp:nvSpPr>
        <dsp:cNvPr id="0" name=""/>
        <dsp:cNvSpPr/>
      </dsp:nvSpPr>
      <dsp:spPr>
        <a:xfrm rot="17700000">
          <a:off x="2244257" y="817671"/>
          <a:ext cx="587785" cy="2834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320" tIns="0" rIns="0" bIns="0" numCol="1" spcCol="1270" anchor="t" anchorCtr="0">
          <a:noAutofit/>
        </a:bodyPr>
        <a:lstStyle/>
        <a:p>
          <a:pPr marL="57150" lvl="1" indent="-57150" algn="l" defTabSz="266700">
            <a:lnSpc>
              <a:spcPct val="90000"/>
            </a:lnSpc>
            <a:spcBef>
              <a:spcPct val="0"/>
            </a:spcBef>
            <a:spcAft>
              <a:spcPct val="15000"/>
            </a:spcAft>
            <a:buChar char="••"/>
          </a:pPr>
          <a:r>
            <a:rPr lang="de-DE" sz="600" kern="1200" dirty="0" err="1" smtClean="0">
              <a:latin typeface="Calibri"/>
              <a:ea typeface="+mn-ea"/>
              <a:cs typeface="+mn-cs"/>
            </a:rPr>
            <a:t>Discrete</a:t>
          </a:r>
          <a:r>
            <a:rPr lang="de-DE" sz="600" kern="1200" dirty="0" smtClean="0">
              <a:latin typeface="Calibri"/>
              <a:ea typeface="+mn-ea"/>
              <a:cs typeface="+mn-cs"/>
            </a:rPr>
            <a:t> </a:t>
          </a:r>
          <a:r>
            <a:rPr lang="de-DE" sz="600" kern="1200" dirty="0" err="1" smtClean="0">
              <a:latin typeface="Calibri"/>
              <a:ea typeface="+mn-ea"/>
              <a:cs typeface="+mn-cs"/>
            </a:rPr>
            <a:t>point</a:t>
          </a:r>
          <a:r>
            <a:rPr lang="de-DE" sz="600" kern="1200" dirty="0" smtClean="0">
              <a:latin typeface="Calibri"/>
              <a:ea typeface="+mn-ea"/>
              <a:cs typeface="+mn-cs"/>
            </a:rPr>
            <a:t> </a:t>
          </a:r>
          <a:r>
            <a:rPr lang="de-DE" sz="600" kern="1200" dirty="0" err="1" smtClean="0">
              <a:latin typeface="Calibri"/>
              <a:ea typeface="+mn-ea"/>
              <a:cs typeface="+mn-cs"/>
            </a:rPr>
            <a:t>tests</a:t>
          </a:r>
          <a:endParaRPr lang="de-CH" sz="600" kern="1200" dirty="0">
            <a:latin typeface="Calibri"/>
            <a:ea typeface="+mn-ea"/>
            <a:cs typeface="+mn-cs"/>
          </a:endParaRPr>
        </a:p>
      </dsp:txBody>
      <dsp:txXfrm>
        <a:off x="2244257" y="817671"/>
        <a:ext cx="587785" cy="283408"/>
      </dsp:txXfrm>
    </dsp:sp>
    <dsp:sp modelId="{78BE677E-442B-4E90-83FD-AA4CEE0369AB}">
      <dsp:nvSpPr>
        <dsp:cNvPr id="0" name=""/>
        <dsp:cNvSpPr/>
      </dsp:nvSpPr>
      <dsp:spPr>
        <a:xfrm>
          <a:off x="2537187" y="1080813"/>
          <a:ext cx="546599" cy="546599"/>
        </a:xfrm>
        <a:prstGeom prst="donut">
          <a:avLst>
            <a:gd name="adj" fmla="val 20000"/>
          </a:avLst>
        </a:prstGeom>
        <a:gradFill rotWithShape="0">
          <a:gsLst>
            <a:gs pos="0">
              <a:schemeClr val="accent1">
                <a:hueOff val="0"/>
                <a:satOff val="0"/>
                <a:lumOff val="0"/>
                <a:alphaOff val="0"/>
                <a:tint val="60000"/>
                <a:satMod val="160000"/>
              </a:schemeClr>
            </a:gs>
            <a:gs pos="46000">
              <a:schemeClr val="accent1">
                <a:hueOff val="0"/>
                <a:satOff val="0"/>
                <a:lumOff val="0"/>
                <a:alphaOff val="0"/>
                <a:tint val="86000"/>
                <a:satMod val="160000"/>
              </a:schemeClr>
            </a:gs>
            <a:gs pos="100000">
              <a:schemeClr val="accent1">
                <a:hueOff val="0"/>
                <a:satOff val="0"/>
                <a:lumOff val="0"/>
                <a:alphaOff val="0"/>
                <a:shade val="40000"/>
                <a:satMod val="160000"/>
              </a:schemeClr>
            </a:gs>
          </a:gsLst>
          <a:path path="circle">
            <a:fillToRect l="50000" t="155000" r="50000" b="-55000"/>
          </a:path>
        </a:gradFill>
        <a:ln>
          <a:noFill/>
        </a:ln>
        <a:effectLst>
          <a:outerShdw blurRad="50800" dist="38100" dir="14700000" algn="t" rotWithShape="0">
            <a:srgbClr val="000000">
              <a:alpha val="60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sp>
    <dsp:sp modelId="{A3080FD8-108A-4B98-8456-094D32FB8801}">
      <dsp:nvSpPr>
        <dsp:cNvPr id="0" name=""/>
        <dsp:cNvSpPr/>
      </dsp:nvSpPr>
      <dsp:spPr>
        <a:xfrm rot="17700000">
          <a:off x="2729784" y="635222"/>
          <a:ext cx="679484" cy="3274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400" tIns="0" rIns="0" bIns="0" numCol="1" spcCol="1270" anchor="ctr" anchorCtr="0">
          <a:noAutofit/>
        </a:bodyPr>
        <a:lstStyle/>
        <a:p>
          <a:pPr lvl="0" algn="l" defTabSz="444500">
            <a:lnSpc>
              <a:spcPct val="90000"/>
            </a:lnSpc>
            <a:spcBef>
              <a:spcPct val="0"/>
            </a:spcBef>
            <a:spcAft>
              <a:spcPct val="35000"/>
            </a:spcAft>
          </a:pPr>
          <a:r>
            <a:rPr lang="de-DE" sz="1000" kern="1200" smtClean="0">
              <a:latin typeface="Calibri"/>
              <a:ea typeface="+mn-ea"/>
              <a:cs typeface="+mn-cs"/>
            </a:rPr>
            <a:t>High Explicitness</a:t>
          </a:r>
          <a:endParaRPr lang="de-CH" sz="1000" kern="1200" dirty="0">
            <a:latin typeface="Calibri"/>
            <a:ea typeface="+mn-ea"/>
            <a:cs typeface="+mn-cs"/>
          </a:endParaRPr>
        </a:p>
      </dsp:txBody>
      <dsp:txXfrm>
        <a:off x="2729784" y="635222"/>
        <a:ext cx="679484" cy="32745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0BB8AD3-6731-4DDA-8754-546A51672D16}">
      <dsp:nvSpPr>
        <dsp:cNvPr id="0" name=""/>
        <dsp:cNvSpPr/>
      </dsp:nvSpPr>
      <dsp:spPr>
        <a:xfrm rot="16200000">
          <a:off x="937" y="132"/>
          <a:ext cx="703899" cy="705117"/>
        </a:xfrm>
        <a:prstGeom prst="upArrow">
          <a:avLst>
            <a:gd name="adj1" fmla="val 50000"/>
            <a:gd name="adj2" fmla="val 35000"/>
          </a:avLst>
        </a:prstGeom>
        <a:gradFill rotWithShape="0">
          <a:gsLst>
            <a:gs pos="0">
              <a:schemeClr val="accent3">
                <a:alpha val="90000"/>
                <a:hueOff val="0"/>
                <a:satOff val="0"/>
                <a:lumOff val="0"/>
                <a:alphaOff val="0"/>
                <a:tint val="60000"/>
                <a:satMod val="160000"/>
              </a:schemeClr>
            </a:gs>
            <a:gs pos="46000">
              <a:schemeClr val="accent3">
                <a:alpha val="90000"/>
                <a:hueOff val="0"/>
                <a:satOff val="0"/>
                <a:lumOff val="0"/>
                <a:alphaOff val="0"/>
                <a:tint val="86000"/>
                <a:satMod val="160000"/>
              </a:schemeClr>
            </a:gs>
            <a:gs pos="100000">
              <a:schemeClr val="accent3">
                <a:alpha val="90000"/>
                <a:hueOff val="0"/>
                <a:satOff val="0"/>
                <a:lumOff val="0"/>
                <a:alphaOff val="0"/>
                <a:shade val="40000"/>
                <a:satMod val="160000"/>
              </a:schemeClr>
            </a:gs>
          </a:gsLst>
          <a:path path="circle">
            <a:fillToRect l="50000" t="155000" r="50000" b="-55000"/>
          </a:path>
        </a:gradFill>
        <a:ln>
          <a:noFill/>
        </a:ln>
        <a:effectLst>
          <a:outerShdw blurRad="50800" dist="38100" dir="14700000" algn="t" rotWithShape="0">
            <a:srgbClr val="000000">
              <a:alpha val="60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56896" tIns="56896" rIns="56896" bIns="56896" numCol="1" spcCol="1270" anchor="ctr" anchorCtr="0">
          <a:noAutofit/>
        </a:bodyPr>
        <a:lstStyle/>
        <a:p>
          <a:pPr lvl="0" algn="ctr" defTabSz="355600">
            <a:lnSpc>
              <a:spcPct val="90000"/>
            </a:lnSpc>
            <a:spcBef>
              <a:spcPct val="0"/>
            </a:spcBef>
            <a:spcAft>
              <a:spcPct val="35000"/>
            </a:spcAft>
          </a:pPr>
          <a:r>
            <a:rPr lang="de-DE" sz="800" kern="1200" dirty="0" err="1" smtClean="0">
              <a:latin typeface="Calibri"/>
              <a:ea typeface="+mn-ea"/>
              <a:cs typeface="+mn-cs"/>
            </a:rPr>
            <a:t>Heuristic</a:t>
          </a:r>
          <a:endParaRPr lang="de-CH" sz="800" kern="1200" dirty="0">
            <a:latin typeface="Calibri"/>
            <a:ea typeface="+mn-ea"/>
            <a:cs typeface="+mn-cs"/>
          </a:endParaRPr>
        </a:p>
      </dsp:txBody>
      <dsp:txXfrm rot="5400000">
        <a:off x="123510" y="176716"/>
        <a:ext cx="581935" cy="351949"/>
      </dsp:txXfrm>
    </dsp:sp>
    <dsp:sp modelId="{C54715E5-BB90-4DF1-9DE0-1FFBB31367D9}">
      <dsp:nvSpPr>
        <dsp:cNvPr id="0" name=""/>
        <dsp:cNvSpPr/>
      </dsp:nvSpPr>
      <dsp:spPr>
        <a:xfrm rot="5400000">
          <a:off x="2719359" y="741"/>
          <a:ext cx="703899" cy="703899"/>
        </a:xfrm>
        <a:prstGeom prst="upArrow">
          <a:avLst>
            <a:gd name="adj1" fmla="val 50000"/>
            <a:gd name="adj2" fmla="val 35000"/>
          </a:avLst>
        </a:prstGeom>
        <a:gradFill rotWithShape="0">
          <a:gsLst>
            <a:gs pos="0">
              <a:schemeClr val="accent3">
                <a:alpha val="90000"/>
                <a:hueOff val="0"/>
                <a:satOff val="0"/>
                <a:lumOff val="0"/>
                <a:alphaOff val="-40000"/>
                <a:tint val="60000"/>
                <a:satMod val="160000"/>
              </a:schemeClr>
            </a:gs>
            <a:gs pos="46000">
              <a:schemeClr val="accent3">
                <a:alpha val="90000"/>
                <a:hueOff val="0"/>
                <a:satOff val="0"/>
                <a:lumOff val="0"/>
                <a:alphaOff val="-40000"/>
                <a:tint val="86000"/>
                <a:satMod val="160000"/>
              </a:schemeClr>
            </a:gs>
            <a:gs pos="100000">
              <a:schemeClr val="accent3">
                <a:alpha val="90000"/>
                <a:hueOff val="0"/>
                <a:satOff val="0"/>
                <a:lumOff val="0"/>
                <a:alphaOff val="-40000"/>
                <a:shade val="40000"/>
                <a:satMod val="160000"/>
              </a:schemeClr>
            </a:gs>
          </a:gsLst>
          <a:path path="circle">
            <a:fillToRect l="50000" t="155000" r="50000" b="-55000"/>
          </a:path>
        </a:gradFill>
        <a:ln>
          <a:noFill/>
        </a:ln>
        <a:effectLst>
          <a:outerShdw blurRad="50800" dist="38100" dir="14700000" algn="t" rotWithShape="0">
            <a:srgbClr val="000000">
              <a:alpha val="60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56896" tIns="56896" rIns="56896" bIns="56896" numCol="1" spcCol="1270" anchor="ctr" anchorCtr="0">
          <a:noAutofit/>
        </a:bodyPr>
        <a:lstStyle/>
        <a:p>
          <a:pPr lvl="0" algn="ctr" defTabSz="355600">
            <a:lnSpc>
              <a:spcPct val="90000"/>
            </a:lnSpc>
            <a:spcBef>
              <a:spcPct val="0"/>
            </a:spcBef>
            <a:spcAft>
              <a:spcPct val="35000"/>
            </a:spcAft>
          </a:pPr>
          <a:r>
            <a:rPr lang="de-DE" sz="800" kern="1200" smtClean="0">
              <a:latin typeface="Calibri"/>
              <a:ea typeface="+mn-ea"/>
              <a:cs typeface="+mn-cs"/>
            </a:rPr>
            <a:t>Deductive</a:t>
          </a:r>
          <a:endParaRPr lang="de-CH" sz="800" kern="1200" dirty="0">
            <a:latin typeface="Calibri"/>
            <a:ea typeface="+mn-ea"/>
            <a:cs typeface="+mn-cs"/>
          </a:endParaRPr>
        </a:p>
      </dsp:txBody>
      <dsp:txXfrm rot="-5400000">
        <a:off x="2719359" y="176716"/>
        <a:ext cx="580717" cy="351949"/>
      </dsp:txXfrm>
    </dsp:sp>
  </dsp:spTree>
</dsp:drawing>
</file>

<file path=ppt/diagrams/layout1.xml><?xml version="1.0" encoding="utf-8"?>
<dgm:layoutDef xmlns:dgm="http://schemas.openxmlformats.org/drawingml/2006/diagram" xmlns:a="http://schemas.openxmlformats.org/drawingml/2006/main" uniqueId="urn:microsoft.com/office/officeart/2008/layout/CircleAccentTimeline">
  <dgm:title val=""/>
  <dgm:desc val=""/>
  <dgm:catLst>
    <dgm:cat type="process" pri="75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41" srcId="1" destId="11" srcOrd="0" destOrd="0"/>
        <dgm:cxn modelId="42" srcId="1" destId="12" srcOrd="1" destOrd="0"/>
        <dgm:cxn modelId="5" srcId="0" destId="2" srcOrd="0" destOrd="0"/>
        <dgm:cxn modelId="51" srcId="2" destId="21" srcOrd="0" destOrd="0"/>
        <dgm:cxn modelId="52" srcId="2" destId="22" srcOrd="1"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41" srcId="1" destId="11" srcOrd="0" destOrd="0"/>
        <dgm:cxn modelId="5" srcId="0" destId="2" srcOrd="0" destOrd="0"/>
        <dgm:cxn modelId="51"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41" srcId="1" destId="11" srcOrd="0" destOrd="0"/>
        <dgm:cxn modelId="5" srcId="0" destId="2" srcOrd="0" destOrd="0"/>
        <dgm:cxn modelId="51" srcId="2" destId="21" srcOrd="0" destOrd="0"/>
      </dgm:cxnLst>
      <dgm:bg/>
      <dgm:whole/>
    </dgm:dataModel>
  </dgm:clrData>
  <dgm:layoutNode name="Name0">
    <dgm:varLst>
      <dgm:dir/>
    </dgm:varLst>
    <dgm:choose name="Name1">
      <dgm:if name="Name2" func="var" arg="dir" op="equ" val="norm">
        <dgm:alg type="lin">
          <dgm:param type="fallback" val="2D"/>
          <dgm:param type="nodeVertAlign" val="b"/>
        </dgm:alg>
      </dgm:if>
      <dgm:else name="Name3">
        <dgm:alg type="lin">
          <dgm:param type="fallback" val="2D"/>
          <dgm:param type="nodeVertAlign" val="b"/>
          <dgm:param type="linDir" val="fromR"/>
        </dgm:alg>
      </dgm:else>
    </dgm:choose>
    <dgm:shape xmlns:r="http://schemas.openxmlformats.org/officeDocument/2006/relationships" r:blip="">
      <dgm:adjLst/>
    </dgm:shape>
    <dgm:constrLst>
      <dgm:constr type="h" for="ch" forName="parComposite" refType="h"/>
      <dgm:constr type="w" for="ch" forName="parComposite" refType="h" refFor="ch" refForName="parComposite" fact="0.4986"/>
      <dgm:constr type="h" for="ch" forName="desComposite" refType="h" fact="0.8722"/>
      <dgm:constr type="w" for="ch" forName="desComposite" refType="h" refFor="ch" refForName="desComposite" fact="0.6056"/>
      <dgm:constr type="w" for="ch" forName="parBackupNorm" refType="w" refFor="ch" refForName="parComposite" fact="-0.3369"/>
      <dgm:constr type="w" for="ch" forName="parBackupRTL" refType="w" refFor="ch" refForName="parComposite" fact="-0.3369"/>
      <dgm:constr type="w" for="ch" forName="parBackupRev" refType="w" refFor="ch" refForName="parComposite" fact="0"/>
      <dgm:constr type="w" for="ch" forName="desBackupLeftNorm" refType="w" refFor="ch" refForName="desComposite" fact="-0.3376"/>
      <dgm:constr type="w" for="ch" forName="desBackupLeftRev" refType="w" refFor="ch" refForName="desComposite" fact="-0.3376"/>
      <dgm:constr type="w" for="ch" forName="desBackupRightNorm" refType="w" refFor="ch" refForName="desComposite" fact="-0.3376"/>
      <dgm:constr type="w" for="ch" forName="desBackupRightRev" refType="w" refFor="ch" refForName="desComposite" fact="-0.3376"/>
      <dgm:constr type="w" for="ch" forName="parSpace" refType="w" refFor="ch" refForName="parComposite" fact="0.05"/>
      <dgm:constr type="w" for="ch" forName="desSpace" refType="w" refFor="ch" refForName="parComposite" fact="0.05"/>
      <dgm:constr type="primFontSz" for="des" forName="parTx" op="equ" val="65"/>
      <dgm:constr type="primFontSz" for="des" forName="chTx" refType="primFontSz" refFor="des" refForName="parTx" op="lte" val="65"/>
      <dgm:constr type="primFontSz" for="des" forName="desTx" refType="primFontSz" refFor="des" refForName="chTx" op="lte" val="65"/>
      <dgm:constr type="primFontSz" for="des" forName="desTx" refType="primFontSz" refFor="des" refForName="parTx" op="lte"/>
    </dgm:constrLst>
    <dgm:forEach name="Name4" axis="ch" ptType="node">
      <dgm:layoutNode name="parComposite">
        <dgm:alg type="composite"/>
        <dgm:shape xmlns:r="http://schemas.openxmlformats.org/officeDocument/2006/relationships" r:blip="">
          <dgm:adjLst/>
        </dgm:shape>
        <dgm:choose name="Name5">
          <dgm:if name="Name6" func="var" arg="dir" op="equ" val="norm">
            <dgm:constrLst>
              <dgm:constr type="l" for="ch" forName="parBigCircle"/>
              <dgm:constr type="ctrY" for="ch" forName="parBigCircle" refType="h" fact="0.5639"/>
              <dgm:constr type="w" for="ch" forName="parBigCircle" refType="w" fact="0.6631"/>
              <dgm:constr type="h" for="ch" forName="parBigCircle" refType="w" refFor="ch" refForName="parBigCircle"/>
              <dgm:constr type="r" for="ch" forName="parTx" refType="w"/>
              <dgm:constr type="t" for="ch" forName="parTx"/>
              <dgm:constr type="w" for="ch" forName="parTx" refType="w" fact="0.7084"/>
              <dgm:constr type="h" for="ch" forName="parTx" refType="h" fact="0.4562"/>
              <dgm:constr type="t" for="ch" forName="bSpace" refType="ctrY" refFor="ch" refForName="parBigCircle"/>
              <dgm:constr type="b" for="ch" forName="bSpace" refType="h"/>
              <dgm:constr type="l" for="ch" forName="bSpace"/>
              <dgm:constr type="w" for="ch" forName="bSpace" val="1"/>
            </dgm:constrLst>
          </dgm:if>
          <dgm:else name="Name7">
            <dgm:constrLst>
              <dgm:constr type="r" for="ch" forName="parBigCircle" refType="w"/>
              <dgm:constr type="ctrY" for="ch" forName="parBigCircle" refType="h" fact="0.5639"/>
              <dgm:constr type="w" for="ch" forName="parBigCircle" refType="w" fact="0.6631"/>
              <dgm:constr type="h" for="ch" forName="parBigCircle" refType="w" refFor="ch" refForName="parBigCircle"/>
              <dgm:constr type="l" for="ch" forName="parTx" fact="0"/>
              <dgm:constr type="t" for="ch" forName="parTx"/>
              <dgm:constr type="w" for="ch" forName="parTx" refType="w" fact="0.7084"/>
              <dgm:constr type="h" for="ch" forName="parTx" refType="h" fact="0.4562"/>
              <dgm:constr type="t" for="ch" forName="bSpace" refType="ctrY" refFor="ch" refForName="parBigCircle"/>
              <dgm:constr type="b" for="ch" forName="bSpace" refType="h"/>
              <dgm:constr type="r" for="ch" forName="bSpace"/>
              <dgm:constr type="w" for="ch" forName="bSpace" val="1"/>
            </dgm:constrLst>
          </dgm:else>
        </dgm:choose>
        <dgm:layoutNode name="parBigCircle" styleLbl="node0">
          <dgm:alg type="sp"/>
          <dgm:shape xmlns:r="http://schemas.openxmlformats.org/officeDocument/2006/relationships" type="donut" r:blip="">
            <dgm:adjLst>
              <dgm:adj idx="1" val="0.2"/>
            </dgm:adjLst>
          </dgm:shape>
          <dgm:presOf/>
          <dgm:constrLst>
            <dgm:constr type="h" refType="w" op="equ"/>
          </dgm:constrLst>
        </dgm:layoutNode>
        <dgm:layoutNode name="parTx" styleLbl="revTx">
          <dgm:choose name="Name8">
            <dgm:if name="Name9" func="var" arg="dir" op="equ" val="norm">
              <dgm:alg type="tx">
                <dgm:param type="autoTxRot" val="grav"/>
                <dgm:param type="parTxLTRAlign" val="l"/>
              </dgm:alg>
              <dgm:shape xmlns:r="http://schemas.openxmlformats.org/officeDocument/2006/relationships" rot="295" type="rect" r:blip="">
                <dgm:adjLst/>
              </dgm:shape>
              <dgm:presOf axis="self" ptType="node"/>
              <dgm:constrLst>
                <dgm:constr type="lMarg" refType="primFontSz" fact="0.2"/>
                <dgm:constr type="rMarg"/>
                <dgm:constr type="tMarg"/>
                <dgm:constr type="bMarg"/>
              </dgm:constrLst>
            </dgm:if>
            <dgm:else name="Name10">
              <dgm:alg type="tx">
                <dgm:param type="autoTxRot" val="grav"/>
                <dgm:param type="parTxLTRAlign" val="r"/>
              </dgm:alg>
              <dgm:shape xmlns:r="http://schemas.openxmlformats.org/officeDocument/2006/relationships" rot="65" type="rect" r:blip="">
                <dgm:adjLst/>
              </dgm:shape>
              <dgm:presOf axis="self" ptType="node"/>
              <dgm:constrLst>
                <dgm:constr type="lMarg"/>
                <dgm:constr type="rMarg" refType="primFontSz" fact="0.2"/>
                <dgm:constr type="tMarg"/>
                <dgm:constr type="bMarg"/>
              </dgm:constrLst>
            </dgm:else>
          </dgm:choose>
          <dgm:ruleLst>
            <dgm:rule type="primFontSz" val="5" fact="NaN" max="NaN"/>
          </dgm:ruleLst>
        </dgm:layoutNode>
        <dgm:layoutNode name="bSpace">
          <dgm:alg type="sp"/>
          <dgm:shape xmlns:r="http://schemas.openxmlformats.org/officeDocument/2006/relationships" r:blip="">
            <dgm:adjLst/>
          </dgm:shape>
          <dgm:presOf/>
        </dgm:layoutNode>
      </dgm:layoutNode>
      <dgm:choose name="Name11">
        <dgm:if name="Name12" func="var" arg="dir" op="equ" val="norm">
          <dgm:layoutNode name="parBackupNorm">
            <dgm:alg type="sp"/>
            <dgm:shape xmlns:r="http://schemas.openxmlformats.org/officeDocument/2006/relationships" r:blip="">
              <dgm:adjLst/>
            </dgm:shape>
            <dgm:presOf/>
          </dgm:layoutNode>
        </dgm:if>
        <dgm:else name="Name13">
          <dgm:layoutNode name="parBackupRTL">
            <dgm:alg type="sp"/>
            <dgm:shape xmlns:r="http://schemas.openxmlformats.org/officeDocument/2006/relationships" r:blip="">
              <dgm:adjLst/>
            </dgm:shape>
            <dgm:presOf/>
          </dgm:layoutNode>
        </dgm:else>
      </dgm:choose>
      <dgm:forEach name="Name14" axis="followSib" ptType="sibTrans" hideLastTrans="0" cnt="1">
        <dgm:layoutNode name="parSpace">
          <dgm:alg type="sp"/>
          <dgm:shape xmlns:r="http://schemas.openxmlformats.org/officeDocument/2006/relationships" r:blip="">
            <dgm:adjLst/>
          </dgm:shape>
          <dgm:presOf/>
        </dgm:layoutNode>
      </dgm:forEach>
      <dgm:forEach name="Name15" axis="ch" ptType="node">
        <dgm:choose name="Name16">
          <dgm:if name="Name17" func="var" arg="dir" op="equ" val="norm">
            <dgm:layoutNode name="desBackupLeftNorm">
              <dgm:alg type="sp"/>
              <dgm:shape xmlns:r="http://schemas.openxmlformats.org/officeDocument/2006/relationships" r:blip="">
                <dgm:adjLst/>
              </dgm:shape>
              <dgm:presOf/>
            </dgm:layoutNode>
          </dgm:if>
          <dgm:else name="Name18">
            <dgm:choose name="Name19">
              <dgm:if name="Name20" axis="self" ptType="node" func="pos" op="equ" val="1">
                <dgm:layoutNode name="desBackupRightRev">
                  <dgm:alg type="sp"/>
                  <dgm:shape xmlns:r="http://schemas.openxmlformats.org/officeDocument/2006/relationships" r:blip="">
                    <dgm:adjLst/>
                  </dgm:shape>
                  <dgm:presOf/>
                </dgm:layoutNode>
              </dgm:if>
              <dgm:else name="Name21"/>
            </dgm:choose>
          </dgm:else>
        </dgm:choose>
        <dgm:layoutNode name="desComposite">
          <dgm:alg type="composite"/>
          <dgm:shape xmlns:r="http://schemas.openxmlformats.org/officeDocument/2006/relationships" r:blip="">
            <dgm:adjLst/>
          </dgm:shape>
          <dgm:choose name="Name22">
            <dgm:if name="Name23" func="var" arg="dir" op="equ" val="norm">
              <dgm:constrLst>
                <dgm:constr type="ctrX" for="ch" forName="desCircle" refType="w" fact="0.5"/>
                <dgm:constr type="ctrY" for="ch" forName="desCircle" refType="h" fact="0.5"/>
                <dgm:constr type="w" for="ch" forName="desCircle" refType="w" fact="0.3249"/>
                <dgm:constr type="h" for="ch" forName="desCircle" refType="w" refFor="ch" refForName="desCircle"/>
                <dgm:constr type="l" for="ch" forName="chTx"/>
                <dgm:constr type="b" for="ch" forName="chTx" refType="h"/>
                <dgm:constr type="w" for="ch" forName="chTx" refType="w" fact="0.5786"/>
                <dgm:constr type="h" for="ch" forName="chTx" refType="h" fact="0.4525"/>
                <dgm:constr type="r" for="ch" forName="desTx" refType="w"/>
                <dgm:constr type="t" for="ch" forName="desTx"/>
                <dgm:constr type="w" for="ch" forName="desTx" refType="w" fact="0.5786"/>
                <dgm:constr type="h" for="ch" forName="desTx" refType="h" fact="0.4525"/>
              </dgm:constrLst>
            </dgm:if>
            <dgm:else name="Name24">
              <dgm:constrLst>
                <dgm:constr type="ctrX" for="ch" forName="desCircle" refType="w" fact="0.5"/>
                <dgm:constr type="ctrY" for="ch" forName="desCircle" refType="h" fact="0.5"/>
                <dgm:constr type="w" for="ch" forName="desCircle" refType="w" fact="0.3249"/>
                <dgm:constr type="h" for="ch" forName="desCircle" refType="w" refFor="ch" refForName="desCircle"/>
                <dgm:constr type="r" for="ch" forName="chTx" refType="w"/>
                <dgm:constr type="b" for="ch" forName="chTx" refType="h"/>
                <dgm:constr type="w" for="ch" forName="chTx" refType="w" fact="0.5786"/>
                <dgm:constr type="h" for="ch" forName="chTx" refType="h" fact="0.4525"/>
                <dgm:constr type="l" for="ch" forName="desTx"/>
                <dgm:constr type="t" for="ch" forName="desTx"/>
                <dgm:constr type="w" for="ch" forName="desTx" refType="w" fact="0.5786"/>
                <dgm:constr type="h" for="ch" forName="desTx" refType="h" fact="0.4525"/>
              </dgm:constrLst>
            </dgm:else>
          </dgm:choose>
          <dgm:layoutNode name="desCircle" styleLbl="node1">
            <dgm:alg type="sp"/>
            <dgm:shape xmlns:r="http://schemas.openxmlformats.org/officeDocument/2006/relationships" type="ellipse" r:blip="">
              <dgm:adjLst/>
            </dgm:shape>
            <dgm:presOf/>
            <dgm:constrLst>
              <dgm:constr type="h" refType="w" op="equ"/>
            </dgm:constrLst>
          </dgm:layoutNode>
          <dgm:layoutNode name="chTx" styleLbl="revTx">
            <dgm:choose name="Name25">
              <dgm:if name="Name26" func="var" arg="dir" op="equ" val="norm">
                <dgm:alg type="tx">
                  <dgm:param type="autoTxRot" val="grav"/>
                  <dgm:param type="parTxLTRAlign" val="r"/>
                  <dgm:param type="txAnchorVert" val="mid"/>
                  <dgm:param type="txAnchorVertCh" val="mid"/>
                </dgm:alg>
                <dgm:shape xmlns:r="http://schemas.openxmlformats.org/officeDocument/2006/relationships" rot="295" type="rect" r:blip="">
                  <dgm:adjLst/>
                </dgm:shape>
                <dgm:presOf axis="self" ptType="node"/>
              </dgm:if>
              <dgm:else name="Name27">
                <dgm:alg type="tx">
                  <dgm:param type="autoTxRot" val="grav"/>
                  <dgm:param type="parTxLTRAlign" val="l"/>
                  <dgm:param type="txAnchorVert" val="mid"/>
                  <dgm:param type="txAnchorVertCh" val="mid"/>
                </dgm:alg>
                <dgm:shape xmlns:r="http://schemas.openxmlformats.org/officeDocument/2006/relationships" rot="65" type="rect" r:blip="">
                  <dgm:adjLst/>
                </dgm:shape>
                <dgm:presOf axis="self" ptType="node"/>
              </dgm:else>
            </dgm:choose>
            <dgm:choose name="Name28">
              <dgm:if name="Name29" func="var" arg="dir" op="equ" val="norm">
                <dgm:constrLst>
                  <dgm:constr type="lMarg"/>
                  <dgm:constr type="rMarg" refType="primFontSz" fact="0.2"/>
                  <dgm:constr type="tMarg"/>
                  <dgm:constr type="bMarg"/>
                </dgm:constrLst>
              </dgm:if>
              <dgm:else name="Name30">
                <dgm:constrLst>
                  <dgm:constr type="rMarg"/>
                  <dgm:constr type="lMarg" refType="primFontSz" fact="0.2"/>
                  <dgm:constr type="tMarg"/>
                  <dgm:constr type="bMarg"/>
                </dgm:constrLst>
              </dgm:else>
            </dgm:choose>
            <dgm:ruleLst>
              <dgm:rule type="primFontSz" val="5" fact="NaN" max="NaN"/>
            </dgm:ruleLst>
          </dgm:layoutNode>
          <dgm:layoutNode name="desTx" styleLbl="revTx">
            <dgm:varLst>
              <dgm:bulletEnabled val="1"/>
            </dgm:varLst>
            <dgm:choose name="Name31">
              <dgm:if name="Name32" func="var" arg="dir" op="equ" val="norm">
                <dgm:alg type="tx">
                  <dgm:param type="autoTxRot" val="grav"/>
                  <dgm:param type="parTxLTRAlign" val="l"/>
                  <dgm:param type="shpTxLTRAlignCh" val="l"/>
                  <dgm:param type="stBulletLvl" val="1"/>
                  <dgm:param type="txAnchorVert" val="mid"/>
                </dgm:alg>
                <dgm:shape xmlns:r="http://schemas.openxmlformats.org/officeDocument/2006/relationships" rot="295" type="rect" r:blip="">
                  <dgm:adjLst/>
                </dgm:shape>
                <dgm:presOf axis="des" ptType="node"/>
              </dgm:if>
              <dgm:else name="Name33">
                <dgm:alg type="tx">
                  <dgm:param type="autoTxRot" val="grav"/>
                  <dgm:param type="parTxLTRAlign" val="r"/>
                  <dgm:param type="shpTxLTRAlignCh" val="r"/>
                  <dgm:param type="stBulletLvl" val="1"/>
                  <dgm:param type="txAnchorVert" val="mid"/>
                </dgm:alg>
                <dgm:shape xmlns:r="http://schemas.openxmlformats.org/officeDocument/2006/relationships" rot="65" type="rect" r:blip="">
                  <dgm:adjLst/>
                </dgm:shape>
                <dgm:presOf axis="des" ptType="node"/>
              </dgm:else>
            </dgm:choose>
            <dgm:choose name="Name34">
              <dgm:if name="Name35" func="var" arg="dir" op="equ" val="norm">
                <dgm:constrLst>
                  <dgm:constr type="rMarg"/>
                  <dgm:constr type="lMarg" refType="primFontSz" fact="0.2"/>
                  <dgm:constr type="tMarg"/>
                  <dgm:constr type="bMarg"/>
                </dgm:constrLst>
              </dgm:if>
              <dgm:else name="Name36">
                <dgm:constrLst>
                  <dgm:constr type="lMarg"/>
                  <dgm:constr type="rMarg" refType="primFontSz" fact="0.2"/>
                  <dgm:constr type="tMarg"/>
                  <dgm:constr type="bMarg"/>
                </dgm:constrLst>
              </dgm:else>
            </dgm:choose>
            <dgm:ruleLst>
              <dgm:rule type="primFontSz" val="5" fact="NaN" max="NaN"/>
            </dgm:ruleLst>
          </dgm:layoutNode>
        </dgm:layoutNode>
        <dgm:layoutNode name="desBackupRightNorm">
          <dgm:alg type="sp"/>
          <dgm:shape xmlns:r="http://schemas.openxmlformats.org/officeDocument/2006/relationships" r:blip="">
            <dgm:adjLst/>
          </dgm:shape>
          <dgm:presOf/>
        </dgm:layoutNode>
        <dgm:choose name="Name37">
          <dgm:if name="Name38" func="var" arg="dir" op="neq" val="norm">
            <dgm:choose name="Name39">
              <dgm:if name="Name40" axis="self" ptType="node" func="revPos" op="neq" val="1">
                <dgm:layoutNode name="desBackupLeftRev">
                  <dgm:alg type="sp"/>
                  <dgm:shape xmlns:r="http://schemas.openxmlformats.org/officeDocument/2006/relationships" r:blip="">
                    <dgm:adjLst/>
                  </dgm:shape>
                  <dgm:presOf/>
                </dgm:layoutNode>
              </dgm:if>
              <dgm:else name="Name41"/>
            </dgm:choose>
          </dgm:if>
          <dgm:else name="Name42"/>
        </dgm:choose>
        <dgm:forEach name="Name43" axis="followSib" ptType="sibTrans" hideLastTrans="0" cnt="1">
          <dgm:layoutNode name="desSpace">
            <dgm:alg type="sp"/>
            <dgm:shape xmlns:r="http://schemas.openxmlformats.org/officeDocument/2006/relationships" r:blip="">
              <dgm:adjLst/>
            </dgm:shape>
            <dgm:presOf/>
          </dgm:layoutNode>
        </dgm:forEach>
      </dgm:forEach>
      <dgm:choose name="Name44">
        <dgm:if name="Name45" func="var" arg="dir" op="neq" val="norm">
          <dgm:layoutNode name="parBackupRev">
            <dgm:alg type="sp"/>
            <dgm:shape xmlns:r="http://schemas.openxmlformats.org/officeDocument/2006/relationships" r:blip="">
              <dgm:adjLst/>
            </dgm:shape>
            <dgm:presOf/>
          </dgm:layoutNode>
        </dgm:if>
        <dgm:else name="Name46"/>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arrow1">
  <dgm:title val=""/>
  <dgm:desc val=""/>
  <dgm:catLst>
    <dgm:cat type="relationship" pri="7000"/>
    <dgm:cat type="process" pri="32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ycle">
    <dgm:varLst>
      <dgm:dir/>
      <dgm:resizeHandles val="exact"/>
    </dgm:varLst>
    <dgm:choose name="Name0">
      <dgm:if name="Name1" axis="ch" ptType="node" func="cnt" op="equ" val="2">
        <dgm:choose name="Name2">
          <dgm:if name="Name3" func="var" arg="dir" op="equ" val="norm">
            <dgm:alg type="cycle">
              <dgm:param type="rotPath" val="alongPath"/>
              <dgm:param type="stAng" val="270"/>
            </dgm:alg>
          </dgm:if>
          <dgm:else name="Name4">
            <dgm:alg type="cycle">
              <dgm:param type="rotPath" val="alongPath"/>
              <dgm:param type="stAng" val="90"/>
              <dgm:param type="spanAng" val="-360"/>
            </dgm:alg>
          </dgm:else>
        </dgm:choose>
      </dgm:if>
      <dgm:else name="Name5">
        <dgm:choose name="Name6">
          <dgm:if name="Name7" func="var" arg="dir" op="equ" val="norm">
            <dgm:alg type="cycle">
              <dgm:param type="rotPath" val="alongPath"/>
            </dgm:alg>
          </dgm:if>
          <dgm:else name="Name8">
            <dgm:alg type="cycle">
              <dgm:param type="rotPath" val="alongPath"/>
              <dgm:param type="spanAng" val="-360"/>
            </dgm:alg>
          </dgm:else>
        </dgm:choose>
      </dgm:else>
    </dgm:choose>
    <dgm:shape xmlns:r="http://schemas.openxmlformats.org/officeDocument/2006/relationships" r:blip="">
      <dgm:adjLst/>
    </dgm:shape>
    <dgm:presOf/>
    <dgm:choose name="Name9">
      <dgm:if name="Name10" axis="ch" ptType="node" func="cnt" op="equ" val="2">
        <dgm:constrLst>
          <dgm:constr type="primFontSz" for="ch" ptType="node" op="equ" val="65"/>
          <dgm:constr type="w" for="ch" ptType="node" refType="w"/>
          <dgm:constr type="h" for="ch" ptType="node" refType="w" refFor="ch" refPtType="node"/>
          <dgm:constr type="sibSp" refType="w" refFor="ch" refPtType="node" fact="0.1"/>
          <dgm:constr type="diam" refType="w" refFor="ch" refPtType="node" fact="1.1"/>
        </dgm:constrLst>
      </dgm:if>
      <dgm:if name="Name11" axis="ch" ptType="node" func="cnt" op="equ" val="5">
        <dgm:constrLst>
          <dgm:constr type="primFontSz" for="ch" ptType="node" op="equ" val="65"/>
          <dgm:constr type="w" for="ch" ptType="node" refType="w"/>
          <dgm:constr type="h" for="ch" ptType="node" refType="w" refFor="ch" refPtType="node"/>
          <dgm:constr type="sibSp" refType="w" refFor="ch" refPtType="node" fact="-0.24"/>
        </dgm:constrLst>
      </dgm:if>
      <dgm:if name="Name12" axis="ch" ptType="node" func="cnt" op="equ" val="6">
        <dgm:constrLst>
          <dgm:constr type="primFontSz" for="ch" ptType="node" op="equ" val="65"/>
          <dgm:constr type="w" for="ch" ptType="node" refType="w"/>
          <dgm:constr type="h" for="ch" ptType="node" refType="w" refFor="ch" refPtType="node"/>
          <dgm:constr type="sibSp" refType="w" refFor="ch" refPtType="node" fact="-0.2"/>
        </dgm:constrLst>
      </dgm:if>
      <dgm:if name="Name13" axis="ch" ptType="node" func="cnt" op="equ" val="8">
        <dgm:constrLst>
          <dgm:constr type="primFontSz" for="ch" ptType="node" op="equ" val="65"/>
          <dgm:constr type="w" for="ch" ptType="node" refType="w"/>
          <dgm:constr type="h" for="ch" ptType="node" refType="w" refFor="ch" refPtType="node"/>
          <dgm:constr type="sibSp" refType="w" refFor="ch" refPtType="node" fact="-0.15"/>
        </dgm:constrLst>
      </dgm:if>
      <dgm:if name="Name14" axis="ch" ptType="node" func="cnt" op="equ" val="10">
        <dgm:constrLst>
          <dgm:constr type="primFontSz" for="ch" ptType="node" op="lte" val="65"/>
          <dgm:constr type="w" for="ch" ptType="node" refType="w"/>
          <dgm:constr type="h" for="ch" ptType="node" refType="w" refFor="ch" refPtType="node"/>
          <dgm:constr type="sibSp" refType="w" refFor="ch" refPtType="node" fact="-0.24"/>
        </dgm:constrLst>
      </dgm:if>
      <dgm:else name="Name15">
        <dgm:constrLst>
          <dgm:constr type="primFontSz" for="ch" ptType="node" op="equ" val="65"/>
          <dgm:constr type="w" for="ch" ptType="node" refType="w"/>
          <dgm:constr type="h" for="ch" ptType="node" refType="w" refFor="ch" refPtType="node"/>
          <dgm:constr type="sibSp" refType="w" refFor="ch" refPtType="node" fact="-0.35"/>
        </dgm:constrLst>
      </dgm:else>
    </dgm:choose>
    <dgm:ruleLst/>
    <dgm:forEach name="Name16" axis="ch" ptType="node">
      <dgm:layoutNode name="arrow">
        <dgm:varLst>
          <dgm:bulletEnabled val="1"/>
        </dgm:varLst>
        <dgm:alg type="tx"/>
        <dgm:shape xmlns:r="http://schemas.openxmlformats.org/officeDocument/2006/relationships" type="upArrow" r:blip="">
          <dgm:adjLst>
            <dgm:adj idx="2" val="0.35"/>
          </dgm:adjLst>
        </dgm:shape>
        <dgm:presOf axis="desOrSelf" ptType="node"/>
        <dgm:constrLst/>
        <dgm:ruleLst>
          <dgm:rule type="primFontSz" val="5" fact="NaN" max="NaN"/>
        </dgm:ruleLst>
      </dgm:layoutNode>
    </dgm:forEach>
  </dgm:layoutNode>
</dgm:layoutDef>
</file>

<file path=ppt/diagrams/layout3.xml><?xml version="1.0" encoding="utf-8"?>
<dgm:layoutDef xmlns:dgm="http://schemas.openxmlformats.org/drawingml/2006/diagram" xmlns:a="http://schemas.openxmlformats.org/drawingml/2006/main" uniqueId="urn:microsoft.com/office/officeart/2008/layout/CircleAccentTimeline">
  <dgm:title val=""/>
  <dgm:desc val=""/>
  <dgm:catLst>
    <dgm:cat type="process" pri="75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41" srcId="1" destId="11" srcOrd="0" destOrd="0"/>
        <dgm:cxn modelId="42" srcId="1" destId="12" srcOrd="1" destOrd="0"/>
        <dgm:cxn modelId="5" srcId="0" destId="2" srcOrd="0" destOrd="0"/>
        <dgm:cxn modelId="51" srcId="2" destId="21" srcOrd="0" destOrd="0"/>
        <dgm:cxn modelId="52" srcId="2" destId="22" srcOrd="1"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41" srcId="1" destId="11" srcOrd="0" destOrd="0"/>
        <dgm:cxn modelId="5" srcId="0" destId="2" srcOrd="0" destOrd="0"/>
        <dgm:cxn modelId="51"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41" srcId="1" destId="11" srcOrd="0" destOrd="0"/>
        <dgm:cxn modelId="5" srcId="0" destId="2" srcOrd="0" destOrd="0"/>
        <dgm:cxn modelId="51" srcId="2" destId="21" srcOrd="0" destOrd="0"/>
      </dgm:cxnLst>
      <dgm:bg/>
      <dgm:whole/>
    </dgm:dataModel>
  </dgm:clrData>
  <dgm:layoutNode name="Name0">
    <dgm:varLst>
      <dgm:dir/>
    </dgm:varLst>
    <dgm:choose name="Name1">
      <dgm:if name="Name2" func="var" arg="dir" op="equ" val="norm">
        <dgm:alg type="lin">
          <dgm:param type="fallback" val="2D"/>
          <dgm:param type="nodeVertAlign" val="b"/>
        </dgm:alg>
      </dgm:if>
      <dgm:else name="Name3">
        <dgm:alg type="lin">
          <dgm:param type="fallback" val="2D"/>
          <dgm:param type="nodeVertAlign" val="b"/>
          <dgm:param type="linDir" val="fromR"/>
        </dgm:alg>
      </dgm:else>
    </dgm:choose>
    <dgm:shape xmlns:r="http://schemas.openxmlformats.org/officeDocument/2006/relationships" r:blip="">
      <dgm:adjLst/>
    </dgm:shape>
    <dgm:constrLst>
      <dgm:constr type="h" for="ch" forName="parComposite" refType="h"/>
      <dgm:constr type="w" for="ch" forName="parComposite" refType="h" refFor="ch" refForName="parComposite" fact="0.4986"/>
      <dgm:constr type="h" for="ch" forName="desComposite" refType="h" fact="0.8722"/>
      <dgm:constr type="w" for="ch" forName="desComposite" refType="h" refFor="ch" refForName="desComposite" fact="0.6056"/>
      <dgm:constr type="w" for="ch" forName="parBackupNorm" refType="w" refFor="ch" refForName="parComposite" fact="-0.3369"/>
      <dgm:constr type="w" for="ch" forName="parBackupRTL" refType="w" refFor="ch" refForName="parComposite" fact="-0.3369"/>
      <dgm:constr type="w" for="ch" forName="parBackupRev" refType="w" refFor="ch" refForName="parComposite" fact="0"/>
      <dgm:constr type="w" for="ch" forName="desBackupLeftNorm" refType="w" refFor="ch" refForName="desComposite" fact="-0.3376"/>
      <dgm:constr type="w" for="ch" forName="desBackupLeftRev" refType="w" refFor="ch" refForName="desComposite" fact="-0.3376"/>
      <dgm:constr type="w" for="ch" forName="desBackupRightNorm" refType="w" refFor="ch" refForName="desComposite" fact="-0.3376"/>
      <dgm:constr type="w" for="ch" forName="desBackupRightRev" refType="w" refFor="ch" refForName="desComposite" fact="-0.3376"/>
      <dgm:constr type="w" for="ch" forName="parSpace" refType="w" refFor="ch" refForName="parComposite" fact="0.05"/>
      <dgm:constr type="w" for="ch" forName="desSpace" refType="w" refFor="ch" refForName="parComposite" fact="0.05"/>
      <dgm:constr type="primFontSz" for="des" forName="parTx" op="equ" val="65"/>
      <dgm:constr type="primFontSz" for="des" forName="chTx" refType="primFontSz" refFor="des" refForName="parTx" op="lte" val="65"/>
      <dgm:constr type="primFontSz" for="des" forName="desTx" refType="primFontSz" refFor="des" refForName="chTx" op="lte" val="65"/>
      <dgm:constr type="primFontSz" for="des" forName="desTx" refType="primFontSz" refFor="des" refForName="parTx" op="lte"/>
    </dgm:constrLst>
    <dgm:forEach name="Name4" axis="ch" ptType="node">
      <dgm:layoutNode name="parComposite">
        <dgm:alg type="composite"/>
        <dgm:shape xmlns:r="http://schemas.openxmlformats.org/officeDocument/2006/relationships" r:blip="">
          <dgm:adjLst/>
        </dgm:shape>
        <dgm:choose name="Name5">
          <dgm:if name="Name6" func="var" arg="dir" op="equ" val="norm">
            <dgm:constrLst>
              <dgm:constr type="l" for="ch" forName="parBigCircle"/>
              <dgm:constr type="ctrY" for="ch" forName="parBigCircle" refType="h" fact="0.5639"/>
              <dgm:constr type="w" for="ch" forName="parBigCircle" refType="w" fact="0.6631"/>
              <dgm:constr type="h" for="ch" forName="parBigCircle" refType="w" refFor="ch" refForName="parBigCircle"/>
              <dgm:constr type="r" for="ch" forName="parTx" refType="w"/>
              <dgm:constr type="t" for="ch" forName="parTx"/>
              <dgm:constr type="w" for="ch" forName="parTx" refType="w" fact="0.7084"/>
              <dgm:constr type="h" for="ch" forName="parTx" refType="h" fact="0.4562"/>
              <dgm:constr type="t" for="ch" forName="bSpace" refType="ctrY" refFor="ch" refForName="parBigCircle"/>
              <dgm:constr type="b" for="ch" forName="bSpace" refType="h"/>
              <dgm:constr type="l" for="ch" forName="bSpace"/>
              <dgm:constr type="w" for="ch" forName="bSpace" val="1"/>
            </dgm:constrLst>
          </dgm:if>
          <dgm:else name="Name7">
            <dgm:constrLst>
              <dgm:constr type="r" for="ch" forName="parBigCircle" refType="w"/>
              <dgm:constr type="ctrY" for="ch" forName="parBigCircle" refType="h" fact="0.5639"/>
              <dgm:constr type="w" for="ch" forName="parBigCircle" refType="w" fact="0.6631"/>
              <dgm:constr type="h" for="ch" forName="parBigCircle" refType="w" refFor="ch" refForName="parBigCircle"/>
              <dgm:constr type="l" for="ch" forName="parTx" fact="0"/>
              <dgm:constr type="t" for="ch" forName="parTx"/>
              <dgm:constr type="w" for="ch" forName="parTx" refType="w" fact="0.7084"/>
              <dgm:constr type="h" for="ch" forName="parTx" refType="h" fact="0.4562"/>
              <dgm:constr type="t" for="ch" forName="bSpace" refType="ctrY" refFor="ch" refForName="parBigCircle"/>
              <dgm:constr type="b" for="ch" forName="bSpace" refType="h"/>
              <dgm:constr type="r" for="ch" forName="bSpace"/>
              <dgm:constr type="w" for="ch" forName="bSpace" val="1"/>
            </dgm:constrLst>
          </dgm:else>
        </dgm:choose>
        <dgm:layoutNode name="parBigCircle" styleLbl="node0">
          <dgm:alg type="sp"/>
          <dgm:shape xmlns:r="http://schemas.openxmlformats.org/officeDocument/2006/relationships" type="donut" r:blip="">
            <dgm:adjLst>
              <dgm:adj idx="1" val="0.2"/>
            </dgm:adjLst>
          </dgm:shape>
          <dgm:presOf/>
          <dgm:constrLst>
            <dgm:constr type="h" refType="w" op="equ"/>
          </dgm:constrLst>
        </dgm:layoutNode>
        <dgm:layoutNode name="parTx" styleLbl="revTx">
          <dgm:choose name="Name8">
            <dgm:if name="Name9" func="var" arg="dir" op="equ" val="norm">
              <dgm:alg type="tx">
                <dgm:param type="autoTxRot" val="grav"/>
                <dgm:param type="parTxLTRAlign" val="l"/>
              </dgm:alg>
              <dgm:shape xmlns:r="http://schemas.openxmlformats.org/officeDocument/2006/relationships" rot="295" type="rect" r:blip="">
                <dgm:adjLst/>
              </dgm:shape>
              <dgm:presOf axis="self" ptType="node"/>
              <dgm:constrLst>
                <dgm:constr type="lMarg" refType="primFontSz" fact="0.2"/>
                <dgm:constr type="rMarg"/>
                <dgm:constr type="tMarg"/>
                <dgm:constr type="bMarg"/>
              </dgm:constrLst>
            </dgm:if>
            <dgm:else name="Name10">
              <dgm:alg type="tx">
                <dgm:param type="autoTxRot" val="grav"/>
                <dgm:param type="parTxLTRAlign" val="r"/>
              </dgm:alg>
              <dgm:shape xmlns:r="http://schemas.openxmlformats.org/officeDocument/2006/relationships" rot="65" type="rect" r:blip="">
                <dgm:adjLst/>
              </dgm:shape>
              <dgm:presOf axis="self" ptType="node"/>
              <dgm:constrLst>
                <dgm:constr type="lMarg"/>
                <dgm:constr type="rMarg" refType="primFontSz" fact="0.2"/>
                <dgm:constr type="tMarg"/>
                <dgm:constr type="bMarg"/>
              </dgm:constrLst>
            </dgm:else>
          </dgm:choose>
          <dgm:ruleLst>
            <dgm:rule type="primFontSz" val="5" fact="NaN" max="NaN"/>
          </dgm:ruleLst>
        </dgm:layoutNode>
        <dgm:layoutNode name="bSpace">
          <dgm:alg type="sp"/>
          <dgm:shape xmlns:r="http://schemas.openxmlformats.org/officeDocument/2006/relationships" r:blip="">
            <dgm:adjLst/>
          </dgm:shape>
          <dgm:presOf/>
        </dgm:layoutNode>
      </dgm:layoutNode>
      <dgm:choose name="Name11">
        <dgm:if name="Name12" func="var" arg="dir" op="equ" val="norm">
          <dgm:layoutNode name="parBackupNorm">
            <dgm:alg type="sp"/>
            <dgm:shape xmlns:r="http://schemas.openxmlformats.org/officeDocument/2006/relationships" r:blip="">
              <dgm:adjLst/>
            </dgm:shape>
            <dgm:presOf/>
          </dgm:layoutNode>
        </dgm:if>
        <dgm:else name="Name13">
          <dgm:layoutNode name="parBackupRTL">
            <dgm:alg type="sp"/>
            <dgm:shape xmlns:r="http://schemas.openxmlformats.org/officeDocument/2006/relationships" r:blip="">
              <dgm:adjLst/>
            </dgm:shape>
            <dgm:presOf/>
          </dgm:layoutNode>
        </dgm:else>
      </dgm:choose>
      <dgm:forEach name="Name14" axis="followSib" ptType="sibTrans" hideLastTrans="0" cnt="1">
        <dgm:layoutNode name="parSpace">
          <dgm:alg type="sp"/>
          <dgm:shape xmlns:r="http://schemas.openxmlformats.org/officeDocument/2006/relationships" r:blip="">
            <dgm:adjLst/>
          </dgm:shape>
          <dgm:presOf/>
        </dgm:layoutNode>
      </dgm:forEach>
      <dgm:forEach name="Name15" axis="ch" ptType="node">
        <dgm:choose name="Name16">
          <dgm:if name="Name17" func="var" arg="dir" op="equ" val="norm">
            <dgm:layoutNode name="desBackupLeftNorm">
              <dgm:alg type="sp"/>
              <dgm:shape xmlns:r="http://schemas.openxmlformats.org/officeDocument/2006/relationships" r:blip="">
                <dgm:adjLst/>
              </dgm:shape>
              <dgm:presOf/>
            </dgm:layoutNode>
          </dgm:if>
          <dgm:else name="Name18">
            <dgm:choose name="Name19">
              <dgm:if name="Name20" axis="self" ptType="node" func="pos" op="equ" val="1">
                <dgm:layoutNode name="desBackupRightRev">
                  <dgm:alg type="sp"/>
                  <dgm:shape xmlns:r="http://schemas.openxmlformats.org/officeDocument/2006/relationships" r:blip="">
                    <dgm:adjLst/>
                  </dgm:shape>
                  <dgm:presOf/>
                </dgm:layoutNode>
              </dgm:if>
              <dgm:else name="Name21"/>
            </dgm:choose>
          </dgm:else>
        </dgm:choose>
        <dgm:layoutNode name="desComposite">
          <dgm:alg type="composite"/>
          <dgm:shape xmlns:r="http://schemas.openxmlformats.org/officeDocument/2006/relationships" r:blip="">
            <dgm:adjLst/>
          </dgm:shape>
          <dgm:choose name="Name22">
            <dgm:if name="Name23" func="var" arg="dir" op="equ" val="norm">
              <dgm:constrLst>
                <dgm:constr type="ctrX" for="ch" forName="desCircle" refType="w" fact="0.5"/>
                <dgm:constr type="ctrY" for="ch" forName="desCircle" refType="h" fact="0.5"/>
                <dgm:constr type="w" for="ch" forName="desCircle" refType="w" fact="0.3249"/>
                <dgm:constr type="h" for="ch" forName="desCircle" refType="w" refFor="ch" refForName="desCircle"/>
                <dgm:constr type="l" for="ch" forName="chTx"/>
                <dgm:constr type="b" for="ch" forName="chTx" refType="h"/>
                <dgm:constr type="w" for="ch" forName="chTx" refType="w" fact="0.5786"/>
                <dgm:constr type="h" for="ch" forName="chTx" refType="h" fact="0.4525"/>
                <dgm:constr type="r" for="ch" forName="desTx" refType="w"/>
                <dgm:constr type="t" for="ch" forName="desTx"/>
                <dgm:constr type="w" for="ch" forName="desTx" refType="w" fact="0.5786"/>
                <dgm:constr type="h" for="ch" forName="desTx" refType="h" fact="0.4525"/>
              </dgm:constrLst>
            </dgm:if>
            <dgm:else name="Name24">
              <dgm:constrLst>
                <dgm:constr type="ctrX" for="ch" forName="desCircle" refType="w" fact="0.5"/>
                <dgm:constr type="ctrY" for="ch" forName="desCircle" refType="h" fact="0.5"/>
                <dgm:constr type="w" for="ch" forName="desCircle" refType="w" fact="0.3249"/>
                <dgm:constr type="h" for="ch" forName="desCircle" refType="w" refFor="ch" refForName="desCircle"/>
                <dgm:constr type="r" for="ch" forName="chTx" refType="w"/>
                <dgm:constr type="b" for="ch" forName="chTx" refType="h"/>
                <dgm:constr type="w" for="ch" forName="chTx" refType="w" fact="0.5786"/>
                <dgm:constr type="h" for="ch" forName="chTx" refType="h" fact="0.4525"/>
                <dgm:constr type="l" for="ch" forName="desTx"/>
                <dgm:constr type="t" for="ch" forName="desTx"/>
                <dgm:constr type="w" for="ch" forName="desTx" refType="w" fact="0.5786"/>
                <dgm:constr type="h" for="ch" forName="desTx" refType="h" fact="0.4525"/>
              </dgm:constrLst>
            </dgm:else>
          </dgm:choose>
          <dgm:layoutNode name="desCircle" styleLbl="node1">
            <dgm:alg type="sp"/>
            <dgm:shape xmlns:r="http://schemas.openxmlformats.org/officeDocument/2006/relationships" type="ellipse" r:blip="">
              <dgm:adjLst/>
            </dgm:shape>
            <dgm:presOf/>
            <dgm:constrLst>
              <dgm:constr type="h" refType="w" op="equ"/>
            </dgm:constrLst>
          </dgm:layoutNode>
          <dgm:layoutNode name="chTx" styleLbl="revTx">
            <dgm:choose name="Name25">
              <dgm:if name="Name26" func="var" arg="dir" op="equ" val="norm">
                <dgm:alg type="tx">
                  <dgm:param type="autoTxRot" val="grav"/>
                  <dgm:param type="parTxLTRAlign" val="r"/>
                  <dgm:param type="txAnchorVert" val="mid"/>
                  <dgm:param type="txAnchorVertCh" val="mid"/>
                </dgm:alg>
                <dgm:shape xmlns:r="http://schemas.openxmlformats.org/officeDocument/2006/relationships" rot="295" type="rect" r:blip="">
                  <dgm:adjLst/>
                </dgm:shape>
                <dgm:presOf axis="self" ptType="node"/>
              </dgm:if>
              <dgm:else name="Name27">
                <dgm:alg type="tx">
                  <dgm:param type="autoTxRot" val="grav"/>
                  <dgm:param type="parTxLTRAlign" val="l"/>
                  <dgm:param type="txAnchorVert" val="mid"/>
                  <dgm:param type="txAnchorVertCh" val="mid"/>
                </dgm:alg>
                <dgm:shape xmlns:r="http://schemas.openxmlformats.org/officeDocument/2006/relationships" rot="65" type="rect" r:blip="">
                  <dgm:adjLst/>
                </dgm:shape>
                <dgm:presOf axis="self" ptType="node"/>
              </dgm:else>
            </dgm:choose>
            <dgm:choose name="Name28">
              <dgm:if name="Name29" func="var" arg="dir" op="equ" val="norm">
                <dgm:constrLst>
                  <dgm:constr type="lMarg"/>
                  <dgm:constr type="rMarg" refType="primFontSz" fact="0.2"/>
                  <dgm:constr type="tMarg"/>
                  <dgm:constr type="bMarg"/>
                </dgm:constrLst>
              </dgm:if>
              <dgm:else name="Name30">
                <dgm:constrLst>
                  <dgm:constr type="rMarg"/>
                  <dgm:constr type="lMarg" refType="primFontSz" fact="0.2"/>
                  <dgm:constr type="tMarg"/>
                  <dgm:constr type="bMarg"/>
                </dgm:constrLst>
              </dgm:else>
            </dgm:choose>
            <dgm:ruleLst>
              <dgm:rule type="primFontSz" val="5" fact="NaN" max="NaN"/>
            </dgm:ruleLst>
          </dgm:layoutNode>
          <dgm:layoutNode name="desTx" styleLbl="revTx">
            <dgm:varLst>
              <dgm:bulletEnabled val="1"/>
            </dgm:varLst>
            <dgm:choose name="Name31">
              <dgm:if name="Name32" func="var" arg="dir" op="equ" val="norm">
                <dgm:alg type="tx">
                  <dgm:param type="autoTxRot" val="grav"/>
                  <dgm:param type="parTxLTRAlign" val="l"/>
                  <dgm:param type="shpTxLTRAlignCh" val="l"/>
                  <dgm:param type="stBulletLvl" val="1"/>
                  <dgm:param type="txAnchorVert" val="mid"/>
                </dgm:alg>
                <dgm:shape xmlns:r="http://schemas.openxmlformats.org/officeDocument/2006/relationships" rot="295" type="rect" r:blip="">
                  <dgm:adjLst/>
                </dgm:shape>
                <dgm:presOf axis="des" ptType="node"/>
              </dgm:if>
              <dgm:else name="Name33">
                <dgm:alg type="tx">
                  <dgm:param type="autoTxRot" val="grav"/>
                  <dgm:param type="parTxLTRAlign" val="r"/>
                  <dgm:param type="shpTxLTRAlignCh" val="r"/>
                  <dgm:param type="stBulletLvl" val="1"/>
                  <dgm:param type="txAnchorVert" val="mid"/>
                </dgm:alg>
                <dgm:shape xmlns:r="http://schemas.openxmlformats.org/officeDocument/2006/relationships" rot="65" type="rect" r:blip="">
                  <dgm:adjLst/>
                </dgm:shape>
                <dgm:presOf axis="des" ptType="node"/>
              </dgm:else>
            </dgm:choose>
            <dgm:choose name="Name34">
              <dgm:if name="Name35" func="var" arg="dir" op="equ" val="norm">
                <dgm:constrLst>
                  <dgm:constr type="rMarg"/>
                  <dgm:constr type="lMarg" refType="primFontSz" fact="0.2"/>
                  <dgm:constr type="tMarg"/>
                  <dgm:constr type="bMarg"/>
                </dgm:constrLst>
              </dgm:if>
              <dgm:else name="Name36">
                <dgm:constrLst>
                  <dgm:constr type="lMarg"/>
                  <dgm:constr type="rMarg" refType="primFontSz" fact="0.2"/>
                  <dgm:constr type="tMarg"/>
                  <dgm:constr type="bMarg"/>
                </dgm:constrLst>
              </dgm:else>
            </dgm:choose>
            <dgm:ruleLst>
              <dgm:rule type="primFontSz" val="5" fact="NaN" max="NaN"/>
            </dgm:ruleLst>
          </dgm:layoutNode>
        </dgm:layoutNode>
        <dgm:layoutNode name="desBackupRightNorm">
          <dgm:alg type="sp"/>
          <dgm:shape xmlns:r="http://schemas.openxmlformats.org/officeDocument/2006/relationships" r:blip="">
            <dgm:adjLst/>
          </dgm:shape>
          <dgm:presOf/>
        </dgm:layoutNode>
        <dgm:choose name="Name37">
          <dgm:if name="Name38" func="var" arg="dir" op="neq" val="norm">
            <dgm:choose name="Name39">
              <dgm:if name="Name40" axis="self" ptType="node" func="revPos" op="neq" val="1">
                <dgm:layoutNode name="desBackupLeftRev">
                  <dgm:alg type="sp"/>
                  <dgm:shape xmlns:r="http://schemas.openxmlformats.org/officeDocument/2006/relationships" r:blip="">
                    <dgm:adjLst/>
                  </dgm:shape>
                  <dgm:presOf/>
                </dgm:layoutNode>
              </dgm:if>
              <dgm:else name="Name41"/>
            </dgm:choose>
          </dgm:if>
          <dgm:else name="Name42"/>
        </dgm:choose>
        <dgm:forEach name="Name43" axis="followSib" ptType="sibTrans" hideLastTrans="0" cnt="1">
          <dgm:layoutNode name="desSpace">
            <dgm:alg type="sp"/>
            <dgm:shape xmlns:r="http://schemas.openxmlformats.org/officeDocument/2006/relationships" r:blip="">
              <dgm:adjLst/>
            </dgm:shape>
            <dgm:presOf/>
          </dgm:layoutNode>
        </dgm:forEach>
      </dgm:forEach>
      <dgm:choose name="Name44">
        <dgm:if name="Name45" func="var" arg="dir" op="neq" val="norm">
          <dgm:layoutNode name="parBackupRev">
            <dgm:alg type="sp"/>
            <dgm:shape xmlns:r="http://schemas.openxmlformats.org/officeDocument/2006/relationships" r:blip="">
              <dgm:adjLst/>
            </dgm:shape>
            <dgm:presOf/>
          </dgm:layoutNode>
        </dgm:if>
        <dgm:else name="Name46"/>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arrow1">
  <dgm:title val=""/>
  <dgm:desc val=""/>
  <dgm:catLst>
    <dgm:cat type="relationship" pri="7000"/>
    <dgm:cat type="process" pri="32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ycle">
    <dgm:varLst>
      <dgm:dir/>
      <dgm:resizeHandles val="exact"/>
    </dgm:varLst>
    <dgm:choose name="Name0">
      <dgm:if name="Name1" axis="ch" ptType="node" func="cnt" op="equ" val="2">
        <dgm:choose name="Name2">
          <dgm:if name="Name3" func="var" arg="dir" op="equ" val="norm">
            <dgm:alg type="cycle">
              <dgm:param type="rotPath" val="alongPath"/>
              <dgm:param type="stAng" val="270"/>
            </dgm:alg>
          </dgm:if>
          <dgm:else name="Name4">
            <dgm:alg type="cycle">
              <dgm:param type="rotPath" val="alongPath"/>
              <dgm:param type="stAng" val="90"/>
              <dgm:param type="spanAng" val="-360"/>
            </dgm:alg>
          </dgm:else>
        </dgm:choose>
      </dgm:if>
      <dgm:else name="Name5">
        <dgm:choose name="Name6">
          <dgm:if name="Name7" func="var" arg="dir" op="equ" val="norm">
            <dgm:alg type="cycle">
              <dgm:param type="rotPath" val="alongPath"/>
            </dgm:alg>
          </dgm:if>
          <dgm:else name="Name8">
            <dgm:alg type="cycle">
              <dgm:param type="rotPath" val="alongPath"/>
              <dgm:param type="spanAng" val="-360"/>
            </dgm:alg>
          </dgm:else>
        </dgm:choose>
      </dgm:else>
    </dgm:choose>
    <dgm:shape xmlns:r="http://schemas.openxmlformats.org/officeDocument/2006/relationships" r:blip="">
      <dgm:adjLst/>
    </dgm:shape>
    <dgm:presOf/>
    <dgm:choose name="Name9">
      <dgm:if name="Name10" axis="ch" ptType="node" func="cnt" op="equ" val="2">
        <dgm:constrLst>
          <dgm:constr type="primFontSz" for="ch" ptType="node" op="equ" val="65"/>
          <dgm:constr type="w" for="ch" ptType="node" refType="w"/>
          <dgm:constr type="h" for="ch" ptType="node" refType="w" refFor="ch" refPtType="node"/>
          <dgm:constr type="sibSp" refType="w" refFor="ch" refPtType="node" fact="0.1"/>
          <dgm:constr type="diam" refType="w" refFor="ch" refPtType="node" fact="1.1"/>
        </dgm:constrLst>
      </dgm:if>
      <dgm:if name="Name11" axis="ch" ptType="node" func="cnt" op="equ" val="5">
        <dgm:constrLst>
          <dgm:constr type="primFontSz" for="ch" ptType="node" op="equ" val="65"/>
          <dgm:constr type="w" for="ch" ptType="node" refType="w"/>
          <dgm:constr type="h" for="ch" ptType="node" refType="w" refFor="ch" refPtType="node"/>
          <dgm:constr type="sibSp" refType="w" refFor="ch" refPtType="node" fact="-0.24"/>
        </dgm:constrLst>
      </dgm:if>
      <dgm:if name="Name12" axis="ch" ptType="node" func="cnt" op="equ" val="6">
        <dgm:constrLst>
          <dgm:constr type="primFontSz" for="ch" ptType="node" op="equ" val="65"/>
          <dgm:constr type="w" for="ch" ptType="node" refType="w"/>
          <dgm:constr type="h" for="ch" ptType="node" refType="w" refFor="ch" refPtType="node"/>
          <dgm:constr type="sibSp" refType="w" refFor="ch" refPtType="node" fact="-0.2"/>
        </dgm:constrLst>
      </dgm:if>
      <dgm:if name="Name13" axis="ch" ptType="node" func="cnt" op="equ" val="8">
        <dgm:constrLst>
          <dgm:constr type="primFontSz" for="ch" ptType="node" op="equ" val="65"/>
          <dgm:constr type="w" for="ch" ptType="node" refType="w"/>
          <dgm:constr type="h" for="ch" ptType="node" refType="w" refFor="ch" refPtType="node"/>
          <dgm:constr type="sibSp" refType="w" refFor="ch" refPtType="node" fact="-0.15"/>
        </dgm:constrLst>
      </dgm:if>
      <dgm:if name="Name14" axis="ch" ptType="node" func="cnt" op="equ" val="10">
        <dgm:constrLst>
          <dgm:constr type="primFontSz" for="ch" ptType="node" op="lte" val="65"/>
          <dgm:constr type="w" for="ch" ptType="node" refType="w"/>
          <dgm:constr type="h" for="ch" ptType="node" refType="w" refFor="ch" refPtType="node"/>
          <dgm:constr type="sibSp" refType="w" refFor="ch" refPtType="node" fact="-0.24"/>
        </dgm:constrLst>
      </dgm:if>
      <dgm:else name="Name15">
        <dgm:constrLst>
          <dgm:constr type="primFontSz" for="ch" ptType="node" op="equ" val="65"/>
          <dgm:constr type="w" for="ch" ptType="node" refType="w"/>
          <dgm:constr type="h" for="ch" ptType="node" refType="w" refFor="ch" refPtType="node"/>
          <dgm:constr type="sibSp" refType="w" refFor="ch" refPtType="node" fact="-0.35"/>
        </dgm:constrLst>
      </dgm:else>
    </dgm:choose>
    <dgm:ruleLst/>
    <dgm:forEach name="Name16" axis="ch" ptType="node">
      <dgm:layoutNode name="arrow">
        <dgm:varLst>
          <dgm:bulletEnabled val="1"/>
        </dgm:varLst>
        <dgm:alg type="tx"/>
        <dgm:shape xmlns:r="http://schemas.openxmlformats.org/officeDocument/2006/relationships" type="upArrow" r:blip="">
          <dgm:adjLst>
            <dgm:adj idx="2" val="0.35"/>
          </dgm:adjLst>
        </dgm:shape>
        <dgm:presOf axis="desOrSelf" ptType="node"/>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drawing1.xml><?xml version="1.0" encoding="utf-8"?>
<c:userShapes xmlns:c="http://schemas.openxmlformats.org/drawingml/2006/chart">
  <cdr:relSizeAnchor xmlns:cdr="http://schemas.openxmlformats.org/drawingml/2006/chartDrawing">
    <cdr:from>
      <cdr:x>0.14997</cdr:x>
      <cdr:y>0</cdr:y>
    </cdr:from>
    <cdr:to>
      <cdr:x>0.2978</cdr:x>
      <cdr:y>0.24423</cdr:y>
    </cdr:to>
    <cdr:sp macro="" textlink="">
      <cdr:nvSpPr>
        <cdr:cNvPr id="2" name="Abgerundetes Rechteck 1"/>
        <cdr:cNvSpPr/>
      </cdr:nvSpPr>
      <cdr:spPr>
        <a:xfrm xmlns:a="http://schemas.openxmlformats.org/drawingml/2006/main">
          <a:off x="755856" y="0"/>
          <a:ext cx="745063" cy="737045"/>
        </a:xfrm>
        <a:prstGeom xmlns:a="http://schemas.openxmlformats.org/drawingml/2006/main" prst="roundRect">
          <a:avLst/>
        </a:prstGeom>
        <a:solidFill xmlns:a="http://schemas.openxmlformats.org/drawingml/2006/main">
          <a:srgbClr val="0070C0">
            <a:alpha val="43000"/>
          </a:srgbClr>
        </a:solidFill>
        <a:ln xmlns:a="http://schemas.openxmlformats.org/drawingml/2006/main">
          <a:solidFill>
            <a:srgbClr val="00B0F0">
              <a:alpha val="38000"/>
            </a:srgbClr>
          </a:solid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rot="0" spcFirstLastPara="0" vert="horz" wrap="square" lIns="91440" tIns="45720" rIns="91440" bIns="45720" numCol="1" spcCol="0" rtlCol="0" fromWordArt="0" anchor="b" anchorCtr="0" forceAA="0" compatLnSpc="1">
          <a:prstTxWarp prst="textNoShape">
            <a:avLst/>
          </a:prstTxWarp>
          <a:noAutofit/>
        </a:bodyPr>
        <a:lstStyle xmlns:a="http://schemas.openxmlformats.org/drawingml/2006/main"/>
        <a:p xmlns:a="http://schemas.openxmlformats.org/drawingml/2006/main">
          <a:r>
            <a:rPr lang="de-CH" sz="1200" b="1"/>
            <a:t>F1</a:t>
          </a:r>
        </a:p>
      </cdr:txBody>
    </cdr:sp>
  </cdr:relSizeAnchor>
</c:userShapes>
</file>

<file path=ppt/drawings/drawing2.xml><?xml version="1.0" encoding="utf-8"?>
<c:userShapes xmlns:c="http://schemas.openxmlformats.org/drawingml/2006/chart">
  <cdr:relSizeAnchor xmlns:cdr="http://schemas.openxmlformats.org/drawingml/2006/chartDrawing">
    <cdr:from>
      <cdr:x>0.2357</cdr:x>
      <cdr:y>0</cdr:y>
    </cdr:from>
    <cdr:to>
      <cdr:x>0.3403</cdr:x>
      <cdr:y>0.35197</cdr:y>
    </cdr:to>
    <cdr:sp macro="" textlink="">
      <cdr:nvSpPr>
        <cdr:cNvPr id="2" name="Abgerundetes Rechteck 1"/>
        <cdr:cNvSpPr/>
      </cdr:nvSpPr>
      <cdr:spPr>
        <a:xfrm xmlns:a="http://schemas.openxmlformats.org/drawingml/2006/main">
          <a:off x="1187904" y="0"/>
          <a:ext cx="527185" cy="1052024"/>
        </a:xfrm>
        <a:prstGeom xmlns:a="http://schemas.openxmlformats.org/drawingml/2006/main" prst="roundRect">
          <a:avLst/>
        </a:prstGeom>
        <a:solidFill xmlns:a="http://schemas.openxmlformats.org/drawingml/2006/main">
          <a:srgbClr val="0070C0">
            <a:alpha val="43000"/>
          </a:srgbClr>
        </a:solidFill>
        <a:ln xmlns:a="http://schemas.openxmlformats.org/drawingml/2006/main">
          <a:solidFill>
            <a:srgbClr val="00B0F0">
              <a:alpha val="38000"/>
            </a:srgbClr>
          </a:solid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rot="0" spcFirstLastPara="0" vert="horz" wrap="square" lIns="91440" tIns="45720" rIns="91440" bIns="45720" numCol="1" spcCol="0" rtlCol="0" fromWordArt="0" anchor="t" anchorCtr="0" forceAA="0" compatLnSpc="1">
          <a:prstTxWarp prst="textNoShape">
            <a:avLst/>
          </a:prstTxWarp>
          <a:noAutofit/>
        </a:bodyPr>
        <a:lstStyle xmlns:a="http://schemas.openxmlformats.org/drawingml/2006/main"/>
        <a:p xmlns:a="http://schemas.openxmlformats.org/drawingml/2006/main">
          <a:pPr algn="l"/>
          <a:r>
            <a:rPr lang="de-CH" sz="1200" b="1"/>
            <a:t>M1</a:t>
          </a:r>
        </a:p>
      </cdr:txBody>
    </cdr:sp>
  </cdr:relSizeAnchor>
</c:userShapes>
</file>

<file path=ppt/drawings/drawing3.xml><?xml version="1.0" encoding="utf-8"?>
<c:userShapes xmlns:c="http://schemas.openxmlformats.org/drawingml/2006/chart">
  <cdr:relSizeAnchor xmlns:cdr="http://schemas.openxmlformats.org/drawingml/2006/chartDrawing">
    <cdr:from>
      <cdr:x>0.5643</cdr:x>
      <cdr:y>0.08982</cdr:y>
    </cdr:from>
    <cdr:to>
      <cdr:x>0.83158</cdr:x>
      <cdr:y>0.57175</cdr:y>
    </cdr:to>
    <cdr:sp macro="" textlink="">
      <cdr:nvSpPr>
        <cdr:cNvPr id="2" name="Abgerundetes Rechteck 1"/>
        <cdr:cNvSpPr/>
      </cdr:nvSpPr>
      <cdr:spPr>
        <a:xfrm xmlns:a="http://schemas.openxmlformats.org/drawingml/2006/main">
          <a:off x="2844088" y="270028"/>
          <a:ext cx="1347075" cy="1448848"/>
        </a:xfrm>
        <a:prstGeom xmlns:a="http://schemas.openxmlformats.org/drawingml/2006/main" prst="roundRect">
          <a:avLst/>
        </a:prstGeom>
        <a:solidFill xmlns:a="http://schemas.openxmlformats.org/drawingml/2006/main">
          <a:srgbClr val="C00000">
            <a:alpha val="24000"/>
          </a:srgbClr>
        </a:solidFill>
        <a:ln xmlns:a="http://schemas.openxmlformats.org/drawingml/2006/main">
          <a:solidFill>
            <a:srgbClr val="FF0000">
              <a:alpha val="38000"/>
            </a:srgbClr>
          </a:solid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rot="0" spcFirstLastPara="0" vert="horz" wrap="square" lIns="91440" tIns="45720" rIns="91440" bIns="45720" numCol="1" spcCol="0" rtlCol="0" fromWordArt="0" anchor="t" anchorCtr="0" forceAA="0" compatLnSpc="1">
          <a:prstTxWarp prst="textNoShape">
            <a:avLst/>
          </a:prstTxWarp>
          <a:noAutofit/>
        </a:bodyPr>
        <a:lstStyle xmlns:a="http://schemas.openxmlformats.org/drawingml/2006/main"/>
        <a:p xmlns:a="http://schemas.openxmlformats.org/drawingml/2006/main">
          <a:pPr algn="r"/>
          <a:r>
            <a:rPr lang="de-CH" sz="1200" b="1"/>
            <a:t>M2</a:t>
          </a:r>
        </a:p>
      </cdr:txBody>
    </cdr:sp>
  </cdr:relSizeAnchor>
</c:userShapes>
</file>

<file path=ppt/drawings/drawing4.xml><?xml version="1.0" encoding="utf-8"?>
<c:userShapes xmlns:c="http://schemas.openxmlformats.org/drawingml/2006/chart">
  <cdr:relSizeAnchor xmlns:cdr="http://schemas.openxmlformats.org/drawingml/2006/chartDrawing">
    <cdr:from>
      <cdr:x>0.1798</cdr:x>
      <cdr:y>0.48849</cdr:y>
    </cdr:from>
    <cdr:to>
      <cdr:x>0.45069</cdr:x>
      <cdr:y>0.74087</cdr:y>
    </cdr:to>
    <cdr:sp macro="" textlink="">
      <cdr:nvSpPr>
        <cdr:cNvPr id="2" name="Abgerundetes Rechteck 1"/>
        <cdr:cNvSpPr/>
      </cdr:nvSpPr>
      <cdr:spPr>
        <a:xfrm xmlns:a="http://schemas.openxmlformats.org/drawingml/2006/main">
          <a:off x="906170" y="1442036"/>
          <a:ext cx="1365286" cy="745025"/>
        </a:xfrm>
        <a:prstGeom xmlns:a="http://schemas.openxmlformats.org/drawingml/2006/main" prst="roundRect">
          <a:avLst/>
        </a:prstGeom>
        <a:solidFill xmlns:a="http://schemas.openxmlformats.org/drawingml/2006/main">
          <a:srgbClr val="92D050">
            <a:alpha val="43000"/>
          </a:srgbClr>
        </a:solidFill>
        <a:ln xmlns:a="http://schemas.openxmlformats.org/drawingml/2006/main">
          <a:solidFill>
            <a:srgbClr val="92D050">
              <a:alpha val="38000"/>
            </a:srgbClr>
          </a:solid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rot="0" spcFirstLastPara="0" vert="horz" wrap="square" lIns="91440" tIns="45720" rIns="91440" bIns="45720" numCol="1" spcCol="0" rtlCol="0" fromWordArt="0" anchor="b" anchorCtr="0" forceAA="0" compatLnSpc="1">
          <a:prstTxWarp prst="textNoShape">
            <a:avLst/>
          </a:prstTxWarp>
          <a:noAutofit/>
        </a:bodyPr>
        <a:lstStyle xmlns:a="http://schemas.openxmlformats.org/drawingml/2006/main"/>
        <a:p xmlns:a="http://schemas.openxmlformats.org/drawingml/2006/main">
          <a:pPr algn="r"/>
          <a:r>
            <a:rPr lang="de-CH" sz="1200" b="1"/>
            <a:t>M3</a:t>
          </a:r>
        </a:p>
      </cdr:txBody>
    </cdr:sp>
  </cdr:relSizeAnchor>
</c:userShapes>
</file>

<file path=ppt/drawings/drawing5.xml><?xml version="1.0" encoding="utf-8"?>
<c:userShapes xmlns:c="http://schemas.openxmlformats.org/drawingml/2006/chart">
  <cdr:relSizeAnchor xmlns:cdr="http://schemas.openxmlformats.org/drawingml/2006/chartDrawing">
    <cdr:from>
      <cdr:x>0.13568</cdr:x>
      <cdr:y>0.55491</cdr:y>
    </cdr:from>
    <cdr:to>
      <cdr:x>0.34999</cdr:x>
      <cdr:y>0.69738</cdr:y>
    </cdr:to>
    <cdr:sp macro="" textlink="">
      <cdr:nvSpPr>
        <cdr:cNvPr id="2" name="Abgerundetes Rechteck 1"/>
        <cdr:cNvSpPr/>
      </cdr:nvSpPr>
      <cdr:spPr>
        <a:xfrm xmlns:a="http://schemas.openxmlformats.org/drawingml/2006/main">
          <a:off x="683848" y="1658061"/>
          <a:ext cx="1080120" cy="425700"/>
        </a:xfrm>
        <a:prstGeom xmlns:a="http://schemas.openxmlformats.org/drawingml/2006/main" prst="roundRect">
          <a:avLst/>
        </a:prstGeom>
        <a:solidFill xmlns:a="http://schemas.openxmlformats.org/drawingml/2006/main">
          <a:srgbClr val="B07BD7">
            <a:alpha val="43000"/>
          </a:srgbClr>
        </a:solidFill>
        <a:ln xmlns:a="http://schemas.openxmlformats.org/drawingml/2006/main">
          <a:solidFill>
            <a:srgbClr val="7030A0">
              <a:alpha val="37647"/>
            </a:srgbClr>
          </a:solid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rot="0" spcFirstLastPara="0" vert="horz" wrap="square" lIns="91440" tIns="45720" rIns="91440" bIns="45720" numCol="1" spcCol="0" rtlCol="0" fromWordArt="0" anchor="b" anchorCtr="0" forceAA="0" compatLnSpc="1">
          <a:prstTxWarp prst="textNoShape">
            <a:avLst/>
          </a:prstTxWarp>
          <a:noAutofit/>
        </a:bodyPr>
        <a:lstStyle xmlns:a="http://schemas.openxmlformats.org/drawingml/2006/main"/>
        <a:p xmlns:a="http://schemas.openxmlformats.org/drawingml/2006/main">
          <a:pPr algn="r"/>
          <a:r>
            <a:rPr lang="de-CH" sz="1200" b="1" dirty="0"/>
            <a:t>M4</a:t>
          </a:r>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45659" cy="496332"/>
          </a:xfrm>
          <a:prstGeom prst="rect">
            <a:avLst/>
          </a:prstGeom>
        </p:spPr>
        <p:txBody>
          <a:bodyPr vert="horz" lIns="91440" tIns="45720" rIns="91440" bIns="45720" rtlCol="0"/>
          <a:lstStyle>
            <a:lvl1pPr algn="l">
              <a:defRPr sz="1200"/>
            </a:lvl1pPr>
          </a:lstStyle>
          <a:p>
            <a:endParaRPr lang="en-GB"/>
          </a:p>
        </p:txBody>
      </p:sp>
      <p:sp>
        <p:nvSpPr>
          <p:cNvPr id="3" name="Datumsplatzhalter 2"/>
          <p:cNvSpPr>
            <a:spLocks noGrp="1"/>
          </p:cNvSpPr>
          <p:nvPr>
            <p:ph type="dt" idx="1"/>
          </p:nvPr>
        </p:nvSpPr>
        <p:spPr>
          <a:xfrm>
            <a:off x="3850443" y="0"/>
            <a:ext cx="2945659" cy="496332"/>
          </a:xfrm>
          <a:prstGeom prst="rect">
            <a:avLst/>
          </a:prstGeom>
        </p:spPr>
        <p:txBody>
          <a:bodyPr vert="horz" lIns="91440" tIns="45720" rIns="91440" bIns="45720" rtlCol="0"/>
          <a:lstStyle>
            <a:lvl1pPr algn="r">
              <a:defRPr sz="1200"/>
            </a:lvl1pPr>
          </a:lstStyle>
          <a:p>
            <a:fld id="{711647DB-2178-479D-A0FE-7B7EB644CAB6}" type="datetimeFigureOut">
              <a:rPr lang="en-GB" smtClean="0"/>
              <a:t>29/11/2014</a:t>
            </a:fld>
            <a:endParaRPr lang="en-GB"/>
          </a:p>
        </p:txBody>
      </p:sp>
      <p:sp>
        <p:nvSpPr>
          <p:cNvPr id="4" name="Folienbildplatzhalter 3"/>
          <p:cNvSpPr>
            <a:spLocks noGrp="1" noRot="1" noChangeAspect="1"/>
          </p:cNvSpPr>
          <p:nvPr>
            <p:ph type="sldImg" idx="2"/>
          </p:nvPr>
        </p:nvSpPr>
        <p:spPr>
          <a:xfrm>
            <a:off x="917575" y="744538"/>
            <a:ext cx="4962525" cy="3722687"/>
          </a:xfrm>
          <a:prstGeom prst="rect">
            <a:avLst/>
          </a:prstGeom>
          <a:noFill/>
          <a:ln w="12700">
            <a:solidFill>
              <a:prstClr val="black"/>
            </a:solidFill>
          </a:ln>
        </p:spPr>
        <p:txBody>
          <a:bodyPr vert="horz" lIns="91440" tIns="45720" rIns="91440" bIns="45720" rtlCol="0" anchor="ctr"/>
          <a:lstStyle/>
          <a:p>
            <a:endParaRPr lang="en-GB"/>
          </a:p>
        </p:txBody>
      </p:sp>
      <p:sp>
        <p:nvSpPr>
          <p:cNvPr id="5" name="Notizenplatzhalter 4"/>
          <p:cNvSpPr>
            <a:spLocks noGrp="1"/>
          </p:cNvSpPr>
          <p:nvPr>
            <p:ph type="body" sz="quarter" idx="3"/>
          </p:nvPr>
        </p:nvSpPr>
        <p:spPr>
          <a:xfrm>
            <a:off x="679768" y="4715153"/>
            <a:ext cx="5438140" cy="4466987"/>
          </a:xfrm>
          <a:prstGeom prst="rect">
            <a:avLst/>
          </a:prstGeom>
        </p:spPr>
        <p:txBody>
          <a:bodyPr vert="horz" lIns="91440" tIns="45720" rIns="91440" bIns="45720" rtlCol="0"/>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a:p>
        </p:txBody>
      </p:sp>
      <p:sp>
        <p:nvSpPr>
          <p:cNvPr id="6" name="Fußzeilenplatzhalter 5"/>
          <p:cNvSpPr>
            <a:spLocks noGrp="1"/>
          </p:cNvSpPr>
          <p:nvPr>
            <p:ph type="ftr" sz="quarter" idx="4"/>
          </p:nvPr>
        </p:nvSpPr>
        <p:spPr>
          <a:xfrm>
            <a:off x="0" y="9428583"/>
            <a:ext cx="2945659" cy="496332"/>
          </a:xfrm>
          <a:prstGeom prst="rect">
            <a:avLst/>
          </a:prstGeom>
        </p:spPr>
        <p:txBody>
          <a:bodyPr vert="horz" lIns="91440" tIns="45720" rIns="91440" bIns="45720" rtlCol="0" anchor="b"/>
          <a:lstStyle>
            <a:lvl1pPr algn="l">
              <a:defRPr sz="1200"/>
            </a:lvl1pPr>
          </a:lstStyle>
          <a:p>
            <a:endParaRPr lang="en-GB"/>
          </a:p>
        </p:txBody>
      </p:sp>
      <p:sp>
        <p:nvSpPr>
          <p:cNvPr id="7" name="Foliennummernplatzhalter 6"/>
          <p:cNvSpPr>
            <a:spLocks noGrp="1"/>
          </p:cNvSpPr>
          <p:nvPr>
            <p:ph type="sldNum" sz="quarter" idx="5"/>
          </p:nvPr>
        </p:nvSpPr>
        <p:spPr>
          <a:xfrm>
            <a:off x="3850443" y="9428583"/>
            <a:ext cx="2945659" cy="496332"/>
          </a:xfrm>
          <a:prstGeom prst="rect">
            <a:avLst/>
          </a:prstGeom>
        </p:spPr>
        <p:txBody>
          <a:bodyPr vert="horz" lIns="91440" tIns="45720" rIns="91440" bIns="45720" rtlCol="0" anchor="b"/>
          <a:lstStyle>
            <a:lvl1pPr algn="r">
              <a:defRPr sz="1200"/>
            </a:lvl1pPr>
          </a:lstStyle>
          <a:p>
            <a:fld id="{DAF19B9A-F03E-4FD1-9400-A6CACECD5895}" type="slidenum">
              <a:rPr lang="en-GB" smtClean="0"/>
              <a:t>‹Nr.›</a:t>
            </a:fld>
            <a:endParaRPr lang="en-GB"/>
          </a:p>
        </p:txBody>
      </p:sp>
    </p:spTree>
    <p:extLst>
      <p:ext uri="{BB962C8B-B14F-4D97-AF65-F5344CB8AC3E}">
        <p14:creationId xmlns:p14="http://schemas.microsoft.com/office/powerpoint/2010/main" val="14530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sz="quarter" idx="10"/>
          </p:nvPr>
        </p:nvSpPr>
        <p:spPr/>
        <p:txBody>
          <a:bodyPr/>
          <a:lstStyle/>
          <a:p>
            <a:fld id="{DAF19B9A-F03E-4FD1-9400-A6CACECD5895}" type="slidenum">
              <a:rPr lang="en-GB" smtClean="0"/>
              <a:t>1</a:t>
            </a:fld>
            <a:endParaRPr lang="en-GB"/>
          </a:p>
        </p:txBody>
      </p:sp>
    </p:spTree>
    <p:extLst>
      <p:ext uri="{BB962C8B-B14F-4D97-AF65-F5344CB8AC3E}">
        <p14:creationId xmlns:p14="http://schemas.microsoft.com/office/powerpoint/2010/main" val="35704753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noProof="0" dirty="0" smtClean="0"/>
              <a:t>So now I think that’s enough of the theory.</a:t>
            </a:r>
          </a:p>
          <a:p>
            <a:r>
              <a:rPr lang="en-US" noProof="0" dirty="0" smtClean="0"/>
              <a:t>Let me now explain the</a:t>
            </a:r>
            <a:r>
              <a:rPr lang="en-US" baseline="0" noProof="0" dirty="0" smtClean="0"/>
              <a:t> </a:t>
            </a:r>
            <a:r>
              <a:rPr lang="en-US" b="1" baseline="0" noProof="0" dirty="0" smtClean="0"/>
              <a:t>practical part </a:t>
            </a:r>
            <a:r>
              <a:rPr lang="en-US" baseline="0" noProof="0" dirty="0" smtClean="0"/>
              <a:t>of this project.</a:t>
            </a:r>
          </a:p>
          <a:p>
            <a:endParaRPr lang="en-US" baseline="0" noProof="0" dirty="0" smtClean="0"/>
          </a:p>
          <a:p>
            <a:r>
              <a:rPr lang="en-US" baseline="0" noProof="0" dirty="0" smtClean="0"/>
              <a:t>The hypothesis was as stated above. </a:t>
            </a:r>
          </a:p>
          <a:p>
            <a:r>
              <a:rPr lang="en-US" baseline="0" noProof="0" dirty="0" smtClean="0"/>
              <a:t>I’ll give you a moment to read that….</a:t>
            </a:r>
          </a:p>
          <a:p>
            <a:r>
              <a:rPr lang="en-US" baseline="0" noProof="0" dirty="0" smtClean="0"/>
              <a:t/>
            </a:r>
            <a:br>
              <a:rPr lang="en-US" baseline="0" noProof="0" dirty="0" smtClean="0"/>
            </a:br>
            <a:r>
              <a:rPr lang="en-US" baseline="0" noProof="0" dirty="0" smtClean="0"/>
              <a:t>The first part seems reasonable if not yet proven, that </a:t>
            </a:r>
            <a:r>
              <a:rPr lang="en-US" b="1" baseline="0" noProof="0" dirty="0" smtClean="0"/>
              <a:t>gender</a:t>
            </a:r>
            <a:r>
              <a:rPr lang="en-US" baseline="0" noProof="0" dirty="0" smtClean="0"/>
              <a:t> should play </a:t>
            </a:r>
            <a:r>
              <a:rPr lang="en-US" b="1" baseline="0" noProof="0" dirty="0" smtClean="0"/>
              <a:t>no role </a:t>
            </a:r>
            <a:r>
              <a:rPr lang="en-US" baseline="0" noProof="0" dirty="0" smtClean="0"/>
              <a:t>in multi-language acquisition.</a:t>
            </a:r>
          </a:p>
          <a:p>
            <a:endParaRPr lang="en-US" baseline="0" noProof="0" dirty="0" smtClean="0"/>
          </a:p>
          <a:p>
            <a:r>
              <a:rPr lang="en-US" baseline="0" noProof="0" dirty="0" smtClean="0"/>
              <a:t>The second part of the hypothesis is derived from what I’ve read in the </a:t>
            </a:r>
            <a:r>
              <a:rPr lang="en-US" b="1" baseline="0" noProof="0" dirty="0" smtClean="0"/>
              <a:t>literature</a:t>
            </a:r>
            <a:r>
              <a:rPr lang="en-US" baseline="0" noProof="0" dirty="0" smtClean="0"/>
              <a:t>. Basically they say that, when women are in </a:t>
            </a:r>
            <a:r>
              <a:rPr lang="en-US" b="1" baseline="0" noProof="0" dirty="0" smtClean="0"/>
              <a:t>a special situation </a:t>
            </a:r>
            <a:r>
              <a:rPr lang="en-US" baseline="0" noProof="0" dirty="0" smtClean="0"/>
              <a:t>where they are:</a:t>
            </a:r>
          </a:p>
          <a:p>
            <a:pPr marL="228600" indent="-228600">
              <a:buAutoNum type="alphaLcParenR"/>
            </a:pPr>
            <a:r>
              <a:rPr lang="en-US" baseline="0" noProof="0" dirty="0" smtClean="0"/>
              <a:t>Stuck </a:t>
            </a:r>
            <a:r>
              <a:rPr lang="en-US" b="1" baseline="0" noProof="0" dirty="0" smtClean="0"/>
              <a:t>at home </a:t>
            </a:r>
            <a:r>
              <a:rPr lang="en-US" baseline="0" noProof="0" dirty="0" smtClean="0"/>
              <a:t>(maybe bringing up the kids) in a foreign country</a:t>
            </a:r>
          </a:p>
          <a:p>
            <a:pPr marL="228600" indent="-228600">
              <a:buAutoNum type="alphaLcParenR"/>
            </a:pPr>
            <a:r>
              <a:rPr lang="en-US" baseline="0" noProof="0" dirty="0" smtClean="0"/>
              <a:t>The husband is </a:t>
            </a:r>
            <a:r>
              <a:rPr lang="en-US" b="1" baseline="0" noProof="0" dirty="0" smtClean="0"/>
              <a:t>out at work </a:t>
            </a:r>
            <a:r>
              <a:rPr lang="en-US" baseline="0" noProof="0" dirty="0" smtClean="0"/>
              <a:t>being exposed to the local language</a:t>
            </a:r>
          </a:p>
          <a:p>
            <a:pPr marL="228600" indent="-228600">
              <a:buAutoNum type="alphaLcParenR"/>
            </a:pPr>
            <a:r>
              <a:rPr lang="en-US" baseline="0" noProof="0" dirty="0" smtClean="0"/>
              <a:t>Especially, when the mother tongue is </a:t>
            </a:r>
            <a:r>
              <a:rPr lang="en-US" b="1" baseline="0" noProof="0" dirty="0" smtClean="0"/>
              <a:t>not a high-status </a:t>
            </a:r>
            <a:r>
              <a:rPr lang="en-US" baseline="0" noProof="0" dirty="0" smtClean="0"/>
              <a:t>(i.e. not generally very useful) language</a:t>
            </a:r>
          </a:p>
          <a:p>
            <a:pPr marL="228600" indent="-228600">
              <a:buAutoNum type="alphaLcParenR"/>
            </a:pPr>
            <a:endParaRPr lang="en-US" baseline="0" noProof="0" dirty="0" smtClean="0"/>
          </a:p>
          <a:p>
            <a:pPr marL="0" indent="0">
              <a:buNone/>
            </a:pPr>
            <a:r>
              <a:rPr lang="en-US" baseline="0" noProof="0" dirty="0" smtClean="0"/>
              <a:t>…then it </a:t>
            </a:r>
            <a:r>
              <a:rPr lang="en-US" b="1" i="1" baseline="0" noProof="0" dirty="0" smtClean="0"/>
              <a:t>could</a:t>
            </a:r>
            <a:r>
              <a:rPr lang="en-US" baseline="0" noProof="0" dirty="0" smtClean="0"/>
              <a:t> be that the </a:t>
            </a:r>
            <a:r>
              <a:rPr lang="en-US" b="1" baseline="0" noProof="0" dirty="0" smtClean="0"/>
              <a:t>males</a:t>
            </a:r>
            <a:r>
              <a:rPr lang="en-US" baseline="0" noProof="0" dirty="0" smtClean="0"/>
              <a:t> have a measurable language </a:t>
            </a:r>
            <a:r>
              <a:rPr lang="en-US" b="1" baseline="0" noProof="0" dirty="0" smtClean="0"/>
              <a:t>advantage</a:t>
            </a:r>
            <a:r>
              <a:rPr lang="en-US" baseline="0" noProof="0" dirty="0" smtClean="0"/>
              <a:t>. </a:t>
            </a:r>
          </a:p>
          <a:p>
            <a:pPr marL="0" indent="0">
              <a:buNone/>
            </a:pPr>
            <a:r>
              <a:rPr lang="en-US" baseline="0" noProof="0" dirty="0" smtClean="0"/>
              <a:t>To be clear, this doesn’t imply </a:t>
            </a:r>
            <a:r>
              <a:rPr lang="en-US" b="1" i="1" baseline="0" noProof="0" dirty="0" smtClean="0"/>
              <a:t>in any way </a:t>
            </a:r>
            <a:r>
              <a:rPr lang="en-US" baseline="0" noProof="0" dirty="0" smtClean="0"/>
              <a:t>that men are </a:t>
            </a:r>
            <a:r>
              <a:rPr lang="en-US" b="1" baseline="0" noProof="0" dirty="0" smtClean="0"/>
              <a:t>better</a:t>
            </a:r>
            <a:r>
              <a:rPr lang="en-US" baseline="0" noProof="0" dirty="0" smtClean="0"/>
              <a:t> learners of languages, but that sometimes </a:t>
            </a:r>
            <a:r>
              <a:rPr lang="en-US" b="1" baseline="0" noProof="0" dirty="0" smtClean="0"/>
              <a:t>social circumstances </a:t>
            </a:r>
            <a:r>
              <a:rPr lang="en-US" baseline="0" noProof="0" dirty="0" smtClean="0"/>
              <a:t>play a major role in language fluency and usage.</a:t>
            </a:r>
          </a:p>
          <a:p>
            <a:endParaRPr lang="en-US" baseline="0" noProof="0" dirty="0" smtClean="0"/>
          </a:p>
          <a:p>
            <a:r>
              <a:rPr lang="en-US" baseline="0" noProof="0" dirty="0" smtClean="0"/>
              <a:t>My assumption was that, I would probably be able to prove </a:t>
            </a:r>
            <a:r>
              <a:rPr lang="en-US" b="1" baseline="0" noProof="0" dirty="0" smtClean="0"/>
              <a:t>the first point</a:t>
            </a:r>
            <a:r>
              <a:rPr lang="en-US" baseline="0" noProof="0" dirty="0" smtClean="0"/>
              <a:t>, but that – due to the </a:t>
            </a:r>
            <a:r>
              <a:rPr lang="en-US" b="1" baseline="0" noProof="0" dirty="0" smtClean="0"/>
              <a:t>participants</a:t>
            </a:r>
            <a:r>
              <a:rPr lang="en-US" baseline="0" noProof="0" dirty="0" smtClean="0"/>
              <a:t> I was likely to have for the survey – it would be possible but </a:t>
            </a:r>
            <a:r>
              <a:rPr lang="en-US" b="1" baseline="0" noProof="0" dirty="0" smtClean="0"/>
              <a:t>somewhat unlikely </a:t>
            </a:r>
            <a:r>
              <a:rPr lang="en-US" baseline="0" noProof="0" dirty="0" smtClean="0"/>
              <a:t>that the second point would be proven one way or the other</a:t>
            </a:r>
          </a:p>
          <a:p>
            <a:endParaRPr lang="en-US" baseline="0" noProof="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noProof="0" dirty="0" smtClean="0"/>
              <a:t>But how can we </a:t>
            </a:r>
            <a:r>
              <a:rPr lang="en-US" b="1" baseline="0" noProof="0" dirty="0" smtClean="0"/>
              <a:t>prove or disprove </a:t>
            </a:r>
            <a:r>
              <a:rPr lang="en-US" baseline="0" noProof="0" dirty="0" smtClean="0"/>
              <a:t>this hypothesis?</a:t>
            </a:r>
          </a:p>
          <a:p>
            <a:endParaRPr lang="en-US" baseline="0" noProof="0" dirty="0" smtClean="0"/>
          </a:p>
          <a:p>
            <a:endParaRPr lang="de-CH" dirty="0"/>
          </a:p>
        </p:txBody>
      </p:sp>
      <p:sp>
        <p:nvSpPr>
          <p:cNvPr id="4" name="Foliennummernplatzhalter 3"/>
          <p:cNvSpPr>
            <a:spLocks noGrp="1"/>
          </p:cNvSpPr>
          <p:nvPr>
            <p:ph type="sldNum" sz="quarter" idx="10"/>
          </p:nvPr>
        </p:nvSpPr>
        <p:spPr/>
        <p:txBody>
          <a:bodyPr/>
          <a:lstStyle/>
          <a:p>
            <a:fld id="{DAF19B9A-F03E-4FD1-9400-A6CACECD5895}" type="slidenum">
              <a:rPr lang="en-GB" smtClean="0"/>
              <a:t>10</a:t>
            </a:fld>
            <a:endParaRPr lang="en-GB"/>
          </a:p>
        </p:txBody>
      </p:sp>
    </p:spTree>
    <p:extLst>
      <p:ext uri="{BB962C8B-B14F-4D97-AF65-F5344CB8AC3E}">
        <p14:creationId xmlns:p14="http://schemas.microsoft.com/office/powerpoint/2010/main" val="12520615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noProof="0" dirty="0" smtClean="0"/>
              <a:t>Now, in order to test this hypothesis it would be necessary to firstly find a statically</a:t>
            </a:r>
            <a:r>
              <a:rPr lang="en-GB" baseline="0" noProof="0" dirty="0" smtClean="0"/>
              <a:t> </a:t>
            </a:r>
            <a:r>
              <a:rPr lang="en-GB" b="1" baseline="0" noProof="0" dirty="0" smtClean="0"/>
              <a:t>relevant group </a:t>
            </a:r>
            <a:r>
              <a:rPr lang="en-GB" baseline="0" noProof="0" dirty="0" smtClean="0"/>
              <a:t>of bilinguals and then </a:t>
            </a:r>
            <a:r>
              <a:rPr lang="en-GB" b="1" baseline="0" noProof="0" dirty="0" smtClean="0"/>
              <a:t>collect data </a:t>
            </a:r>
            <a:r>
              <a:rPr lang="en-GB" baseline="0" noProof="0" dirty="0" smtClean="0"/>
              <a:t>on them.</a:t>
            </a:r>
          </a:p>
          <a:p>
            <a:r>
              <a:rPr lang="en-GB" baseline="0" noProof="0" dirty="0" smtClean="0"/>
              <a:t>When I looked at the </a:t>
            </a:r>
            <a:r>
              <a:rPr lang="en-GB" b="1" baseline="0" noProof="0" dirty="0" smtClean="0"/>
              <a:t>methods</a:t>
            </a:r>
            <a:r>
              <a:rPr lang="en-GB" baseline="0" noProof="0" dirty="0" smtClean="0"/>
              <a:t> available there were frankly </a:t>
            </a:r>
            <a:r>
              <a:rPr lang="en-GB" b="1" baseline="0" noProof="0" dirty="0" smtClean="0"/>
              <a:t>many more </a:t>
            </a:r>
            <a:r>
              <a:rPr lang="en-GB" baseline="0" noProof="0" dirty="0" smtClean="0"/>
              <a:t>than I could think of myself.</a:t>
            </a:r>
          </a:p>
          <a:p>
            <a:endParaRPr lang="en-GB" baseline="0" noProof="0" dirty="0" smtClean="0"/>
          </a:p>
          <a:p>
            <a:r>
              <a:rPr lang="en-GB" baseline="0" noProof="0" dirty="0" smtClean="0"/>
              <a:t>Above all, you must consider:</a:t>
            </a:r>
          </a:p>
          <a:p>
            <a:pPr marL="171450" indent="-171450">
              <a:buFont typeface="Arial" panose="020B0604020202020204" pitchFamily="34" charset="0"/>
              <a:buChar char="•"/>
            </a:pPr>
            <a:r>
              <a:rPr lang="en-GB" baseline="0" noProof="0" dirty="0" smtClean="0"/>
              <a:t>what </a:t>
            </a:r>
            <a:r>
              <a:rPr lang="en-GB" b="1" baseline="0" noProof="0" dirty="0" smtClean="0"/>
              <a:t>kind</a:t>
            </a:r>
            <a:r>
              <a:rPr lang="en-GB" baseline="0" noProof="0" dirty="0" smtClean="0"/>
              <a:t> of results you’d </a:t>
            </a:r>
            <a:r>
              <a:rPr lang="en-GB" b="1" u="sng" baseline="0" noProof="0" dirty="0" smtClean="0"/>
              <a:t>like</a:t>
            </a:r>
            <a:r>
              <a:rPr lang="en-GB" baseline="0" noProof="0" dirty="0" smtClean="0"/>
              <a:t> to have, </a:t>
            </a:r>
          </a:p>
          <a:p>
            <a:pPr marL="171450" indent="-171450">
              <a:buFont typeface="Arial" panose="020B0604020202020204" pitchFamily="34" charset="0"/>
              <a:buChar char="•"/>
            </a:pPr>
            <a:r>
              <a:rPr lang="en-GB" baseline="0" noProof="0" dirty="0" smtClean="0"/>
              <a:t>how much </a:t>
            </a:r>
            <a:r>
              <a:rPr lang="en-GB" b="1" baseline="0" noProof="0" dirty="0" smtClean="0"/>
              <a:t>time</a:t>
            </a:r>
            <a:r>
              <a:rPr lang="en-GB" baseline="0" noProof="0" dirty="0" smtClean="0"/>
              <a:t> you have for the experiment, </a:t>
            </a:r>
          </a:p>
          <a:p>
            <a:pPr marL="171450" indent="-171450">
              <a:buFont typeface="Arial" panose="020B0604020202020204" pitchFamily="34" charset="0"/>
              <a:buChar char="•"/>
            </a:pPr>
            <a:r>
              <a:rPr lang="en-GB" baseline="0" noProof="0" dirty="0" smtClean="0"/>
              <a:t>what </a:t>
            </a:r>
            <a:r>
              <a:rPr lang="en-GB" b="1" baseline="0" noProof="0" dirty="0" smtClean="0"/>
              <a:t>specialist knowledge </a:t>
            </a:r>
            <a:r>
              <a:rPr lang="en-GB" baseline="0" noProof="0" dirty="0" smtClean="0"/>
              <a:t>is required, </a:t>
            </a:r>
          </a:p>
          <a:p>
            <a:pPr marL="171450" indent="-171450">
              <a:buFont typeface="Arial" panose="020B0604020202020204" pitchFamily="34" charset="0"/>
              <a:buChar char="•"/>
            </a:pPr>
            <a:r>
              <a:rPr lang="en-GB" baseline="0" noProof="0" dirty="0" smtClean="0"/>
              <a:t>and so on</a:t>
            </a:r>
          </a:p>
          <a:p>
            <a:pPr marL="171450" indent="-171450">
              <a:buFont typeface="Arial" panose="020B0604020202020204" pitchFamily="34" charset="0"/>
              <a:buChar char="•"/>
            </a:pPr>
            <a:endParaRPr lang="en-GB" baseline="0" noProof="0" dirty="0" smtClean="0"/>
          </a:p>
          <a:p>
            <a:r>
              <a:rPr lang="en-GB" baseline="0" noProof="0" dirty="0" smtClean="0"/>
              <a:t>Looking at this spectrum, I was quickly sure that I wanted </a:t>
            </a:r>
            <a:r>
              <a:rPr lang="en-GB" b="1" baseline="0" noProof="0" dirty="0" smtClean="0"/>
              <a:t>more explicit data </a:t>
            </a:r>
            <a:r>
              <a:rPr lang="en-GB" baseline="0" noProof="0" dirty="0" smtClean="0"/>
              <a:t>from which I could </a:t>
            </a:r>
            <a:r>
              <a:rPr lang="en-GB" b="1" baseline="0" noProof="0" dirty="0" smtClean="0"/>
              <a:t>deduce</a:t>
            </a:r>
            <a:r>
              <a:rPr lang="en-GB" baseline="0" noProof="0" dirty="0" smtClean="0"/>
              <a:t> results.</a:t>
            </a:r>
          </a:p>
          <a:p>
            <a:r>
              <a:rPr lang="en-GB" b="1" baseline="0" noProof="0" dirty="0" smtClean="0">
                <a:solidFill>
                  <a:srgbClr val="FF0000"/>
                </a:solidFill>
              </a:rPr>
              <a:t>CLICK</a:t>
            </a:r>
          </a:p>
          <a:p>
            <a:r>
              <a:rPr lang="en-GB" baseline="0" noProof="0" dirty="0" smtClean="0"/>
              <a:t>I ended up choosing a </a:t>
            </a:r>
            <a:r>
              <a:rPr lang="en-GB" b="1" baseline="0" noProof="0" dirty="0" smtClean="0"/>
              <a:t>structured questionnaire approach </a:t>
            </a:r>
            <a:r>
              <a:rPr lang="en-GB" baseline="0" noProof="0" dirty="0" smtClean="0"/>
              <a:t>with (for the most part) discrete answers (that means answers </a:t>
            </a:r>
            <a:r>
              <a:rPr lang="en-GB" b="1" baseline="0" noProof="0" dirty="0" smtClean="0"/>
              <a:t>with point scales from 1 - 10</a:t>
            </a:r>
            <a:r>
              <a:rPr lang="en-GB" baseline="0" noProof="0" dirty="0" smtClean="0"/>
              <a:t>)</a:t>
            </a:r>
          </a:p>
          <a:p>
            <a:endParaRPr lang="en-GB" baseline="0" noProof="0" dirty="0" smtClean="0"/>
          </a:p>
          <a:p>
            <a:r>
              <a:rPr lang="en-GB" baseline="0" noProof="0" dirty="0" smtClean="0"/>
              <a:t>This meant that I could do some </a:t>
            </a:r>
            <a:r>
              <a:rPr lang="en-GB" b="1" baseline="0" noProof="0" dirty="0" smtClean="0"/>
              <a:t>statistical analysis </a:t>
            </a:r>
            <a:r>
              <a:rPr lang="en-GB" baseline="0" noProof="0" dirty="0" smtClean="0"/>
              <a:t>on the results and capture data from a fairly </a:t>
            </a:r>
            <a:r>
              <a:rPr lang="en-GB" b="1" baseline="0" noProof="0" dirty="0" smtClean="0"/>
              <a:t>large group </a:t>
            </a:r>
            <a:r>
              <a:rPr lang="en-GB" baseline="0" noProof="0" dirty="0" smtClean="0"/>
              <a:t>of individuals quite quickly</a:t>
            </a:r>
            <a:endParaRPr lang="en-GB" noProof="0" dirty="0"/>
          </a:p>
        </p:txBody>
      </p:sp>
      <p:sp>
        <p:nvSpPr>
          <p:cNvPr id="4" name="Foliennummernplatzhalter 3"/>
          <p:cNvSpPr>
            <a:spLocks noGrp="1"/>
          </p:cNvSpPr>
          <p:nvPr>
            <p:ph type="sldNum" sz="quarter" idx="10"/>
          </p:nvPr>
        </p:nvSpPr>
        <p:spPr/>
        <p:txBody>
          <a:bodyPr/>
          <a:lstStyle/>
          <a:p>
            <a:fld id="{DAF19B9A-F03E-4FD1-9400-A6CACECD5895}" type="slidenum">
              <a:rPr lang="en-GB" smtClean="0"/>
              <a:t>11</a:t>
            </a:fld>
            <a:endParaRPr lang="en-GB"/>
          </a:p>
        </p:txBody>
      </p:sp>
    </p:spTree>
    <p:extLst>
      <p:ext uri="{BB962C8B-B14F-4D97-AF65-F5344CB8AC3E}">
        <p14:creationId xmlns:p14="http://schemas.microsoft.com/office/powerpoint/2010/main" val="27052397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baseline="0" noProof="0" dirty="0" smtClean="0"/>
              <a:t>For the sake of </a:t>
            </a:r>
            <a:r>
              <a:rPr lang="en-US" b="1" baseline="0" noProof="0" dirty="0" smtClean="0"/>
              <a:t>speed</a:t>
            </a:r>
            <a:r>
              <a:rPr lang="en-US" baseline="0" noProof="0" dirty="0" smtClean="0"/>
              <a:t> and efficiency I chose </a:t>
            </a:r>
            <a:r>
              <a:rPr lang="en-US" b="1" baseline="0" noProof="0" dirty="0" smtClean="0"/>
              <a:t>not</a:t>
            </a:r>
            <a:r>
              <a:rPr lang="en-US" baseline="0" noProof="0" dirty="0" smtClean="0"/>
              <a:t> to walk around interviewing people with my questionnaire </a:t>
            </a:r>
            <a:r>
              <a:rPr lang="en-US" b="1" baseline="0" noProof="0" dirty="0" smtClean="0"/>
              <a:t>on</a:t>
            </a:r>
            <a:r>
              <a:rPr lang="en-US" baseline="0" noProof="0" dirty="0" smtClean="0"/>
              <a:t> </a:t>
            </a:r>
            <a:r>
              <a:rPr lang="en-US" b="1" baseline="0" noProof="0" dirty="0" smtClean="0"/>
              <a:t>a clip-board</a:t>
            </a:r>
            <a:r>
              <a:rPr lang="en-US" baseline="0" noProof="0" dirty="0" smtClean="0"/>
              <a:t>, but rather to launch </a:t>
            </a:r>
            <a:r>
              <a:rPr lang="en-US" b="1" baseline="0" noProof="0" dirty="0" smtClean="0"/>
              <a:t>an on-line</a:t>
            </a:r>
            <a:r>
              <a:rPr lang="en-US" baseline="0" noProof="0" dirty="0" smtClean="0"/>
              <a:t> survey.</a:t>
            </a:r>
          </a:p>
          <a:p>
            <a:r>
              <a:rPr lang="en-US" baseline="0" noProof="0" dirty="0" smtClean="0"/>
              <a:t>And believe me, this has </a:t>
            </a:r>
            <a:r>
              <a:rPr lang="en-US" sz="1400" b="1" baseline="0" noProof="0" dirty="0" smtClean="0"/>
              <a:t>lots</a:t>
            </a:r>
            <a:r>
              <a:rPr lang="en-US" baseline="0" noProof="0" dirty="0" smtClean="0"/>
              <a:t> of advantages:</a:t>
            </a:r>
          </a:p>
          <a:p>
            <a:pPr marL="171450" indent="-171450">
              <a:buFont typeface="Arial" panose="020B0604020202020204" pitchFamily="34" charset="0"/>
              <a:buChar char="•"/>
            </a:pPr>
            <a:r>
              <a:rPr lang="en-US" baseline="0" noProof="0" dirty="0" smtClean="0"/>
              <a:t>I was able to collect </a:t>
            </a:r>
            <a:r>
              <a:rPr lang="en-US" b="1" baseline="0" noProof="0" dirty="0" smtClean="0"/>
              <a:t>huge</a:t>
            </a:r>
            <a:r>
              <a:rPr lang="en-US" baseline="0" noProof="0" dirty="0" smtClean="0"/>
              <a:t> amounts of data, which were </a:t>
            </a:r>
            <a:r>
              <a:rPr lang="en-US" b="1" baseline="0" noProof="0" dirty="0" smtClean="0"/>
              <a:t>immediately ready </a:t>
            </a:r>
            <a:r>
              <a:rPr lang="en-US" baseline="0" noProof="0" dirty="0" smtClean="0"/>
              <a:t>for processing (in fact </a:t>
            </a:r>
            <a:r>
              <a:rPr lang="en-US" u="sng" baseline="0" noProof="0" dirty="0" smtClean="0"/>
              <a:t>even before </a:t>
            </a:r>
            <a:r>
              <a:rPr lang="en-US" baseline="0" noProof="0" dirty="0" smtClean="0"/>
              <a:t>everybody had finished)</a:t>
            </a:r>
          </a:p>
          <a:p>
            <a:pPr marL="171450" indent="-171450">
              <a:buFont typeface="Arial" panose="020B0604020202020204" pitchFamily="34" charset="0"/>
              <a:buChar char="•"/>
            </a:pPr>
            <a:r>
              <a:rPr lang="en-US" baseline="0" noProof="0" dirty="0" smtClean="0"/>
              <a:t>The participants could all be addressed </a:t>
            </a:r>
            <a:r>
              <a:rPr lang="en-US" b="1" baseline="0" noProof="0" dirty="0" smtClean="0"/>
              <a:t>at the same moment </a:t>
            </a:r>
            <a:r>
              <a:rPr lang="en-US" baseline="0" noProof="0" dirty="0" smtClean="0"/>
              <a:t>in time</a:t>
            </a:r>
          </a:p>
          <a:p>
            <a:pPr marL="171450" indent="-171450">
              <a:buFont typeface="Arial" panose="020B0604020202020204" pitchFamily="34" charset="0"/>
              <a:buChar char="•"/>
            </a:pPr>
            <a:r>
              <a:rPr lang="en-US" baseline="0" noProof="0" dirty="0" smtClean="0"/>
              <a:t>They were able to answer </a:t>
            </a:r>
            <a:r>
              <a:rPr lang="en-US" b="1" baseline="0" noProof="0" dirty="0" smtClean="0"/>
              <a:t>as </a:t>
            </a:r>
            <a:r>
              <a:rPr lang="en-US" b="0" baseline="0" noProof="0" dirty="0" smtClean="0"/>
              <a:t>and</a:t>
            </a:r>
            <a:r>
              <a:rPr lang="en-US" b="1" baseline="0" noProof="0" dirty="0" smtClean="0"/>
              <a:t> when they had time</a:t>
            </a:r>
          </a:p>
          <a:p>
            <a:pPr marL="171450" indent="-171450">
              <a:buFont typeface="Arial" panose="020B0604020202020204" pitchFamily="34" charset="0"/>
              <a:buChar char="•"/>
            </a:pPr>
            <a:r>
              <a:rPr lang="en-US" baseline="0" noProof="0" dirty="0" smtClean="0"/>
              <a:t>The questionnaire guided the subjects to enter </a:t>
            </a:r>
            <a:r>
              <a:rPr lang="en-US" b="1" baseline="0" noProof="0" dirty="0" smtClean="0"/>
              <a:t>only valid data </a:t>
            </a:r>
            <a:r>
              <a:rPr lang="en-US" baseline="0" noProof="0" dirty="0" smtClean="0"/>
              <a:t>(because you can apply </a:t>
            </a:r>
            <a:r>
              <a:rPr lang="en-US" b="1" baseline="0" noProof="0" dirty="0" smtClean="0"/>
              <a:t>constraints</a:t>
            </a:r>
            <a:r>
              <a:rPr lang="en-US" baseline="0" noProof="0" dirty="0" smtClean="0"/>
              <a:t> very nicely to an electronic form)</a:t>
            </a:r>
          </a:p>
          <a:p>
            <a:pPr marL="171450" indent="-171450">
              <a:buFont typeface="Arial" panose="020B0604020202020204" pitchFamily="34" charset="0"/>
              <a:buChar char="•"/>
            </a:pPr>
            <a:r>
              <a:rPr lang="en-US" baseline="0" noProof="0" dirty="0" smtClean="0"/>
              <a:t>It was </a:t>
            </a:r>
            <a:r>
              <a:rPr lang="en-US" b="1" baseline="0" noProof="0" dirty="0" smtClean="0"/>
              <a:t>cheap</a:t>
            </a:r>
          </a:p>
          <a:p>
            <a:pPr marL="171450" indent="-171450">
              <a:buFont typeface="Arial" panose="020B0604020202020204" pitchFamily="34" charset="0"/>
              <a:buChar char="•"/>
            </a:pPr>
            <a:r>
              <a:rPr lang="en-US" b="0" baseline="0" noProof="0" dirty="0" smtClean="0"/>
              <a:t>It’s very </a:t>
            </a:r>
            <a:r>
              <a:rPr lang="en-US" b="1" baseline="0" noProof="0" dirty="0" smtClean="0"/>
              <a:t>versatile</a:t>
            </a:r>
            <a:r>
              <a:rPr lang="en-US" b="0" baseline="0" noProof="0" dirty="0" smtClean="0"/>
              <a:t> (lot’s of </a:t>
            </a:r>
            <a:r>
              <a:rPr lang="en-US" b="1" baseline="0" noProof="0" dirty="0" smtClean="0"/>
              <a:t>question types</a:t>
            </a:r>
            <a:r>
              <a:rPr lang="en-US" b="0" baseline="0" noProof="0" dirty="0" smtClean="0"/>
              <a:t>, I was able to conduct the survey in </a:t>
            </a:r>
            <a:r>
              <a:rPr lang="en-US" b="1" baseline="0" noProof="0" dirty="0" smtClean="0"/>
              <a:t>2 languages</a:t>
            </a:r>
            <a:r>
              <a:rPr lang="en-US" b="0" baseline="0" noProof="0" dirty="0" smtClean="0"/>
              <a:t>, which the participants could choose themselves)</a:t>
            </a:r>
          </a:p>
          <a:p>
            <a:pPr marL="171450" indent="-171450">
              <a:buFont typeface="Arial" panose="020B0604020202020204" pitchFamily="34" charset="0"/>
              <a:buChar char="•"/>
            </a:pPr>
            <a:r>
              <a:rPr lang="en-US" b="0" baseline="0" noProof="0" dirty="0" smtClean="0"/>
              <a:t>And it gives a degree on </a:t>
            </a:r>
            <a:r>
              <a:rPr lang="en-US" b="1" baseline="0" noProof="0" dirty="0" smtClean="0"/>
              <a:t>anonymity,</a:t>
            </a:r>
            <a:r>
              <a:rPr lang="en-US" b="0" baseline="0" noProof="0" dirty="0" smtClean="0"/>
              <a:t> which some people like</a:t>
            </a:r>
          </a:p>
          <a:p>
            <a:pPr marL="171450" indent="-171450">
              <a:buFont typeface="Arial" panose="020B0604020202020204" pitchFamily="34" charset="0"/>
              <a:buChar char="•"/>
            </a:pPr>
            <a:endParaRPr lang="en-US" baseline="0" noProof="0" dirty="0" smtClean="0"/>
          </a:p>
          <a:p>
            <a:r>
              <a:rPr lang="en-US" baseline="0" noProof="0" dirty="0" smtClean="0"/>
              <a:t>The </a:t>
            </a:r>
            <a:r>
              <a:rPr lang="en-US" b="1" baseline="0" noProof="0" dirty="0" smtClean="0"/>
              <a:t>base</a:t>
            </a:r>
            <a:r>
              <a:rPr lang="en-US" baseline="0" noProof="0" dirty="0" smtClean="0"/>
              <a:t> for the questions I took from some American researchers who had </a:t>
            </a:r>
            <a:r>
              <a:rPr lang="en-US" b="1" baseline="0" noProof="0" dirty="0" smtClean="0"/>
              <a:t>cross-checked their self-assessment questions </a:t>
            </a:r>
            <a:r>
              <a:rPr lang="en-US" baseline="0" noProof="0" dirty="0" smtClean="0"/>
              <a:t>with </a:t>
            </a:r>
            <a:r>
              <a:rPr lang="en-US" b="1" baseline="0" noProof="0" dirty="0" smtClean="0"/>
              <a:t>language exams</a:t>
            </a:r>
            <a:r>
              <a:rPr lang="en-US" baseline="0" noProof="0" dirty="0" smtClean="0"/>
              <a:t>, so I was fairly confident of getting some valid and useful results.</a:t>
            </a:r>
          </a:p>
          <a:p>
            <a:endParaRPr lang="en-US" baseline="0" noProof="0" dirty="0" smtClean="0"/>
          </a:p>
          <a:p>
            <a:r>
              <a:rPr lang="en-US" baseline="0" noProof="0" dirty="0" smtClean="0"/>
              <a:t>I also consulted </a:t>
            </a:r>
            <a:r>
              <a:rPr lang="en-US" b="1" baseline="0" noProof="0" dirty="0" smtClean="0"/>
              <a:t>Prof. Grosjean </a:t>
            </a:r>
            <a:r>
              <a:rPr lang="en-US" baseline="0" noProof="0" dirty="0" smtClean="0"/>
              <a:t>from the University of Neuchatel who was </a:t>
            </a:r>
            <a:r>
              <a:rPr lang="en-US" b="1" baseline="0" noProof="0" dirty="0" smtClean="0"/>
              <a:t>very positive </a:t>
            </a:r>
            <a:r>
              <a:rPr lang="en-US" baseline="0" noProof="0" dirty="0" smtClean="0"/>
              <a:t>about my approach and gave some </a:t>
            </a:r>
            <a:r>
              <a:rPr lang="en-US" b="1" baseline="0" noProof="0" dirty="0" smtClean="0"/>
              <a:t>additional ideas</a:t>
            </a:r>
            <a:r>
              <a:rPr lang="en-US" baseline="0" noProof="0" dirty="0" smtClean="0"/>
              <a:t>.</a:t>
            </a:r>
            <a:endParaRPr lang="en-US" noProof="0" dirty="0"/>
          </a:p>
        </p:txBody>
      </p:sp>
      <p:sp>
        <p:nvSpPr>
          <p:cNvPr id="4" name="Foliennummernplatzhalter 3"/>
          <p:cNvSpPr>
            <a:spLocks noGrp="1"/>
          </p:cNvSpPr>
          <p:nvPr>
            <p:ph type="sldNum" sz="quarter" idx="10"/>
          </p:nvPr>
        </p:nvSpPr>
        <p:spPr/>
        <p:txBody>
          <a:bodyPr/>
          <a:lstStyle/>
          <a:p>
            <a:fld id="{DAF19B9A-F03E-4FD1-9400-A6CACECD5895}" type="slidenum">
              <a:rPr lang="en-GB" smtClean="0"/>
              <a:t>12</a:t>
            </a:fld>
            <a:endParaRPr lang="en-GB"/>
          </a:p>
        </p:txBody>
      </p:sp>
    </p:spTree>
    <p:extLst>
      <p:ext uri="{BB962C8B-B14F-4D97-AF65-F5344CB8AC3E}">
        <p14:creationId xmlns:p14="http://schemas.microsoft.com/office/powerpoint/2010/main" val="15403052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noProof="0" dirty="0" smtClean="0"/>
              <a:t>I don‘t necessarily want to go into </a:t>
            </a:r>
            <a:r>
              <a:rPr lang="en-GB" b="1" noProof="0" dirty="0" smtClean="0"/>
              <a:t>individual questions </a:t>
            </a:r>
            <a:r>
              <a:rPr lang="en-GB" noProof="0" dirty="0" smtClean="0"/>
              <a:t>which were included</a:t>
            </a:r>
            <a:r>
              <a:rPr lang="en-GB" baseline="0" noProof="0" dirty="0" smtClean="0"/>
              <a:t> in the questionnaire, but it‘s worth looking at the general </a:t>
            </a:r>
            <a:r>
              <a:rPr lang="en-GB" b="1" baseline="0" noProof="0" dirty="0" smtClean="0"/>
              <a:t>types</a:t>
            </a:r>
            <a:r>
              <a:rPr lang="en-GB" baseline="0" noProof="0" dirty="0" smtClean="0"/>
              <a:t> of questions asked:</a:t>
            </a:r>
          </a:p>
          <a:p>
            <a:endParaRPr lang="de-DE" baseline="0" dirty="0" smtClean="0"/>
          </a:p>
          <a:p>
            <a:r>
              <a:rPr lang="en-GB" baseline="0" noProof="0" dirty="0" smtClean="0"/>
              <a:t>Very important in any such survey are </a:t>
            </a:r>
            <a:r>
              <a:rPr lang="en-GB" b="1" baseline="0" noProof="0" dirty="0" smtClean="0"/>
              <a:t>biographical</a:t>
            </a:r>
            <a:r>
              <a:rPr lang="en-GB" baseline="0" noProof="0" dirty="0" smtClean="0"/>
              <a:t> details.</a:t>
            </a:r>
          </a:p>
          <a:p>
            <a:r>
              <a:rPr lang="en-GB" baseline="0" noProof="0" dirty="0" smtClean="0"/>
              <a:t>Some of the older research on the subject has been </a:t>
            </a:r>
            <a:r>
              <a:rPr lang="en-GB" b="1" baseline="0" noProof="0" dirty="0" smtClean="0"/>
              <a:t>completely discredited </a:t>
            </a:r>
            <a:r>
              <a:rPr lang="en-GB" baseline="0" noProof="0" dirty="0" smtClean="0"/>
              <a:t>due to lack of background information on the participants.</a:t>
            </a:r>
          </a:p>
          <a:p>
            <a:endParaRPr lang="en-GB" baseline="0" noProof="0" dirty="0" smtClean="0"/>
          </a:p>
          <a:p>
            <a:r>
              <a:rPr lang="en-GB" baseline="0" noProof="0" dirty="0" smtClean="0"/>
              <a:t>Obviously for </a:t>
            </a:r>
            <a:r>
              <a:rPr lang="en-GB" b="1" baseline="0" noProof="0" dirty="0" smtClean="0"/>
              <a:t>my study </a:t>
            </a:r>
            <a:r>
              <a:rPr lang="en-GB" baseline="0" noProof="0" dirty="0" smtClean="0"/>
              <a:t>it would be completely </a:t>
            </a:r>
            <a:r>
              <a:rPr lang="en-GB" b="1" baseline="0" noProof="0" dirty="0" smtClean="0"/>
              <a:t>idiotic not to ask the subject‘s sex</a:t>
            </a:r>
            <a:r>
              <a:rPr lang="en-GB" baseline="0" noProof="0" dirty="0" smtClean="0"/>
              <a:t>.</a:t>
            </a:r>
          </a:p>
          <a:p>
            <a:r>
              <a:rPr lang="en-GB" baseline="0" noProof="0" dirty="0" smtClean="0"/>
              <a:t>As we will see in the results section, the </a:t>
            </a:r>
            <a:r>
              <a:rPr lang="en-GB" b="1" baseline="0" noProof="0" dirty="0" smtClean="0"/>
              <a:t>age</a:t>
            </a:r>
            <a:r>
              <a:rPr lang="en-GB" baseline="0" noProof="0" dirty="0" smtClean="0"/>
              <a:t> and </a:t>
            </a:r>
            <a:r>
              <a:rPr lang="en-GB" b="1" baseline="0" noProof="0" dirty="0" smtClean="0"/>
              <a:t>education</a:t>
            </a:r>
            <a:r>
              <a:rPr lang="en-GB" baseline="0" noProof="0" dirty="0" smtClean="0"/>
              <a:t> questions were </a:t>
            </a:r>
            <a:r>
              <a:rPr lang="en-GB" b="1" baseline="0" noProof="0" dirty="0" smtClean="0"/>
              <a:t>also very relevant</a:t>
            </a:r>
            <a:r>
              <a:rPr lang="de-DE" baseline="0" dirty="0" smtClean="0"/>
              <a:t>.</a:t>
            </a:r>
          </a:p>
          <a:p>
            <a:endParaRPr lang="en-GB" sz="1200" b="0" i="0" u="none" strike="noStrike" kern="1200" baseline="0" dirty="0" smtClean="0">
              <a:solidFill>
                <a:schemeClr val="tx1"/>
              </a:solidFill>
              <a:latin typeface="+mn-lt"/>
              <a:ea typeface="+mn-ea"/>
              <a:cs typeface="+mn-cs"/>
            </a:endParaRPr>
          </a:p>
          <a:p>
            <a:r>
              <a:rPr lang="en-GB" sz="1200" b="0" i="0" u="none" strike="noStrike" kern="1200" baseline="0" dirty="0" smtClean="0">
                <a:solidFill>
                  <a:schemeClr val="tx1"/>
                </a:solidFill>
                <a:latin typeface="+mn-lt"/>
                <a:ea typeface="+mn-ea"/>
                <a:cs typeface="+mn-cs"/>
              </a:rPr>
              <a:t>Moving on.. We of course have to know, </a:t>
            </a:r>
            <a:r>
              <a:rPr lang="en-GB" sz="1200" b="1" i="0" u="none" strike="noStrike" kern="1200" baseline="0" dirty="0" smtClean="0">
                <a:solidFill>
                  <a:schemeClr val="tx1"/>
                </a:solidFill>
                <a:latin typeface="+mn-lt"/>
                <a:ea typeface="+mn-ea"/>
                <a:cs typeface="+mn-cs"/>
              </a:rPr>
              <a:t>which languages </a:t>
            </a:r>
            <a:r>
              <a:rPr lang="en-GB" sz="1200" b="0" i="0" u="none" strike="noStrike" kern="1200" baseline="0" dirty="0" smtClean="0">
                <a:solidFill>
                  <a:schemeClr val="tx1"/>
                </a:solidFill>
                <a:latin typeface="+mn-lt"/>
                <a:ea typeface="+mn-ea"/>
                <a:cs typeface="+mn-cs"/>
              </a:rPr>
              <a:t>the person speaks and have these in </a:t>
            </a:r>
            <a:r>
              <a:rPr lang="en-GB" sz="1200" b="1" i="0" u="none" strike="noStrike" kern="1200" baseline="0" dirty="0" smtClean="0">
                <a:solidFill>
                  <a:schemeClr val="tx1"/>
                </a:solidFill>
                <a:latin typeface="+mn-lt"/>
                <a:ea typeface="+mn-ea"/>
                <a:cs typeface="+mn-cs"/>
              </a:rPr>
              <a:t>an order </a:t>
            </a:r>
            <a:r>
              <a:rPr lang="en-GB" sz="1200" b="0" i="0" u="none" strike="noStrike" kern="1200" baseline="0" dirty="0" smtClean="0">
                <a:solidFill>
                  <a:schemeClr val="tx1"/>
                </a:solidFill>
                <a:latin typeface="+mn-lt"/>
                <a:ea typeface="+mn-ea"/>
                <a:cs typeface="+mn-cs"/>
              </a:rPr>
              <a:t>and it’s certainly important to know which languages a person is </a:t>
            </a:r>
            <a:r>
              <a:rPr lang="en-GB" sz="1200" b="1" i="0" u="none" strike="noStrike" kern="1200" baseline="0" dirty="0" smtClean="0">
                <a:solidFill>
                  <a:schemeClr val="tx1"/>
                </a:solidFill>
                <a:latin typeface="+mn-lt"/>
                <a:ea typeface="+mn-ea"/>
                <a:cs typeface="+mn-cs"/>
              </a:rPr>
              <a:t>motivated to speak/read/write</a:t>
            </a:r>
            <a:r>
              <a:rPr lang="en-GB" sz="1200" b="0" i="0" u="none" strike="noStrike" kern="1200" baseline="0" dirty="0" smtClean="0">
                <a:solidFill>
                  <a:schemeClr val="tx1"/>
                </a:solidFill>
                <a:latin typeface="+mn-lt"/>
                <a:ea typeface="+mn-ea"/>
                <a:cs typeface="+mn-cs"/>
              </a:rPr>
              <a:t>.</a:t>
            </a:r>
          </a:p>
          <a:p>
            <a:r>
              <a:rPr lang="en-GB" sz="1200" b="0" i="0" u="none" strike="noStrike" kern="1200" baseline="0" noProof="0" dirty="0" smtClean="0">
                <a:solidFill>
                  <a:schemeClr val="tx1"/>
                </a:solidFill>
                <a:latin typeface="+mn-lt"/>
                <a:ea typeface="+mn-ea"/>
                <a:cs typeface="+mn-cs"/>
              </a:rPr>
              <a:t>As we shall see, this ordering is not always L1, L2, L3 </a:t>
            </a:r>
            <a:r>
              <a:rPr lang="de-DE" sz="1200" b="0" i="0" u="none" strike="noStrike" kern="1200" baseline="0" dirty="0" smtClean="0">
                <a:solidFill>
                  <a:schemeClr val="tx1"/>
                </a:solidFill>
                <a:latin typeface="+mn-lt"/>
                <a:ea typeface="+mn-ea"/>
                <a:cs typeface="+mn-cs"/>
              </a:rPr>
              <a:t>etc.</a:t>
            </a:r>
            <a:endParaRPr lang="en-GB" sz="1200" b="0" i="0" u="none" strike="noStrike" kern="1200" baseline="0" dirty="0" smtClean="0">
              <a:solidFill>
                <a:schemeClr val="tx1"/>
              </a:solidFill>
              <a:latin typeface="+mn-lt"/>
              <a:ea typeface="+mn-ea"/>
              <a:cs typeface="+mn-cs"/>
            </a:endParaRPr>
          </a:p>
        </p:txBody>
      </p:sp>
      <p:sp>
        <p:nvSpPr>
          <p:cNvPr id="4" name="Foliennummernplatzhalter 3"/>
          <p:cNvSpPr>
            <a:spLocks noGrp="1"/>
          </p:cNvSpPr>
          <p:nvPr>
            <p:ph type="sldNum" sz="quarter" idx="10"/>
          </p:nvPr>
        </p:nvSpPr>
        <p:spPr/>
        <p:txBody>
          <a:bodyPr/>
          <a:lstStyle/>
          <a:p>
            <a:fld id="{DAF19B9A-F03E-4FD1-9400-A6CACECD5895}" type="slidenum">
              <a:rPr lang="en-GB" smtClean="0"/>
              <a:t>13</a:t>
            </a:fld>
            <a:endParaRPr lang="en-GB"/>
          </a:p>
        </p:txBody>
      </p:sp>
    </p:spTree>
    <p:extLst>
      <p:ext uri="{BB962C8B-B14F-4D97-AF65-F5344CB8AC3E}">
        <p14:creationId xmlns:p14="http://schemas.microsoft.com/office/powerpoint/2010/main" val="27563032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sz="1200" b="0" i="0" u="none" strike="noStrike" kern="1200" baseline="0" dirty="0" smtClean="0">
                <a:solidFill>
                  <a:schemeClr val="tx1"/>
                </a:solidFill>
                <a:latin typeface="+mn-lt"/>
                <a:ea typeface="+mn-ea"/>
                <a:cs typeface="+mn-cs"/>
              </a:rPr>
              <a:t>The nitty-gritty part of the survey (and I have to say the part that the </a:t>
            </a:r>
            <a:r>
              <a:rPr lang="en-GB" sz="1200" b="1" i="0" u="none" strike="noStrike" kern="1200" baseline="0" dirty="0" err="1" smtClean="0">
                <a:solidFill>
                  <a:schemeClr val="tx1"/>
                </a:solidFill>
                <a:latin typeface="+mn-lt"/>
                <a:ea typeface="+mn-ea"/>
                <a:cs typeface="+mn-cs"/>
              </a:rPr>
              <a:t>hyperglots</a:t>
            </a:r>
            <a:r>
              <a:rPr lang="en-GB" sz="1200" b="0" i="0" u="none" strike="noStrike" kern="1200" baseline="0" dirty="0" smtClean="0">
                <a:solidFill>
                  <a:schemeClr val="tx1"/>
                </a:solidFill>
                <a:latin typeface="+mn-lt"/>
                <a:ea typeface="+mn-ea"/>
                <a:cs typeface="+mn-cs"/>
              </a:rPr>
              <a:t> rather </a:t>
            </a:r>
            <a:r>
              <a:rPr lang="en-GB" sz="1200" b="1" i="0" u="none" strike="noStrike" kern="1200" baseline="0" dirty="0" smtClean="0">
                <a:solidFill>
                  <a:schemeClr val="tx1"/>
                </a:solidFill>
                <a:latin typeface="+mn-lt"/>
                <a:ea typeface="+mn-ea"/>
                <a:cs typeface="+mn-cs"/>
              </a:rPr>
              <a:t>complained</a:t>
            </a:r>
            <a:r>
              <a:rPr lang="en-GB" sz="1200" b="0" i="0" u="none" strike="noStrike" kern="1200" baseline="0" dirty="0" smtClean="0">
                <a:solidFill>
                  <a:schemeClr val="tx1"/>
                </a:solidFill>
                <a:latin typeface="+mn-lt"/>
                <a:ea typeface="+mn-ea"/>
                <a:cs typeface="+mn-cs"/>
              </a:rPr>
              <a:t> about) is of course the </a:t>
            </a:r>
            <a:r>
              <a:rPr lang="en-GB" sz="1200" b="1" i="0" u="none" strike="noStrike" kern="1200" baseline="0" dirty="0" smtClean="0">
                <a:solidFill>
                  <a:schemeClr val="tx1"/>
                </a:solidFill>
                <a:latin typeface="+mn-lt"/>
                <a:ea typeface="+mn-ea"/>
                <a:cs typeface="+mn-cs"/>
              </a:rPr>
              <a:t>individual data</a:t>
            </a:r>
            <a:r>
              <a:rPr lang="en-GB" sz="1200" b="0" i="0" u="none" strike="noStrike" kern="1200" baseline="0" dirty="0" smtClean="0">
                <a:solidFill>
                  <a:schemeClr val="tx1"/>
                </a:solidFill>
                <a:latin typeface="+mn-lt"/>
                <a:ea typeface="+mn-ea"/>
                <a:cs typeface="+mn-cs"/>
              </a:rPr>
              <a:t> on </a:t>
            </a:r>
            <a:r>
              <a:rPr lang="en-GB" sz="1200" b="1" i="0" u="none" strike="noStrike" kern="1200" baseline="0" dirty="0" smtClean="0">
                <a:solidFill>
                  <a:schemeClr val="tx1"/>
                </a:solidFill>
                <a:latin typeface="+mn-lt"/>
                <a:ea typeface="+mn-ea"/>
                <a:cs typeface="+mn-cs"/>
              </a:rPr>
              <a:t>each and every language</a:t>
            </a:r>
            <a:r>
              <a:rPr lang="en-GB" sz="1200" b="0" i="0" u="none" strike="noStrike" kern="1200" baseline="0" dirty="0" smtClean="0">
                <a:solidFill>
                  <a:schemeClr val="tx1"/>
                </a:solidFill>
                <a:latin typeface="+mn-lt"/>
                <a:ea typeface="+mn-ea"/>
                <a:cs typeface="+mn-cs"/>
              </a:rPr>
              <a:t>.</a:t>
            </a:r>
          </a:p>
          <a:p>
            <a:pPr marL="171450" indent="-171450">
              <a:buFont typeface="Arial" panose="020B0604020202020204" pitchFamily="34" charset="0"/>
              <a:buChar char="•"/>
            </a:pPr>
            <a:endParaRPr lang="de-DE" sz="1200" b="0" i="0" u="none" strike="noStrike" kern="1200" baseline="0" dirty="0" smtClean="0">
              <a:solidFill>
                <a:schemeClr val="tx1"/>
              </a:solidFill>
              <a:latin typeface="+mn-lt"/>
              <a:ea typeface="+mn-ea"/>
              <a:cs typeface="+mn-cs"/>
            </a:endParaRPr>
          </a:p>
          <a:p>
            <a:pPr marL="171450" indent="-171450">
              <a:buFont typeface="Arial" panose="020B0604020202020204" pitchFamily="34" charset="0"/>
              <a:buChar char="•"/>
            </a:pPr>
            <a:r>
              <a:rPr lang="en-GB" sz="1200" b="1" i="0" u="none" strike="noStrike" kern="1200" baseline="0" noProof="0" dirty="0" smtClean="0">
                <a:solidFill>
                  <a:schemeClr val="tx1"/>
                </a:solidFill>
                <a:latin typeface="+mn-lt"/>
                <a:ea typeface="+mn-ea"/>
                <a:cs typeface="+mn-cs"/>
              </a:rPr>
              <a:t>How good </a:t>
            </a:r>
            <a:r>
              <a:rPr lang="en-GB" sz="1200" b="0" i="0" u="none" strike="noStrike" kern="1200" baseline="0" noProof="0" dirty="0" smtClean="0">
                <a:solidFill>
                  <a:schemeClr val="tx1"/>
                </a:solidFill>
                <a:latin typeface="+mn-lt"/>
                <a:ea typeface="+mn-ea"/>
                <a:cs typeface="+mn-cs"/>
              </a:rPr>
              <a:t>are your skills at a particular language?</a:t>
            </a:r>
          </a:p>
          <a:p>
            <a:pPr marL="171450" indent="-171450">
              <a:buFont typeface="Arial" panose="020B0604020202020204" pitchFamily="34" charset="0"/>
              <a:buChar char="•"/>
            </a:pPr>
            <a:r>
              <a:rPr lang="en-GB" sz="1200" b="0" i="0" u="none" strike="noStrike" kern="1200" baseline="0" noProof="0" dirty="0" smtClean="0">
                <a:solidFill>
                  <a:schemeClr val="tx1"/>
                </a:solidFill>
                <a:latin typeface="+mn-lt"/>
                <a:ea typeface="+mn-ea"/>
                <a:cs typeface="+mn-cs"/>
              </a:rPr>
              <a:t>How much do you </a:t>
            </a:r>
            <a:r>
              <a:rPr lang="en-GB" sz="1200" b="1" i="0" u="none" strike="noStrike" kern="1200" baseline="0" noProof="0" dirty="0" smtClean="0">
                <a:solidFill>
                  <a:schemeClr val="tx1"/>
                </a:solidFill>
                <a:latin typeface="+mn-lt"/>
                <a:ea typeface="+mn-ea"/>
                <a:cs typeface="+mn-cs"/>
              </a:rPr>
              <a:t>use </a:t>
            </a:r>
            <a:r>
              <a:rPr lang="en-GB" sz="1200" b="0" i="0" u="none" strike="noStrike" kern="1200" baseline="0" noProof="0" dirty="0" smtClean="0">
                <a:solidFill>
                  <a:schemeClr val="tx1"/>
                </a:solidFill>
                <a:latin typeface="+mn-lt"/>
                <a:ea typeface="+mn-ea"/>
                <a:cs typeface="+mn-cs"/>
              </a:rPr>
              <a:t>it?</a:t>
            </a:r>
          </a:p>
          <a:p>
            <a:pPr marL="171450" indent="-171450">
              <a:buFont typeface="Arial" panose="020B0604020202020204" pitchFamily="34" charset="0"/>
              <a:buChar char="•"/>
            </a:pPr>
            <a:r>
              <a:rPr lang="en-GB" sz="1200" b="0" i="0" u="none" strike="noStrike" kern="1200" baseline="0" noProof="0" dirty="0" smtClean="0">
                <a:solidFill>
                  <a:schemeClr val="tx1"/>
                </a:solidFill>
                <a:latin typeface="+mn-lt"/>
                <a:ea typeface="+mn-ea"/>
                <a:cs typeface="+mn-cs"/>
              </a:rPr>
              <a:t>When did you </a:t>
            </a:r>
            <a:r>
              <a:rPr lang="en-GB" sz="1200" b="1" i="0" u="none" strike="noStrike" kern="1200" baseline="0" noProof="0" dirty="0" smtClean="0">
                <a:solidFill>
                  <a:schemeClr val="tx1"/>
                </a:solidFill>
                <a:latin typeface="+mn-lt"/>
                <a:ea typeface="+mn-ea"/>
                <a:cs typeface="+mn-cs"/>
              </a:rPr>
              <a:t>start using </a:t>
            </a:r>
            <a:r>
              <a:rPr lang="en-GB" sz="1200" b="0" i="0" u="none" strike="noStrike" kern="1200" baseline="0" noProof="0" dirty="0" smtClean="0">
                <a:solidFill>
                  <a:schemeClr val="tx1"/>
                </a:solidFill>
                <a:latin typeface="+mn-lt"/>
                <a:ea typeface="+mn-ea"/>
                <a:cs typeface="+mn-cs"/>
              </a:rPr>
              <a:t>it?</a:t>
            </a:r>
          </a:p>
          <a:p>
            <a:pPr marL="171450" indent="-171450">
              <a:buFont typeface="Arial" panose="020B0604020202020204" pitchFamily="34" charset="0"/>
              <a:buChar char="•"/>
            </a:pPr>
            <a:r>
              <a:rPr lang="en-GB" sz="1200" b="0" i="0" u="none" strike="noStrike" kern="1200" baseline="0" noProof="0" dirty="0" smtClean="0">
                <a:solidFill>
                  <a:schemeClr val="tx1"/>
                </a:solidFill>
                <a:latin typeface="+mn-lt"/>
                <a:ea typeface="+mn-ea"/>
                <a:cs typeface="+mn-cs"/>
              </a:rPr>
              <a:t>What </a:t>
            </a:r>
            <a:r>
              <a:rPr lang="en-GB" sz="1200" b="1" i="0" u="none" strike="noStrike" kern="1200" baseline="0" noProof="0" dirty="0" smtClean="0">
                <a:solidFill>
                  <a:schemeClr val="tx1"/>
                </a:solidFill>
                <a:latin typeface="+mn-lt"/>
                <a:ea typeface="+mn-ea"/>
                <a:cs typeface="+mn-cs"/>
              </a:rPr>
              <a:t>weaknesses</a:t>
            </a:r>
            <a:r>
              <a:rPr lang="en-GB" sz="1200" b="0" i="0" u="none" strike="noStrike" kern="1200" baseline="0" noProof="0" dirty="0" smtClean="0">
                <a:solidFill>
                  <a:schemeClr val="tx1"/>
                </a:solidFill>
                <a:latin typeface="+mn-lt"/>
                <a:ea typeface="+mn-ea"/>
                <a:cs typeface="+mn-cs"/>
              </a:rPr>
              <a:t> do you have? (Accent, Interference </a:t>
            </a:r>
            <a:r>
              <a:rPr lang="en-GB" sz="1200" b="0" i="0" u="none" strike="noStrike" kern="1200" baseline="0" noProof="0" dirty="0" err="1" smtClean="0">
                <a:solidFill>
                  <a:schemeClr val="tx1"/>
                </a:solidFill>
                <a:latin typeface="+mn-lt"/>
                <a:ea typeface="+mn-ea"/>
                <a:cs typeface="+mn-cs"/>
              </a:rPr>
              <a:t>etc</a:t>
            </a:r>
            <a:r>
              <a:rPr lang="en-GB" sz="1200" b="0" i="0" u="none" strike="noStrike" kern="1200" baseline="0" noProof="0" dirty="0" smtClean="0">
                <a:solidFill>
                  <a:schemeClr val="tx1"/>
                </a:solidFill>
                <a:latin typeface="+mn-lt"/>
                <a:ea typeface="+mn-ea"/>
                <a:cs typeface="+mn-cs"/>
              </a:rPr>
              <a:t>)</a:t>
            </a:r>
          </a:p>
          <a:p>
            <a:pPr marL="171450" indent="-171450">
              <a:buFont typeface="Arial" panose="020B0604020202020204" pitchFamily="34" charset="0"/>
              <a:buChar char="•"/>
            </a:pPr>
            <a:endParaRPr lang="en-GB" dirty="0"/>
          </a:p>
        </p:txBody>
      </p:sp>
      <p:sp>
        <p:nvSpPr>
          <p:cNvPr id="4" name="Foliennummernplatzhalter 3"/>
          <p:cNvSpPr>
            <a:spLocks noGrp="1"/>
          </p:cNvSpPr>
          <p:nvPr>
            <p:ph type="sldNum" sz="quarter" idx="10"/>
          </p:nvPr>
        </p:nvSpPr>
        <p:spPr/>
        <p:txBody>
          <a:bodyPr/>
          <a:lstStyle/>
          <a:p>
            <a:fld id="{DAF19B9A-F03E-4FD1-9400-A6CACECD5895}" type="slidenum">
              <a:rPr lang="en-GB" smtClean="0"/>
              <a:t>14</a:t>
            </a:fld>
            <a:endParaRPr lang="en-GB"/>
          </a:p>
        </p:txBody>
      </p:sp>
    </p:spTree>
    <p:extLst>
      <p:ext uri="{BB962C8B-B14F-4D97-AF65-F5344CB8AC3E}">
        <p14:creationId xmlns:p14="http://schemas.microsoft.com/office/powerpoint/2010/main" val="27563032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sz="1200" b="0" i="0" u="none" strike="noStrike" kern="1200" baseline="0" dirty="0" smtClean="0">
                <a:solidFill>
                  <a:schemeClr val="tx1"/>
                </a:solidFill>
                <a:latin typeface="+mn-lt"/>
                <a:ea typeface="+mn-ea"/>
                <a:cs typeface="+mn-cs"/>
              </a:rPr>
              <a:t>Finally I added some general and open-ended questions to end the survey as well as an expression of thanks and the offer of a small reward.</a:t>
            </a:r>
          </a:p>
          <a:p>
            <a:r>
              <a:rPr lang="en-GB" sz="1200" b="0" i="0" u="none" strike="noStrike" kern="1200" baseline="0" dirty="0" smtClean="0">
                <a:solidFill>
                  <a:schemeClr val="tx1"/>
                </a:solidFill>
                <a:latin typeface="+mn-lt"/>
                <a:ea typeface="+mn-ea"/>
                <a:cs typeface="+mn-cs"/>
              </a:rPr>
              <a:t>A very small reward of promising to send out an electronic version of the final paper.</a:t>
            </a:r>
          </a:p>
          <a:p>
            <a:endParaRPr lang="en-GB" sz="1200" b="0" i="0" u="none" strike="noStrike" kern="1200" baseline="0" dirty="0" smtClean="0">
              <a:solidFill>
                <a:schemeClr val="tx1"/>
              </a:solidFill>
              <a:latin typeface="+mn-lt"/>
              <a:ea typeface="+mn-ea"/>
              <a:cs typeface="+mn-cs"/>
            </a:endParaRPr>
          </a:p>
          <a:p>
            <a:r>
              <a:rPr lang="en-GB" sz="1200" b="0" i="0" u="none" strike="noStrike" kern="1200" baseline="0" dirty="0" smtClean="0">
                <a:solidFill>
                  <a:schemeClr val="tx1"/>
                </a:solidFill>
                <a:latin typeface="+mn-lt"/>
                <a:ea typeface="+mn-ea"/>
                <a:cs typeface="+mn-cs"/>
              </a:rPr>
              <a:t>Interestingly enough a huge </a:t>
            </a:r>
            <a:r>
              <a:rPr lang="en-GB" sz="1200" b="1" i="0" u="none" strike="noStrike" kern="1200" baseline="0" dirty="0" smtClean="0">
                <a:solidFill>
                  <a:schemeClr val="tx1"/>
                </a:solidFill>
                <a:latin typeface="+mn-lt"/>
                <a:ea typeface="+mn-ea"/>
                <a:cs typeface="+mn-cs"/>
              </a:rPr>
              <a:t>75% of people </a:t>
            </a:r>
            <a:r>
              <a:rPr lang="en-GB" sz="1200" b="0" i="0" u="none" strike="noStrike" kern="1200" baseline="0" dirty="0" smtClean="0">
                <a:solidFill>
                  <a:schemeClr val="tx1"/>
                </a:solidFill>
                <a:latin typeface="+mn-lt"/>
                <a:ea typeface="+mn-ea"/>
                <a:cs typeface="+mn-cs"/>
              </a:rPr>
              <a:t>said they’d like to receive the paper when it’s finished. One person has even since asked if he might get hold of the raw data, because he’d be interested in doing his </a:t>
            </a:r>
            <a:r>
              <a:rPr lang="en-GB" sz="1200" b="1" i="0" u="none" strike="noStrike" kern="1200" baseline="0" dirty="0" smtClean="0">
                <a:solidFill>
                  <a:schemeClr val="tx1"/>
                </a:solidFill>
                <a:latin typeface="+mn-lt"/>
                <a:ea typeface="+mn-ea"/>
                <a:cs typeface="+mn-cs"/>
              </a:rPr>
              <a:t>own analysis </a:t>
            </a:r>
            <a:r>
              <a:rPr lang="en-GB" sz="1200" b="0" i="0" u="none" strike="noStrike" kern="1200" baseline="0" dirty="0" smtClean="0">
                <a:solidFill>
                  <a:schemeClr val="tx1"/>
                </a:solidFill>
                <a:latin typeface="+mn-lt"/>
                <a:ea typeface="+mn-ea"/>
                <a:cs typeface="+mn-cs"/>
              </a:rPr>
              <a:t>on the results.</a:t>
            </a:r>
          </a:p>
          <a:p>
            <a:endParaRPr lang="de-DE" sz="1200" b="0" i="0" u="none" strike="noStrike" kern="1200" baseline="0" dirty="0" smtClean="0">
              <a:solidFill>
                <a:schemeClr val="tx1"/>
              </a:solidFill>
              <a:latin typeface="+mn-lt"/>
              <a:ea typeface="+mn-ea"/>
              <a:cs typeface="+mn-cs"/>
            </a:endParaRPr>
          </a:p>
          <a:p>
            <a:r>
              <a:rPr lang="de-DE" sz="1200" b="0" i="0" u="none" strike="noStrike" kern="1200" baseline="0" dirty="0" smtClean="0">
                <a:solidFill>
                  <a:schemeClr val="tx1"/>
                </a:solidFill>
                <a:latin typeface="+mn-lt"/>
                <a:ea typeface="+mn-ea"/>
                <a:cs typeface="+mn-cs"/>
              </a:rPr>
              <a:t>So at least </a:t>
            </a:r>
            <a:r>
              <a:rPr lang="de-DE" sz="1200" b="0" i="0" u="none" strike="noStrike" kern="1200" baseline="0" dirty="0" err="1" smtClean="0">
                <a:solidFill>
                  <a:schemeClr val="tx1"/>
                </a:solidFill>
                <a:latin typeface="+mn-lt"/>
                <a:ea typeface="+mn-ea"/>
                <a:cs typeface="+mn-cs"/>
              </a:rPr>
              <a:t>I‘m</a:t>
            </a:r>
            <a:r>
              <a:rPr lang="de-DE" sz="1200" b="0" i="0" u="none" strike="noStrike" kern="1200" baseline="0" dirty="0" smtClean="0">
                <a:solidFill>
                  <a:schemeClr val="tx1"/>
                </a:solidFill>
                <a:latin typeface="+mn-lt"/>
                <a:ea typeface="+mn-ea"/>
                <a:cs typeface="+mn-cs"/>
              </a:rPr>
              <a:t> </a:t>
            </a:r>
            <a:r>
              <a:rPr lang="de-DE" sz="1200" b="0" i="0" u="none" strike="noStrike" kern="1200" baseline="0" dirty="0" err="1" smtClean="0">
                <a:solidFill>
                  <a:schemeClr val="tx1"/>
                </a:solidFill>
                <a:latin typeface="+mn-lt"/>
                <a:ea typeface="+mn-ea"/>
                <a:cs typeface="+mn-cs"/>
              </a:rPr>
              <a:t>sure</a:t>
            </a:r>
            <a:r>
              <a:rPr lang="de-DE" sz="1200" b="0" i="0" u="none" strike="noStrike" kern="1200" baseline="0" dirty="0" smtClean="0">
                <a:solidFill>
                  <a:schemeClr val="tx1"/>
                </a:solidFill>
                <a:latin typeface="+mn-lt"/>
                <a:ea typeface="+mn-ea"/>
                <a:cs typeface="+mn-cs"/>
              </a:rPr>
              <a:t> </a:t>
            </a:r>
            <a:r>
              <a:rPr lang="de-DE" sz="1200" b="0" i="0" u="none" strike="noStrike" kern="1200" baseline="0" dirty="0" err="1" smtClean="0">
                <a:solidFill>
                  <a:schemeClr val="tx1"/>
                </a:solidFill>
                <a:latin typeface="+mn-lt"/>
                <a:ea typeface="+mn-ea"/>
                <a:cs typeface="+mn-cs"/>
              </a:rPr>
              <a:t>that</a:t>
            </a:r>
            <a:r>
              <a:rPr lang="de-DE" sz="1200" b="0" i="0" u="none" strike="noStrike" kern="1200" baseline="0" dirty="0" smtClean="0">
                <a:solidFill>
                  <a:schemeClr val="tx1"/>
                </a:solidFill>
                <a:latin typeface="+mn-lt"/>
                <a:ea typeface="+mn-ea"/>
                <a:cs typeface="+mn-cs"/>
              </a:rPr>
              <a:t> </a:t>
            </a:r>
            <a:r>
              <a:rPr lang="de-DE" sz="1200" b="1" i="0" u="none" strike="noStrike" kern="1200" baseline="0" dirty="0" err="1" smtClean="0">
                <a:solidFill>
                  <a:schemeClr val="tx1"/>
                </a:solidFill>
                <a:latin typeface="+mn-lt"/>
                <a:ea typeface="+mn-ea"/>
                <a:cs typeface="+mn-cs"/>
              </a:rPr>
              <a:t>my</a:t>
            </a:r>
            <a:r>
              <a:rPr lang="de-DE" sz="1200" b="1" i="0" u="none" strike="noStrike" kern="1200" baseline="0" dirty="0" smtClean="0">
                <a:solidFill>
                  <a:schemeClr val="tx1"/>
                </a:solidFill>
                <a:latin typeface="+mn-lt"/>
                <a:ea typeface="+mn-ea"/>
                <a:cs typeface="+mn-cs"/>
              </a:rPr>
              <a:t> </a:t>
            </a:r>
            <a:r>
              <a:rPr lang="de-DE" sz="1200" b="1" i="0" u="none" strike="noStrike" kern="1200" baseline="0" dirty="0" err="1" smtClean="0">
                <a:solidFill>
                  <a:schemeClr val="tx1"/>
                </a:solidFill>
                <a:latin typeface="+mn-lt"/>
                <a:ea typeface="+mn-ea"/>
                <a:cs typeface="+mn-cs"/>
              </a:rPr>
              <a:t>participants</a:t>
            </a:r>
            <a:r>
              <a:rPr lang="de-DE" sz="1200" b="1" i="0" u="none" strike="noStrike" kern="1200" baseline="0" dirty="0" smtClean="0">
                <a:solidFill>
                  <a:schemeClr val="tx1"/>
                </a:solidFill>
                <a:latin typeface="+mn-lt"/>
                <a:ea typeface="+mn-ea"/>
                <a:cs typeface="+mn-cs"/>
              </a:rPr>
              <a:t> </a:t>
            </a:r>
            <a:r>
              <a:rPr lang="de-DE" sz="1200" b="1" i="0" u="none" strike="noStrike" kern="1200" baseline="0" dirty="0" err="1" smtClean="0">
                <a:solidFill>
                  <a:schemeClr val="tx1"/>
                </a:solidFill>
                <a:latin typeface="+mn-lt"/>
                <a:ea typeface="+mn-ea"/>
                <a:cs typeface="+mn-cs"/>
              </a:rPr>
              <a:t>were</a:t>
            </a:r>
            <a:r>
              <a:rPr lang="de-DE" sz="1200" b="1" i="0" u="none" strike="noStrike" kern="1200" baseline="0" dirty="0" smtClean="0">
                <a:solidFill>
                  <a:schemeClr val="tx1"/>
                </a:solidFill>
                <a:latin typeface="+mn-lt"/>
                <a:ea typeface="+mn-ea"/>
                <a:cs typeface="+mn-cs"/>
              </a:rPr>
              <a:t> </a:t>
            </a:r>
            <a:r>
              <a:rPr lang="de-DE" sz="1200" b="1" i="0" u="none" strike="noStrike" kern="1200" baseline="0" dirty="0" err="1" smtClean="0">
                <a:solidFill>
                  <a:schemeClr val="tx1"/>
                </a:solidFill>
                <a:latin typeface="+mn-lt"/>
                <a:ea typeface="+mn-ea"/>
                <a:cs typeface="+mn-cs"/>
              </a:rPr>
              <a:t>highly</a:t>
            </a:r>
            <a:r>
              <a:rPr lang="de-DE" sz="1200" b="1" i="0" u="none" strike="noStrike" kern="1200" baseline="0" dirty="0" smtClean="0">
                <a:solidFill>
                  <a:schemeClr val="tx1"/>
                </a:solidFill>
                <a:latin typeface="+mn-lt"/>
                <a:ea typeface="+mn-ea"/>
                <a:cs typeface="+mn-cs"/>
              </a:rPr>
              <a:t> </a:t>
            </a:r>
            <a:r>
              <a:rPr lang="de-DE" sz="1200" b="1" i="0" u="none" strike="noStrike" kern="1200" baseline="0" dirty="0" err="1" smtClean="0">
                <a:solidFill>
                  <a:schemeClr val="tx1"/>
                </a:solidFill>
                <a:latin typeface="+mn-lt"/>
                <a:ea typeface="+mn-ea"/>
                <a:cs typeface="+mn-cs"/>
              </a:rPr>
              <a:t>motivated</a:t>
            </a:r>
            <a:r>
              <a:rPr lang="de-DE" sz="1200" b="1" i="0" u="none" strike="noStrike" kern="1200" baseline="0" dirty="0" smtClean="0">
                <a:solidFill>
                  <a:schemeClr val="tx1"/>
                </a:solidFill>
                <a:latin typeface="+mn-lt"/>
                <a:ea typeface="+mn-ea"/>
                <a:cs typeface="+mn-cs"/>
              </a:rPr>
              <a:t> </a:t>
            </a:r>
            <a:r>
              <a:rPr lang="de-DE" sz="1200" b="0" i="0" u="none" strike="noStrike" kern="1200" baseline="0" dirty="0" smtClean="0">
                <a:solidFill>
                  <a:schemeClr val="tx1"/>
                </a:solidFill>
                <a:latin typeface="+mn-lt"/>
                <a:ea typeface="+mn-ea"/>
                <a:cs typeface="+mn-cs"/>
                <a:sym typeface="Wingdings" panose="05000000000000000000" pitchFamily="2" charset="2"/>
              </a:rPr>
              <a:t>, </a:t>
            </a:r>
            <a:r>
              <a:rPr lang="de-DE" sz="1200" b="0" i="0" u="none" strike="noStrike" kern="1200" baseline="0" dirty="0" err="1" smtClean="0">
                <a:solidFill>
                  <a:schemeClr val="tx1"/>
                </a:solidFill>
                <a:latin typeface="+mn-lt"/>
                <a:ea typeface="+mn-ea"/>
                <a:cs typeface="+mn-cs"/>
                <a:sym typeface="Wingdings" panose="05000000000000000000" pitchFamily="2" charset="2"/>
              </a:rPr>
              <a:t>and</a:t>
            </a:r>
            <a:r>
              <a:rPr lang="de-DE" sz="1200" b="0" i="0" u="none" strike="noStrike" kern="1200" baseline="0" dirty="0" smtClean="0">
                <a:solidFill>
                  <a:schemeClr val="tx1"/>
                </a:solidFill>
                <a:latin typeface="+mn-lt"/>
                <a:ea typeface="+mn-ea"/>
                <a:cs typeface="+mn-cs"/>
                <a:sym typeface="Wingdings" panose="05000000000000000000" pitchFamily="2" charset="2"/>
              </a:rPr>
              <a:t> </a:t>
            </a:r>
            <a:r>
              <a:rPr lang="de-DE" sz="1200" b="0" i="0" u="none" strike="noStrike" kern="1200" baseline="0" dirty="0" err="1" smtClean="0">
                <a:solidFill>
                  <a:schemeClr val="tx1"/>
                </a:solidFill>
                <a:latin typeface="+mn-lt"/>
                <a:ea typeface="+mn-ea"/>
                <a:cs typeface="+mn-cs"/>
                <a:sym typeface="Wingdings" panose="05000000000000000000" pitchFamily="2" charset="2"/>
              </a:rPr>
              <a:t>if</a:t>
            </a:r>
            <a:r>
              <a:rPr lang="de-DE" sz="1200" b="0" i="0" u="none" strike="noStrike" kern="1200" baseline="0" dirty="0" smtClean="0">
                <a:solidFill>
                  <a:schemeClr val="tx1"/>
                </a:solidFill>
                <a:latin typeface="+mn-lt"/>
                <a:ea typeface="+mn-ea"/>
                <a:cs typeface="+mn-cs"/>
                <a:sym typeface="Wingdings" panose="05000000000000000000" pitchFamily="2" charset="2"/>
              </a:rPr>
              <a:t> I </a:t>
            </a:r>
            <a:r>
              <a:rPr lang="de-DE" sz="1200" b="0" i="0" u="none" strike="noStrike" kern="1200" baseline="0" dirty="0" err="1" smtClean="0">
                <a:solidFill>
                  <a:schemeClr val="tx1"/>
                </a:solidFill>
                <a:latin typeface="+mn-lt"/>
                <a:ea typeface="+mn-ea"/>
                <a:cs typeface="+mn-cs"/>
                <a:sym typeface="Wingdings" panose="05000000000000000000" pitchFamily="2" charset="2"/>
              </a:rPr>
              <a:t>were</a:t>
            </a:r>
            <a:r>
              <a:rPr lang="de-DE" sz="1200" b="0" i="0" u="none" strike="noStrike" kern="1200" baseline="0" dirty="0" smtClean="0">
                <a:solidFill>
                  <a:schemeClr val="tx1"/>
                </a:solidFill>
                <a:latin typeface="+mn-lt"/>
                <a:ea typeface="+mn-ea"/>
                <a:cs typeface="+mn-cs"/>
                <a:sym typeface="Wingdings" panose="05000000000000000000" pitchFamily="2" charset="2"/>
              </a:rPr>
              <a:t> </a:t>
            </a:r>
            <a:r>
              <a:rPr lang="de-DE" sz="1200" b="0" i="0" u="none" strike="noStrike" kern="1200" baseline="0" dirty="0" err="1" smtClean="0">
                <a:solidFill>
                  <a:schemeClr val="tx1"/>
                </a:solidFill>
                <a:latin typeface="+mn-lt"/>
                <a:ea typeface="+mn-ea"/>
                <a:cs typeface="+mn-cs"/>
                <a:sym typeface="Wingdings" panose="05000000000000000000" pitchFamily="2" charset="2"/>
              </a:rPr>
              <a:t>to</a:t>
            </a:r>
            <a:r>
              <a:rPr lang="de-DE" sz="1200" b="0" i="0" u="none" strike="noStrike" kern="1200" baseline="0" dirty="0" smtClean="0">
                <a:solidFill>
                  <a:schemeClr val="tx1"/>
                </a:solidFill>
                <a:latin typeface="+mn-lt"/>
                <a:ea typeface="+mn-ea"/>
                <a:cs typeface="+mn-cs"/>
                <a:sym typeface="Wingdings" panose="05000000000000000000" pitchFamily="2" charset="2"/>
              </a:rPr>
              <a:t> do </a:t>
            </a:r>
            <a:r>
              <a:rPr lang="de-DE" sz="1200" b="1" i="0" u="sng" strike="noStrike" kern="1200" baseline="0" dirty="0" err="1" smtClean="0">
                <a:solidFill>
                  <a:schemeClr val="tx1"/>
                </a:solidFill>
                <a:latin typeface="+mn-lt"/>
                <a:ea typeface="+mn-ea"/>
                <a:cs typeface="+mn-cs"/>
                <a:sym typeface="Wingdings" panose="05000000000000000000" pitchFamily="2" charset="2"/>
              </a:rPr>
              <a:t>another</a:t>
            </a:r>
            <a:r>
              <a:rPr lang="de-DE" sz="1200" b="0" i="0" u="none" strike="noStrike" kern="1200" baseline="0" dirty="0" smtClean="0">
                <a:solidFill>
                  <a:schemeClr val="tx1"/>
                </a:solidFill>
                <a:latin typeface="+mn-lt"/>
                <a:ea typeface="+mn-ea"/>
                <a:cs typeface="+mn-cs"/>
                <a:sym typeface="Wingdings" panose="05000000000000000000" pitchFamily="2" charset="2"/>
              </a:rPr>
              <a:t> </a:t>
            </a:r>
            <a:r>
              <a:rPr lang="de-DE" sz="1200" b="0" i="0" u="none" strike="noStrike" kern="1200" baseline="0" dirty="0" err="1" smtClean="0">
                <a:solidFill>
                  <a:schemeClr val="tx1"/>
                </a:solidFill>
                <a:latin typeface="+mn-lt"/>
                <a:ea typeface="+mn-ea"/>
                <a:cs typeface="+mn-cs"/>
                <a:sym typeface="Wingdings" panose="05000000000000000000" pitchFamily="2" charset="2"/>
              </a:rPr>
              <a:t>survey</a:t>
            </a:r>
            <a:r>
              <a:rPr lang="de-DE" sz="1200" b="0" i="0" u="none" strike="noStrike" kern="1200" baseline="0" dirty="0" smtClean="0">
                <a:solidFill>
                  <a:schemeClr val="tx1"/>
                </a:solidFill>
                <a:latin typeface="+mn-lt"/>
                <a:ea typeface="+mn-ea"/>
                <a:cs typeface="+mn-cs"/>
                <a:sym typeface="Wingdings" panose="05000000000000000000" pitchFamily="2" charset="2"/>
              </a:rPr>
              <a:t>, I was </a:t>
            </a:r>
            <a:r>
              <a:rPr lang="de-DE" sz="1200" b="0" i="0" u="none" strike="noStrike" kern="1200" baseline="0" dirty="0" err="1" smtClean="0">
                <a:solidFill>
                  <a:schemeClr val="tx1"/>
                </a:solidFill>
                <a:latin typeface="+mn-lt"/>
                <a:ea typeface="+mn-ea"/>
                <a:cs typeface="+mn-cs"/>
                <a:sym typeface="Wingdings" panose="05000000000000000000" pitchFamily="2" charset="2"/>
              </a:rPr>
              <a:t>given</a:t>
            </a:r>
            <a:r>
              <a:rPr lang="de-DE" sz="1200" b="0" i="0" u="none" strike="noStrike" kern="1200" baseline="0" dirty="0" smtClean="0">
                <a:solidFill>
                  <a:schemeClr val="tx1"/>
                </a:solidFill>
                <a:latin typeface="+mn-lt"/>
                <a:ea typeface="+mn-ea"/>
                <a:cs typeface="+mn-cs"/>
                <a:sym typeface="Wingdings" panose="05000000000000000000" pitchFamily="2" charset="2"/>
              </a:rPr>
              <a:t> </a:t>
            </a:r>
            <a:r>
              <a:rPr lang="de-DE" sz="1200" b="0" i="0" u="none" strike="noStrike" kern="1200" baseline="0" dirty="0" err="1" smtClean="0">
                <a:solidFill>
                  <a:schemeClr val="tx1"/>
                </a:solidFill>
                <a:latin typeface="+mn-lt"/>
                <a:ea typeface="+mn-ea"/>
                <a:cs typeface="+mn-cs"/>
                <a:sym typeface="Wingdings" panose="05000000000000000000" pitchFamily="2" charset="2"/>
              </a:rPr>
              <a:t>some</a:t>
            </a:r>
            <a:r>
              <a:rPr lang="de-DE" sz="1200" b="0" i="0" u="none" strike="noStrike" kern="1200" baseline="0" dirty="0" smtClean="0">
                <a:solidFill>
                  <a:schemeClr val="tx1"/>
                </a:solidFill>
                <a:latin typeface="+mn-lt"/>
                <a:ea typeface="+mn-ea"/>
                <a:cs typeface="+mn-cs"/>
                <a:sym typeface="Wingdings" panose="05000000000000000000" pitchFamily="2" charset="2"/>
              </a:rPr>
              <a:t> </a:t>
            </a:r>
            <a:r>
              <a:rPr lang="de-DE" sz="1200" b="0" i="0" u="none" strike="noStrike" kern="1200" baseline="0" dirty="0" err="1" smtClean="0">
                <a:solidFill>
                  <a:schemeClr val="tx1"/>
                </a:solidFill>
                <a:latin typeface="+mn-lt"/>
                <a:ea typeface="+mn-ea"/>
                <a:cs typeface="+mn-cs"/>
                <a:sym typeface="Wingdings" panose="05000000000000000000" pitchFamily="2" charset="2"/>
              </a:rPr>
              <a:t>very</a:t>
            </a:r>
            <a:r>
              <a:rPr lang="de-DE" sz="1200" b="0" i="0" u="none" strike="noStrike" kern="1200" baseline="0" dirty="0" smtClean="0">
                <a:solidFill>
                  <a:schemeClr val="tx1"/>
                </a:solidFill>
                <a:latin typeface="+mn-lt"/>
                <a:ea typeface="+mn-ea"/>
                <a:cs typeface="+mn-cs"/>
                <a:sym typeface="Wingdings" panose="05000000000000000000" pitchFamily="2" charset="2"/>
              </a:rPr>
              <a:t> </a:t>
            </a:r>
            <a:r>
              <a:rPr lang="de-DE" sz="1200" b="0" i="0" u="none" strike="noStrike" kern="1200" baseline="0" dirty="0" err="1" smtClean="0">
                <a:solidFill>
                  <a:schemeClr val="tx1"/>
                </a:solidFill>
                <a:latin typeface="+mn-lt"/>
                <a:ea typeface="+mn-ea"/>
                <a:cs typeface="+mn-cs"/>
                <a:sym typeface="Wingdings" panose="05000000000000000000" pitchFamily="2" charset="2"/>
              </a:rPr>
              <a:t>interesting</a:t>
            </a:r>
            <a:r>
              <a:rPr lang="de-DE" sz="1200" b="0" i="0" u="none" strike="noStrike" kern="1200" baseline="0" dirty="0" smtClean="0">
                <a:solidFill>
                  <a:schemeClr val="tx1"/>
                </a:solidFill>
                <a:latin typeface="+mn-lt"/>
                <a:ea typeface="+mn-ea"/>
                <a:cs typeface="+mn-cs"/>
                <a:sym typeface="Wingdings" panose="05000000000000000000" pitchFamily="2" charset="2"/>
              </a:rPr>
              <a:t> </a:t>
            </a:r>
            <a:r>
              <a:rPr lang="de-DE" sz="1200" b="0" i="0" u="none" strike="noStrike" kern="1200" baseline="0" dirty="0" err="1" smtClean="0">
                <a:solidFill>
                  <a:schemeClr val="tx1"/>
                </a:solidFill>
                <a:latin typeface="+mn-lt"/>
                <a:ea typeface="+mn-ea"/>
                <a:cs typeface="+mn-cs"/>
                <a:sym typeface="Wingdings" panose="05000000000000000000" pitchFamily="2" charset="2"/>
              </a:rPr>
              <a:t>feedback</a:t>
            </a:r>
            <a:r>
              <a:rPr lang="de-DE" sz="1200" b="0" i="0" u="none" strike="noStrike" kern="1200" baseline="0" dirty="0" smtClean="0">
                <a:solidFill>
                  <a:schemeClr val="tx1"/>
                </a:solidFill>
                <a:latin typeface="+mn-lt"/>
                <a:ea typeface="+mn-ea"/>
                <a:cs typeface="+mn-cs"/>
                <a:sym typeface="Wingdings" panose="05000000000000000000" pitchFamily="2" charset="2"/>
              </a:rPr>
              <a:t> in </a:t>
            </a:r>
            <a:r>
              <a:rPr lang="de-DE" sz="1200" b="0" i="0" u="none" strike="noStrike" kern="1200" baseline="0" dirty="0" err="1" smtClean="0">
                <a:solidFill>
                  <a:schemeClr val="tx1"/>
                </a:solidFill>
                <a:latin typeface="+mn-lt"/>
                <a:ea typeface="+mn-ea"/>
                <a:cs typeface="+mn-cs"/>
                <a:sym typeface="Wingdings" panose="05000000000000000000" pitchFamily="2" charset="2"/>
              </a:rPr>
              <a:t>those</a:t>
            </a:r>
            <a:r>
              <a:rPr lang="de-DE" sz="1200" b="0" i="0" u="none" strike="noStrike" kern="1200" baseline="0" dirty="0" smtClean="0">
                <a:solidFill>
                  <a:schemeClr val="tx1"/>
                </a:solidFill>
                <a:latin typeface="+mn-lt"/>
                <a:ea typeface="+mn-ea"/>
                <a:cs typeface="+mn-cs"/>
                <a:sym typeface="Wingdings" panose="05000000000000000000" pitchFamily="2" charset="2"/>
              </a:rPr>
              <a:t> open </a:t>
            </a:r>
            <a:r>
              <a:rPr lang="de-DE" sz="1200" b="0" i="0" u="none" strike="noStrike" kern="1200" baseline="0" dirty="0" err="1" smtClean="0">
                <a:solidFill>
                  <a:schemeClr val="tx1"/>
                </a:solidFill>
                <a:latin typeface="+mn-lt"/>
                <a:ea typeface="+mn-ea"/>
                <a:cs typeface="+mn-cs"/>
                <a:sym typeface="Wingdings" panose="05000000000000000000" pitchFamily="2" charset="2"/>
              </a:rPr>
              <a:t>questions</a:t>
            </a:r>
            <a:r>
              <a:rPr lang="de-DE" sz="1200" b="0" i="0" u="none" strike="noStrike" kern="1200" baseline="0" dirty="0" smtClean="0">
                <a:solidFill>
                  <a:schemeClr val="tx1"/>
                </a:solidFill>
                <a:latin typeface="+mn-lt"/>
                <a:ea typeface="+mn-ea"/>
                <a:cs typeface="+mn-cs"/>
                <a:sym typeface="Wingdings" panose="05000000000000000000" pitchFamily="2" charset="2"/>
              </a:rPr>
              <a:t> </a:t>
            </a:r>
            <a:r>
              <a:rPr lang="de-DE" sz="1200" b="0" i="0" u="none" strike="noStrike" kern="1200" baseline="0" dirty="0" err="1" smtClean="0">
                <a:solidFill>
                  <a:schemeClr val="tx1"/>
                </a:solidFill>
                <a:latin typeface="+mn-lt"/>
                <a:ea typeface="+mn-ea"/>
                <a:cs typeface="+mn-cs"/>
                <a:sym typeface="Wingdings" panose="05000000000000000000" pitchFamily="2" charset="2"/>
              </a:rPr>
              <a:t>which</a:t>
            </a:r>
            <a:r>
              <a:rPr lang="de-DE" sz="1200" b="0" i="0" u="none" strike="noStrike" kern="1200" baseline="0" dirty="0" smtClean="0">
                <a:solidFill>
                  <a:schemeClr val="tx1"/>
                </a:solidFill>
                <a:latin typeface="+mn-lt"/>
                <a:ea typeface="+mn-ea"/>
                <a:cs typeface="+mn-cs"/>
                <a:sym typeface="Wingdings" panose="05000000000000000000" pitchFamily="2" charset="2"/>
              </a:rPr>
              <a:t> I </a:t>
            </a:r>
            <a:r>
              <a:rPr lang="de-DE" sz="1200" b="0" i="0" u="none" strike="noStrike" kern="1200" baseline="0" dirty="0" err="1" smtClean="0">
                <a:solidFill>
                  <a:schemeClr val="tx1"/>
                </a:solidFill>
                <a:latin typeface="+mn-lt"/>
                <a:ea typeface="+mn-ea"/>
                <a:cs typeface="+mn-cs"/>
                <a:sym typeface="Wingdings" panose="05000000000000000000" pitchFamily="2" charset="2"/>
              </a:rPr>
              <a:t>would</a:t>
            </a:r>
            <a:r>
              <a:rPr lang="de-DE" sz="1200" b="0" i="0" u="none" strike="noStrike" kern="1200" baseline="0" dirty="0" smtClean="0">
                <a:solidFill>
                  <a:schemeClr val="tx1"/>
                </a:solidFill>
                <a:latin typeface="+mn-lt"/>
                <a:ea typeface="+mn-ea"/>
                <a:cs typeface="+mn-cs"/>
                <a:sym typeface="Wingdings" panose="05000000000000000000" pitchFamily="2" charset="2"/>
              </a:rPr>
              <a:t> </a:t>
            </a:r>
            <a:r>
              <a:rPr lang="de-DE" sz="1200" b="0" i="0" u="none" strike="noStrike" kern="1200" baseline="0" dirty="0" err="1" smtClean="0">
                <a:solidFill>
                  <a:schemeClr val="tx1"/>
                </a:solidFill>
                <a:latin typeface="+mn-lt"/>
                <a:ea typeface="+mn-ea"/>
                <a:cs typeface="+mn-cs"/>
                <a:sym typeface="Wingdings" panose="05000000000000000000" pitchFamily="2" charset="2"/>
              </a:rPr>
              <a:t>use</a:t>
            </a:r>
            <a:endParaRPr lang="en-GB" sz="1200" b="0" i="0" u="none" strike="noStrike" kern="1200" baseline="0" dirty="0" smtClean="0">
              <a:solidFill>
                <a:schemeClr val="tx1"/>
              </a:solidFill>
              <a:latin typeface="+mn-lt"/>
              <a:ea typeface="+mn-ea"/>
              <a:cs typeface="+mn-cs"/>
            </a:endParaRPr>
          </a:p>
          <a:p>
            <a:endParaRPr lang="en-GB" sz="1200" b="0" i="0" u="none" strike="noStrike" kern="1200" baseline="0" dirty="0" smtClean="0">
              <a:solidFill>
                <a:schemeClr val="tx1"/>
              </a:solidFill>
              <a:latin typeface="+mn-lt"/>
              <a:ea typeface="+mn-ea"/>
              <a:cs typeface="+mn-cs"/>
            </a:endParaRPr>
          </a:p>
        </p:txBody>
      </p:sp>
      <p:sp>
        <p:nvSpPr>
          <p:cNvPr id="4" name="Foliennummernplatzhalter 3"/>
          <p:cNvSpPr>
            <a:spLocks noGrp="1"/>
          </p:cNvSpPr>
          <p:nvPr>
            <p:ph type="sldNum" sz="quarter" idx="10"/>
          </p:nvPr>
        </p:nvSpPr>
        <p:spPr/>
        <p:txBody>
          <a:bodyPr/>
          <a:lstStyle/>
          <a:p>
            <a:fld id="{DAF19B9A-F03E-4FD1-9400-A6CACECD5895}" type="slidenum">
              <a:rPr lang="en-GB" smtClean="0"/>
              <a:t>15</a:t>
            </a:fld>
            <a:endParaRPr lang="en-GB"/>
          </a:p>
        </p:txBody>
      </p:sp>
    </p:spTree>
    <p:extLst>
      <p:ext uri="{BB962C8B-B14F-4D97-AF65-F5344CB8AC3E}">
        <p14:creationId xmlns:p14="http://schemas.microsoft.com/office/powerpoint/2010/main" val="27563032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So </a:t>
            </a:r>
            <a:r>
              <a:rPr lang="de-DE" dirty="0" err="1" smtClean="0"/>
              <a:t>now</a:t>
            </a:r>
            <a:r>
              <a:rPr lang="de-DE" dirty="0" smtClean="0"/>
              <a:t> </a:t>
            </a:r>
            <a:r>
              <a:rPr lang="de-DE" dirty="0" err="1" smtClean="0"/>
              <a:t>to</a:t>
            </a:r>
            <a:r>
              <a:rPr lang="de-DE" dirty="0" smtClean="0"/>
              <a:t> </a:t>
            </a:r>
            <a:r>
              <a:rPr lang="de-DE" dirty="0" err="1" smtClean="0"/>
              <a:t>the</a:t>
            </a:r>
            <a:r>
              <a:rPr lang="de-DE" dirty="0" smtClean="0"/>
              <a:t> </a:t>
            </a:r>
            <a:r>
              <a:rPr lang="de-DE" b="1" dirty="0" err="1" smtClean="0"/>
              <a:t>results</a:t>
            </a:r>
            <a:r>
              <a:rPr lang="de-DE" dirty="0" smtClean="0"/>
              <a:t> </a:t>
            </a:r>
            <a:r>
              <a:rPr lang="de-DE" dirty="0" err="1" smtClean="0"/>
              <a:t>of</a:t>
            </a:r>
            <a:r>
              <a:rPr lang="de-DE" dirty="0" smtClean="0"/>
              <a:t> </a:t>
            </a:r>
            <a:r>
              <a:rPr lang="de-DE" dirty="0" err="1" smtClean="0"/>
              <a:t>the</a:t>
            </a:r>
            <a:r>
              <a:rPr lang="de-DE" dirty="0" smtClean="0"/>
              <a:t> </a:t>
            </a:r>
            <a:r>
              <a:rPr lang="de-DE" dirty="0" err="1" smtClean="0"/>
              <a:t>survey</a:t>
            </a:r>
            <a:r>
              <a:rPr lang="de-DE" dirty="0" smtClean="0"/>
              <a:t>:</a:t>
            </a:r>
          </a:p>
          <a:p>
            <a:r>
              <a:rPr lang="de-DE" dirty="0" err="1" smtClean="0"/>
              <a:t>I‘ll</a:t>
            </a:r>
            <a:r>
              <a:rPr lang="de-DE" dirty="0" smtClean="0"/>
              <a:t> </a:t>
            </a:r>
            <a:r>
              <a:rPr lang="de-DE" dirty="0" err="1" smtClean="0"/>
              <a:t>be</a:t>
            </a:r>
            <a:r>
              <a:rPr lang="de-DE" dirty="0" smtClean="0"/>
              <a:t> </a:t>
            </a:r>
            <a:r>
              <a:rPr lang="de-DE" dirty="0" err="1" smtClean="0"/>
              <a:t>basically</a:t>
            </a:r>
            <a:r>
              <a:rPr lang="de-DE" dirty="0" smtClean="0"/>
              <a:t> </a:t>
            </a:r>
            <a:r>
              <a:rPr lang="de-DE" dirty="0" err="1" smtClean="0"/>
              <a:t>talking</a:t>
            </a:r>
            <a:r>
              <a:rPr lang="de-DE" dirty="0" smtClean="0"/>
              <a:t> </a:t>
            </a:r>
            <a:r>
              <a:rPr lang="de-DE" dirty="0" err="1" smtClean="0"/>
              <a:t>about</a:t>
            </a:r>
            <a:r>
              <a:rPr lang="de-DE" dirty="0" smtClean="0"/>
              <a:t> </a:t>
            </a:r>
            <a:r>
              <a:rPr lang="de-DE" b="1" dirty="0" smtClean="0"/>
              <a:t>3 </a:t>
            </a:r>
            <a:r>
              <a:rPr lang="de-DE" b="1" dirty="0" err="1" smtClean="0"/>
              <a:t>sets</a:t>
            </a:r>
            <a:r>
              <a:rPr lang="de-DE" b="1" dirty="0" smtClean="0"/>
              <a:t> </a:t>
            </a:r>
            <a:r>
              <a:rPr lang="de-DE" b="1" dirty="0" err="1" smtClean="0"/>
              <a:t>of</a:t>
            </a:r>
            <a:r>
              <a:rPr lang="de-DE" b="1" dirty="0" smtClean="0"/>
              <a:t> </a:t>
            </a:r>
            <a:r>
              <a:rPr lang="de-DE" b="1" dirty="0" err="1" smtClean="0"/>
              <a:t>results</a:t>
            </a:r>
            <a:r>
              <a:rPr lang="de-DE" dirty="0" smtClean="0"/>
              <a:t>. (</a:t>
            </a:r>
            <a:r>
              <a:rPr lang="de-DE" dirty="0" err="1" smtClean="0"/>
              <a:t>emphasize</a:t>
            </a:r>
            <a:r>
              <a:rPr lang="de-DE" dirty="0" smtClean="0"/>
              <a:t> </a:t>
            </a:r>
            <a:r>
              <a:rPr lang="de-DE" dirty="0" err="1" smtClean="0"/>
              <a:t>by</a:t>
            </a:r>
            <a:r>
              <a:rPr lang="de-DE" dirty="0" smtClean="0"/>
              <a:t> </a:t>
            </a:r>
            <a:r>
              <a:rPr lang="de-DE" dirty="0" err="1" smtClean="0"/>
              <a:t>counting</a:t>
            </a:r>
            <a:r>
              <a:rPr lang="de-DE" dirty="0" smtClean="0"/>
              <a:t> on </a:t>
            </a:r>
            <a:r>
              <a:rPr lang="de-DE" dirty="0" err="1" smtClean="0"/>
              <a:t>fingers</a:t>
            </a:r>
            <a:r>
              <a:rPr lang="de-DE" dirty="0" smtClean="0"/>
              <a:t>)</a:t>
            </a:r>
          </a:p>
          <a:p>
            <a:pPr marL="228600" indent="-228600">
              <a:buFont typeface="+mj-lt"/>
              <a:buAutoNum type="arabicPeriod"/>
            </a:pPr>
            <a:r>
              <a:rPr lang="de-DE" dirty="0" err="1" smtClean="0"/>
              <a:t>We‘ll</a:t>
            </a:r>
            <a:r>
              <a:rPr lang="de-DE" dirty="0" smtClean="0"/>
              <a:t> </a:t>
            </a:r>
            <a:r>
              <a:rPr lang="de-DE" dirty="0" err="1" smtClean="0"/>
              <a:t>see</a:t>
            </a:r>
            <a:r>
              <a:rPr lang="de-DE" dirty="0" smtClean="0"/>
              <a:t> </a:t>
            </a:r>
            <a:r>
              <a:rPr lang="de-DE" dirty="0" err="1" smtClean="0"/>
              <a:t>what</a:t>
            </a:r>
            <a:r>
              <a:rPr lang="de-DE" dirty="0" smtClean="0"/>
              <a:t> </a:t>
            </a:r>
            <a:r>
              <a:rPr lang="de-DE" b="1" dirty="0" err="1" smtClean="0"/>
              <a:t>kinds</a:t>
            </a:r>
            <a:r>
              <a:rPr lang="de-DE" baseline="0" dirty="0" smtClean="0"/>
              <a:t> </a:t>
            </a:r>
            <a:r>
              <a:rPr lang="de-DE" baseline="0" dirty="0" err="1" smtClean="0"/>
              <a:t>of</a:t>
            </a:r>
            <a:r>
              <a:rPr lang="de-DE" baseline="0" dirty="0" smtClean="0"/>
              <a:t> </a:t>
            </a:r>
            <a:r>
              <a:rPr lang="de-DE" baseline="0" dirty="0" err="1" smtClean="0"/>
              <a:t>people</a:t>
            </a:r>
            <a:r>
              <a:rPr lang="de-DE" baseline="0" dirty="0" smtClean="0"/>
              <a:t> </a:t>
            </a:r>
            <a:r>
              <a:rPr lang="de-DE" baseline="0" dirty="0" err="1" smtClean="0"/>
              <a:t>our</a:t>
            </a:r>
            <a:r>
              <a:rPr lang="de-DE" baseline="0" dirty="0" smtClean="0"/>
              <a:t> </a:t>
            </a:r>
            <a:r>
              <a:rPr lang="de-DE" baseline="0" dirty="0" err="1" smtClean="0"/>
              <a:t>participants</a:t>
            </a:r>
            <a:r>
              <a:rPr lang="de-DE" baseline="0" dirty="0" smtClean="0"/>
              <a:t> </a:t>
            </a:r>
            <a:r>
              <a:rPr lang="de-DE" baseline="0" dirty="0" err="1" smtClean="0"/>
              <a:t>were</a:t>
            </a:r>
            <a:r>
              <a:rPr lang="de-DE" baseline="0" dirty="0" smtClean="0"/>
              <a:t> (</a:t>
            </a:r>
            <a:r>
              <a:rPr lang="de-DE" baseline="0" dirty="0" err="1" smtClean="0"/>
              <a:t>age</a:t>
            </a:r>
            <a:r>
              <a:rPr lang="de-DE" baseline="0" dirty="0" smtClean="0"/>
              <a:t>, </a:t>
            </a:r>
            <a:r>
              <a:rPr lang="de-DE" baseline="0" dirty="0" err="1" smtClean="0"/>
              <a:t>education</a:t>
            </a:r>
            <a:r>
              <a:rPr lang="de-DE" baseline="0" dirty="0" smtClean="0"/>
              <a:t>, </a:t>
            </a:r>
            <a:r>
              <a:rPr lang="de-DE" baseline="0" dirty="0" err="1" smtClean="0"/>
              <a:t>gender</a:t>
            </a:r>
            <a:r>
              <a:rPr lang="de-DE" baseline="0" dirty="0" smtClean="0"/>
              <a:t>)</a:t>
            </a:r>
          </a:p>
          <a:p>
            <a:pPr marL="228600" indent="-228600">
              <a:buFont typeface="+mj-lt"/>
              <a:buAutoNum type="arabicPeriod"/>
            </a:pPr>
            <a:r>
              <a:rPr lang="de-DE" baseline="0" dirty="0" err="1" smtClean="0"/>
              <a:t>We‘ll</a:t>
            </a:r>
            <a:r>
              <a:rPr lang="de-DE" baseline="0" dirty="0" smtClean="0"/>
              <a:t> </a:t>
            </a:r>
            <a:r>
              <a:rPr lang="de-DE" baseline="0" dirty="0" err="1" smtClean="0"/>
              <a:t>compare</a:t>
            </a:r>
            <a:r>
              <a:rPr lang="de-DE" baseline="0" dirty="0" smtClean="0"/>
              <a:t> </a:t>
            </a:r>
          </a:p>
          <a:p>
            <a:pPr marL="628650" lvl="1" indent="-171450">
              <a:buFont typeface="Arial" panose="020B0604020202020204" pitchFamily="34" charset="0"/>
              <a:buChar char="•"/>
            </a:pPr>
            <a:r>
              <a:rPr lang="de-DE" baseline="0" dirty="0" err="1" smtClean="0"/>
              <a:t>language</a:t>
            </a:r>
            <a:r>
              <a:rPr lang="de-DE" baseline="0" dirty="0" smtClean="0"/>
              <a:t> </a:t>
            </a:r>
            <a:r>
              <a:rPr lang="de-DE" baseline="0" dirty="0" err="1" smtClean="0"/>
              <a:t>usage</a:t>
            </a:r>
            <a:r>
              <a:rPr lang="de-DE" baseline="0" dirty="0" smtClean="0"/>
              <a:t> </a:t>
            </a:r>
            <a:r>
              <a:rPr lang="de-DE" baseline="0" dirty="0" err="1" smtClean="0"/>
              <a:t>and</a:t>
            </a:r>
            <a:r>
              <a:rPr lang="de-DE" baseline="0" dirty="0" smtClean="0"/>
              <a:t> </a:t>
            </a:r>
            <a:r>
              <a:rPr lang="de-DE" baseline="0" dirty="0" err="1" smtClean="0"/>
              <a:t>fluency</a:t>
            </a:r>
            <a:endParaRPr lang="de-DE" baseline="0" dirty="0" smtClean="0"/>
          </a:p>
          <a:p>
            <a:pPr marL="628650" lvl="1" indent="-171450">
              <a:buFont typeface="Arial" panose="020B0604020202020204" pitchFamily="34" charset="0"/>
              <a:buChar char="•"/>
            </a:pPr>
            <a:r>
              <a:rPr lang="de-DE" baseline="0" dirty="0" err="1" smtClean="0"/>
              <a:t>Types</a:t>
            </a:r>
            <a:r>
              <a:rPr lang="de-DE" baseline="0" dirty="0" smtClean="0"/>
              <a:t> </a:t>
            </a:r>
            <a:r>
              <a:rPr lang="de-DE" baseline="0" dirty="0" err="1" smtClean="0"/>
              <a:t>of</a:t>
            </a:r>
            <a:r>
              <a:rPr lang="de-DE" baseline="0" dirty="0" smtClean="0"/>
              <a:t> </a:t>
            </a:r>
            <a:r>
              <a:rPr lang="de-DE" baseline="0" dirty="0" err="1" smtClean="0"/>
              <a:t>usages</a:t>
            </a:r>
            <a:endParaRPr lang="de-DE" baseline="0" dirty="0" smtClean="0"/>
          </a:p>
          <a:p>
            <a:pPr marL="628650" lvl="1" indent="-171450">
              <a:buFont typeface="Arial" panose="020B0604020202020204" pitchFamily="34" charset="0"/>
              <a:buChar char="•"/>
            </a:pPr>
            <a:endParaRPr lang="de-DE" baseline="0" dirty="0" smtClean="0"/>
          </a:p>
          <a:p>
            <a:pPr marL="228600" lvl="0" indent="-228600">
              <a:buFont typeface="+mj-lt"/>
              <a:buAutoNum type="arabicPeriod"/>
            </a:pPr>
            <a:r>
              <a:rPr lang="de-DE" baseline="0" dirty="0" err="1" smtClean="0"/>
              <a:t>And</a:t>
            </a:r>
            <a:r>
              <a:rPr lang="de-DE" baseline="0" dirty="0" smtClean="0"/>
              <a:t> </a:t>
            </a:r>
            <a:r>
              <a:rPr lang="de-DE" baseline="0" dirty="0" err="1" smtClean="0"/>
              <a:t>finally</a:t>
            </a:r>
            <a:r>
              <a:rPr lang="de-DE" baseline="0" dirty="0" smtClean="0"/>
              <a:t> </a:t>
            </a:r>
            <a:r>
              <a:rPr lang="de-DE" baseline="0" dirty="0" err="1" smtClean="0"/>
              <a:t>we‘ll</a:t>
            </a:r>
            <a:r>
              <a:rPr lang="de-DE" baseline="0" dirty="0" smtClean="0"/>
              <a:t> </a:t>
            </a:r>
            <a:r>
              <a:rPr lang="de-DE" baseline="0" dirty="0" err="1" smtClean="0"/>
              <a:t>contrast</a:t>
            </a:r>
            <a:r>
              <a:rPr lang="de-DE" baseline="0" dirty="0" smtClean="0"/>
              <a:t> </a:t>
            </a:r>
            <a:r>
              <a:rPr lang="de-DE" baseline="0" dirty="0" err="1" smtClean="0"/>
              <a:t>each</a:t>
            </a:r>
            <a:r>
              <a:rPr lang="de-DE" baseline="0" dirty="0" smtClean="0"/>
              <a:t>  </a:t>
            </a:r>
            <a:r>
              <a:rPr lang="de-DE" baseline="0" dirty="0" err="1" smtClean="0"/>
              <a:t>of</a:t>
            </a:r>
            <a:r>
              <a:rPr lang="de-DE" baseline="0" dirty="0" smtClean="0"/>
              <a:t> </a:t>
            </a:r>
            <a:r>
              <a:rPr lang="de-DE" baseline="0" dirty="0" err="1" smtClean="0"/>
              <a:t>these</a:t>
            </a:r>
            <a:r>
              <a:rPr lang="de-DE" baseline="0" dirty="0" smtClean="0"/>
              <a:t> </a:t>
            </a:r>
            <a:r>
              <a:rPr lang="de-DE" baseline="0" dirty="0" err="1" smtClean="0"/>
              <a:t>to</a:t>
            </a:r>
            <a:r>
              <a:rPr lang="de-DE" baseline="0" dirty="0" smtClean="0"/>
              <a:t> </a:t>
            </a:r>
            <a:r>
              <a:rPr lang="de-DE" baseline="0" dirty="0" err="1" smtClean="0"/>
              <a:t>discover</a:t>
            </a:r>
            <a:r>
              <a:rPr lang="de-DE" baseline="0" dirty="0" smtClean="0"/>
              <a:t> </a:t>
            </a:r>
            <a:r>
              <a:rPr lang="de-DE" b="1" baseline="0" dirty="0" err="1" smtClean="0"/>
              <a:t>differences</a:t>
            </a:r>
            <a:r>
              <a:rPr lang="de-DE" b="1" baseline="0" dirty="0" smtClean="0"/>
              <a:t> </a:t>
            </a:r>
            <a:r>
              <a:rPr lang="de-DE" b="1" baseline="0" dirty="0" err="1" smtClean="0"/>
              <a:t>between</a:t>
            </a:r>
            <a:r>
              <a:rPr lang="de-DE" b="1" baseline="0" dirty="0" smtClean="0"/>
              <a:t> </a:t>
            </a:r>
            <a:r>
              <a:rPr lang="de-DE" b="1" baseline="0" dirty="0" err="1" smtClean="0"/>
              <a:t>the</a:t>
            </a:r>
            <a:r>
              <a:rPr lang="de-DE" b="1" baseline="0" dirty="0" smtClean="0"/>
              <a:t> </a:t>
            </a:r>
            <a:r>
              <a:rPr lang="de-DE" b="1" baseline="0" dirty="0" err="1" smtClean="0"/>
              <a:t>sexes</a:t>
            </a:r>
            <a:endParaRPr lang="de-DE" b="1" baseline="0" dirty="0" smtClean="0"/>
          </a:p>
          <a:p>
            <a:pPr marL="0" lvl="0" indent="0">
              <a:buFont typeface="Arial" panose="020B0604020202020204" pitchFamily="34" charset="0"/>
              <a:buNone/>
            </a:pPr>
            <a:endParaRPr lang="de-DE" baseline="0" dirty="0" smtClean="0"/>
          </a:p>
          <a:p>
            <a:pPr marL="0" lvl="0" indent="0">
              <a:buFont typeface="Arial" panose="020B0604020202020204" pitchFamily="34" charset="0"/>
              <a:buNone/>
            </a:pPr>
            <a:r>
              <a:rPr lang="de-DE" baseline="0" dirty="0" smtClean="0"/>
              <a:t>These </a:t>
            </a:r>
            <a:r>
              <a:rPr lang="de-DE" b="1" baseline="0" dirty="0" err="1" smtClean="0"/>
              <a:t>special</a:t>
            </a:r>
            <a:r>
              <a:rPr lang="de-DE" baseline="0" dirty="0" smtClean="0"/>
              <a:t> </a:t>
            </a:r>
            <a:r>
              <a:rPr lang="de-DE" baseline="0" dirty="0" err="1" smtClean="0"/>
              <a:t>differences</a:t>
            </a:r>
            <a:r>
              <a:rPr lang="de-DE" baseline="0" dirty="0" smtClean="0"/>
              <a:t> </a:t>
            </a:r>
            <a:r>
              <a:rPr lang="de-DE" baseline="0" dirty="0" err="1" smtClean="0"/>
              <a:t>can</a:t>
            </a:r>
            <a:r>
              <a:rPr lang="de-DE" baseline="0" dirty="0" smtClean="0"/>
              <a:t> </a:t>
            </a:r>
            <a:r>
              <a:rPr lang="de-DE" baseline="0" dirty="0" err="1" smtClean="0"/>
              <a:t>be</a:t>
            </a:r>
            <a:r>
              <a:rPr lang="de-DE" baseline="0" dirty="0" smtClean="0"/>
              <a:t> </a:t>
            </a:r>
            <a:r>
              <a:rPr lang="de-DE" baseline="0" dirty="0" err="1" smtClean="0"/>
              <a:t>visualized</a:t>
            </a:r>
            <a:r>
              <a:rPr lang="de-DE" baseline="0" dirty="0" smtClean="0"/>
              <a:t> </a:t>
            </a:r>
            <a:r>
              <a:rPr lang="de-DE" baseline="0" dirty="0" err="1" smtClean="0"/>
              <a:t>as</a:t>
            </a:r>
            <a:r>
              <a:rPr lang="de-DE" baseline="0" dirty="0" smtClean="0"/>
              <a:t> </a:t>
            </a:r>
            <a:r>
              <a:rPr lang="de-DE" baseline="0" dirty="0" err="1" smtClean="0"/>
              <a:t>what</a:t>
            </a:r>
            <a:r>
              <a:rPr lang="de-DE" baseline="0" dirty="0" smtClean="0"/>
              <a:t> I </a:t>
            </a:r>
            <a:r>
              <a:rPr lang="de-DE" baseline="0" dirty="0" err="1" smtClean="0"/>
              <a:t>call</a:t>
            </a:r>
            <a:r>
              <a:rPr lang="de-DE" baseline="0" dirty="0" smtClean="0"/>
              <a:t> </a:t>
            </a:r>
            <a:r>
              <a:rPr lang="de-DE" b="1" baseline="0" dirty="0" err="1" smtClean="0"/>
              <a:t>anomalous</a:t>
            </a:r>
            <a:r>
              <a:rPr lang="de-DE" b="1" baseline="0" dirty="0" smtClean="0"/>
              <a:t> </a:t>
            </a:r>
            <a:r>
              <a:rPr lang="de-DE" b="1" baseline="0" dirty="0" err="1" smtClean="0"/>
              <a:t>groups</a:t>
            </a:r>
            <a:r>
              <a:rPr lang="de-DE" b="1" baseline="0" dirty="0" smtClean="0"/>
              <a:t> </a:t>
            </a:r>
            <a:r>
              <a:rPr lang="de-DE" baseline="0" dirty="0" smtClean="0"/>
              <a:t>(</a:t>
            </a:r>
            <a:r>
              <a:rPr lang="de-DE" b="1" baseline="0" dirty="0" err="1" smtClean="0"/>
              <a:t>groups</a:t>
            </a:r>
            <a:r>
              <a:rPr lang="de-DE" baseline="0" dirty="0" smtClean="0"/>
              <a:t> </a:t>
            </a:r>
            <a:r>
              <a:rPr lang="de-DE" baseline="0" dirty="0" err="1" smtClean="0"/>
              <a:t>of</a:t>
            </a:r>
            <a:r>
              <a:rPr lang="de-DE" baseline="0" dirty="0" smtClean="0"/>
              <a:t> </a:t>
            </a:r>
            <a:r>
              <a:rPr lang="de-DE" baseline="0" dirty="0" err="1" smtClean="0"/>
              <a:t>males</a:t>
            </a:r>
            <a:r>
              <a:rPr lang="de-DE" baseline="0" dirty="0" smtClean="0"/>
              <a:t> </a:t>
            </a:r>
            <a:r>
              <a:rPr lang="de-DE" baseline="0" dirty="0" err="1" smtClean="0"/>
              <a:t>or</a:t>
            </a:r>
            <a:r>
              <a:rPr lang="de-DE" baseline="0" dirty="0" smtClean="0"/>
              <a:t> </a:t>
            </a:r>
            <a:r>
              <a:rPr lang="de-DE" baseline="0" dirty="0" err="1" smtClean="0"/>
              <a:t>females</a:t>
            </a:r>
            <a:r>
              <a:rPr lang="de-DE" baseline="0" dirty="0" smtClean="0"/>
              <a:t>, </a:t>
            </a:r>
            <a:r>
              <a:rPr lang="de-DE" baseline="0" dirty="0" err="1" smtClean="0"/>
              <a:t>which</a:t>
            </a:r>
            <a:r>
              <a:rPr lang="de-DE" baseline="0" dirty="0" smtClean="0"/>
              <a:t> </a:t>
            </a:r>
            <a:r>
              <a:rPr lang="de-DE" b="1" baseline="0" dirty="0" err="1" smtClean="0"/>
              <a:t>don‘t</a:t>
            </a:r>
            <a:r>
              <a:rPr lang="de-DE" b="1" baseline="0" dirty="0" smtClean="0"/>
              <a:t> fit </a:t>
            </a:r>
            <a:r>
              <a:rPr lang="de-DE" baseline="0" dirty="0" err="1" smtClean="0"/>
              <a:t>into</a:t>
            </a:r>
            <a:r>
              <a:rPr lang="de-DE" baseline="0" dirty="0" smtClean="0"/>
              <a:t> </a:t>
            </a:r>
            <a:r>
              <a:rPr lang="de-DE" baseline="0" dirty="0" err="1" smtClean="0"/>
              <a:t>the</a:t>
            </a:r>
            <a:r>
              <a:rPr lang="de-DE" baseline="0" dirty="0" smtClean="0"/>
              <a:t> </a:t>
            </a:r>
            <a:r>
              <a:rPr lang="de-DE" baseline="0" dirty="0" err="1" smtClean="0"/>
              <a:t>otherwise</a:t>
            </a:r>
            <a:r>
              <a:rPr lang="de-DE" baseline="0" dirty="0" smtClean="0"/>
              <a:t> </a:t>
            </a:r>
            <a:r>
              <a:rPr lang="de-DE" baseline="0" dirty="0" err="1" smtClean="0"/>
              <a:t>visible</a:t>
            </a:r>
            <a:r>
              <a:rPr lang="de-DE" baseline="0" dirty="0" smtClean="0"/>
              <a:t> </a:t>
            </a:r>
            <a:r>
              <a:rPr lang="de-DE" baseline="0" dirty="0" err="1" smtClean="0"/>
              <a:t>trend</a:t>
            </a:r>
            <a:r>
              <a:rPr lang="de-DE" baseline="0" dirty="0" smtClean="0"/>
              <a:t>)</a:t>
            </a:r>
          </a:p>
          <a:p>
            <a:pPr marL="628650" lvl="1" indent="-171450">
              <a:buFont typeface="Arial" panose="020B0604020202020204" pitchFamily="34" charset="0"/>
              <a:buChar char="•"/>
            </a:pPr>
            <a:endParaRPr lang="de-DE" baseline="0" dirty="0" smtClean="0"/>
          </a:p>
          <a:p>
            <a:pPr marL="171450" indent="-171450">
              <a:buFont typeface="Arial" panose="020B0604020202020204" pitchFamily="34" charset="0"/>
              <a:buChar char="•"/>
            </a:pPr>
            <a:endParaRPr lang="en-GB" dirty="0" smtClean="0"/>
          </a:p>
          <a:p>
            <a:pPr marL="64008" indent="0" algn="l">
              <a:buFont typeface="Wingdings" panose="05000000000000000000" pitchFamily="2" charset="2"/>
              <a:buNone/>
            </a:pPr>
            <a:endParaRPr lang="en-GB" sz="1200" b="0" i="0" u="none" strike="noStrike" kern="1200" baseline="0" dirty="0" smtClean="0">
              <a:solidFill>
                <a:schemeClr val="tx1"/>
              </a:solidFill>
              <a:latin typeface="+mn-lt"/>
              <a:ea typeface="+mn-ea"/>
              <a:cs typeface="+mn-cs"/>
            </a:endParaRPr>
          </a:p>
        </p:txBody>
      </p:sp>
      <p:sp>
        <p:nvSpPr>
          <p:cNvPr id="4" name="Foliennummernplatzhalter 3"/>
          <p:cNvSpPr>
            <a:spLocks noGrp="1"/>
          </p:cNvSpPr>
          <p:nvPr>
            <p:ph type="sldNum" sz="quarter" idx="10"/>
          </p:nvPr>
        </p:nvSpPr>
        <p:spPr/>
        <p:txBody>
          <a:bodyPr/>
          <a:lstStyle/>
          <a:p>
            <a:fld id="{DAF19B9A-F03E-4FD1-9400-A6CACECD5895}" type="slidenum">
              <a:rPr lang="en-GB" smtClean="0"/>
              <a:t>16</a:t>
            </a:fld>
            <a:endParaRPr lang="en-GB"/>
          </a:p>
        </p:txBody>
      </p:sp>
    </p:spTree>
    <p:extLst>
      <p:ext uri="{BB962C8B-B14F-4D97-AF65-F5344CB8AC3E}">
        <p14:creationId xmlns:p14="http://schemas.microsoft.com/office/powerpoint/2010/main" val="27563032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dirty="0" err="1" smtClean="0"/>
              <a:t>Now</a:t>
            </a:r>
            <a:r>
              <a:rPr lang="de-CH" dirty="0" smtClean="0"/>
              <a:t> </a:t>
            </a:r>
            <a:r>
              <a:rPr lang="de-CH" dirty="0" err="1" smtClean="0"/>
              <a:t>who</a:t>
            </a:r>
            <a:r>
              <a:rPr lang="de-CH" dirty="0" smtClean="0"/>
              <a:t> </a:t>
            </a:r>
            <a:r>
              <a:rPr lang="de-CH" b="1" dirty="0" smtClean="0"/>
              <a:t>ARE</a:t>
            </a:r>
            <a:r>
              <a:rPr lang="de-CH" dirty="0" smtClean="0"/>
              <a:t> </a:t>
            </a:r>
            <a:r>
              <a:rPr lang="de-CH" dirty="0" err="1" smtClean="0"/>
              <a:t>our</a:t>
            </a:r>
            <a:r>
              <a:rPr lang="de-CH" baseline="0" dirty="0" smtClean="0"/>
              <a:t> </a:t>
            </a:r>
            <a:r>
              <a:rPr lang="de-CH" baseline="0" dirty="0" err="1" smtClean="0"/>
              <a:t>participants</a:t>
            </a:r>
            <a:r>
              <a:rPr lang="de-CH" baseline="0" dirty="0" smtClean="0"/>
              <a:t>?</a:t>
            </a:r>
          </a:p>
          <a:p>
            <a:r>
              <a:rPr lang="de-CH" dirty="0" err="1" smtClean="0"/>
              <a:t>There’s</a:t>
            </a:r>
            <a:r>
              <a:rPr lang="de-CH" dirty="0" smtClean="0"/>
              <a:t> not</a:t>
            </a:r>
            <a:r>
              <a:rPr lang="de-CH" baseline="0" dirty="0" smtClean="0"/>
              <a:t> </a:t>
            </a:r>
            <a:r>
              <a:rPr lang="de-CH" baseline="0" dirty="0" err="1" smtClean="0"/>
              <a:t>too</a:t>
            </a:r>
            <a:r>
              <a:rPr lang="de-CH" baseline="0" dirty="0" smtClean="0"/>
              <a:t> </a:t>
            </a:r>
            <a:r>
              <a:rPr lang="de-CH" baseline="0" dirty="0" err="1" smtClean="0"/>
              <a:t>much</a:t>
            </a:r>
            <a:r>
              <a:rPr lang="de-CH" dirty="0" smtClean="0"/>
              <a:t> </a:t>
            </a:r>
            <a:r>
              <a:rPr lang="de-CH" dirty="0" err="1" smtClean="0"/>
              <a:t>to</a:t>
            </a:r>
            <a:r>
              <a:rPr lang="de-CH" dirty="0" smtClean="0"/>
              <a:t> </a:t>
            </a:r>
            <a:r>
              <a:rPr lang="de-CH" dirty="0" err="1" smtClean="0"/>
              <a:t>analyze</a:t>
            </a:r>
            <a:r>
              <a:rPr lang="de-CH" dirty="0" smtClean="0"/>
              <a:t> </a:t>
            </a:r>
            <a:r>
              <a:rPr lang="de-CH" dirty="0" err="1" smtClean="0"/>
              <a:t>really</a:t>
            </a:r>
            <a:r>
              <a:rPr lang="de-CH" dirty="0" smtClean="0"/>
              <a:t>.</a:t>
            </a:r>
          </a:p>
          <a:p>
            <a:r>
              <a:rPr lang="de-CH" dirty="0" err="1" smtClean="0"/>
              <a:t>There</a:t>
            </a:r>
            <a:r>
              <a:rPr lang="de-CH" dirty="0" smtClean="0"/>
              <a:t> </a:t>
            </a:r>
            <a:r>
              <a:rPr lang="de-CH" dirty="0" err="1" smtClean="0"/>
              <a:t>were</a:t>
            </a:r>
            <a:r>
              <a:rPr lang="de-CH" dirty="0" smtClean="0"/>
              <a:t> 64 </a:t>
            </a:r>
            <a:r>
              <a:rPr lang="de-CH" dirty="0" err="1" smtClean="0"/>
              <a:t>participants</a:t>
            </a:r>
            <a:r>
              <a:rPr lang="de-CH" dirty="0" smtClean="0"/>
              <a:t>, </a:t>
            </a:r>
            <a:r>
              <a:rPr lang="de-CH" b="1" dirty="0" err="1" smtClean="0"/>
              <a:t>rather</a:t>
            </a:r>
            <a:r>
              <a:rPr lang="de-CH" b="1" dirty="0" smtClean="0"/>
              <a:t> </a:t>
            </a:r>
            <a:r>
              <a:rPr lang="de-CH" b="1" dirty="0" err="1" smtClean="0"/>
              <a:t>more</a:t>
            </a:r>
            <a:r>
              <a:rPr lang="de-CH" b="1" dirty="0" smtClean="0"/>
              <a:t> </a:t>
            </a:r>
            <a:r>
              <a:rPr lang="de-CH" b="1" dirty="0" err="1" smtClean="0"/>
              <a:t>men</a:t>
            </a:r>
            <a:r>
              <a:rPr lang="de-CH" b="1" dirty="0" smtClean="0"/>
              <a:t> </a:t>
            </a:r>
            <a:r>
              <a:rPr lang="de-CH" dirty="0" err="1" smtClean="0"/>
              <a:t>than</a:t>
            </a:r>
            <a:r>
              <a:rPr lang="de-CH" dirty="0" smtClean="0"/>
              <a:t> </a:t>
            </a:r>
            <a:r>
              <a:rPr lang="de-CH" dirty="0" err="1" smtClean="0"/>
              <a:t>women</a:t>
            </a:r>
            <a:r>
              <a:rPr lang="de-CH" dirty="0" smtClean="0"/>
              <a:t> </a:t>
            </a:r>
            <a:r>
              <a:rPr lang="de-CH" dirty="0" err="1" smtClean="0"/>
              <a:t>and</a:t>
            </a:r>
            <a:r>
              <a:rPr lang="de-CH" dirty="0" smtClean="0"/>
              <a:t> </a:t>
            </a:r>
            <a:r>
              <a:rPr lang="de-CH" dirty="0" err="1" smtClean="0"/>
              <a:t>the</a:t>
            </a:r>
            <a:r>
              <a:rPr lang="de-CH" dirty="0" smtClean="0"/>
              <a:t> </a:t>
            </a:r>
            <a:r>
              <a:rPr lang="de-CH" b="1" dirty="0" err="1" smtClean="0"/>
              <a:t>ages</a:t>
            </a:r>
            <a:r>
              <a:rPr lang="de-CH" b="1" dirty="0" smtClean="0"/>
              <a:t> </a:t>
            </a:r>
            <a:r>
              <a:rPr lang="de-CH" b="1" dirty="0" err="1" smtClean="0"/>
              <a:t>of</a:t>
            </a:r>
            <a:r>
              <a:rPr lang="de-CH" b="1" dirty="0" smtClean="0"/>
              <a:t> </a:t>
            </a:r>
            <a:r>
              <a:rPr lang="de-CH" b="1" dirty="0" err="1" smtClean="0"/>
              <a:t>the</a:t>
            </a:r>
            <a:r>
              <a:rPr lang="de-CH" b="1" dirty="0" smtClean="0"/>
              <a:t> </a:t>
            </a:r>
            <a:r>
              <a:rPr lang="de-CH" b="1" dirty="0" err="1" smtClean="0"/>
              <a:t>women</a:t>
            </a:r>
            <a:r>
              <a:rPr lang="de-CH" b="1" dirty="0" smtClean="0"/>
              <a:t> </a:t>
            </a:r>
            <a:r>
              <a:rPr lang="de-CH" dirty="0" err="1" smtClean="0"/>
              <a:t>spanned</a:t>
            </a:r>
            <a:r>
              <a:rPr lang="de-CH" dirty="0" smtClean="0"/>
              <a:t> a </a:t>
            </a:r>
            <a:r>
              <a:rPr lang="de-CH" dirty="0" err="1" smtClean="0"/>
              <a:t>slightly</a:t>
            </a:r>
            <a:r>
              <a:rPr lang="de-CH" dirty="0" smtClean="0"/>
              <a:t> larger </a:t>
            </a:r>
            <a:r>
              <a:rPr lang="de-CH" dirty="0" err="1" smtClean="0"/>
              <a:t>range</a:t>
            </a:r>
            <a:r>
              <a:rPr lang="de-CH" dirty="0" smtClean="0"/>
              <a:t>.</a:t>
            </a:r>
          </a:p>
          <a:p>
            <a:r>
              <a:rPr lang="de-CH" dirty="0" smtClean="0"/>
              <a:t>In </a:t>
            </a:r>
            <a:r>
              <a:rPr lang="de-CH" dirty="0" err="1" smtClean="0"/>
              <a:t>particular</a:t>
            </a:r>
            <a:r>
              <a:rPr lang="de-CH" dirty="0" smtClean="0"/>
              <a:t> </a:t>
            </a:r>
            <a:r>
              <a:rPr lang="de-CH" dirty="0" err="1" smtClean="0"/>
              <a:t>we</a:t>
            </a:r>
            <a:r>
              <a:rPr lang="de-CH" dirty="0" smtClean="0"/>
              <a:t> </a:t>
            </a:r>
            <a:r>
              <a:rPr lang="de-CH" dirty="0" err="1" smtClean="0"/>
              <a:t>notice</a:t>
            </a:r>
            <a:r>
              <a:rPr lang="de-CH" dirty="0" smtClean="0"/>
              <a:t> </a:t>
            </a:r>
            <a:r>
              <a:rPr lang="de-CH" dirty="0" err="1" smtClean="0"/>
              <a:t>that</a:t>
            </a:r>
            <a:r>
              <a:rPr lang="de-CH" dirty="0" smtClean="0"/>
              <a:t> </a:t>
            </a:r>
            <a:r>
              <a:rPr lang="de-CH" dirty="0" err="1" smtClean="0"/>
              <a:t>there</a:t>
            </a:r>
            <a:r>
              <a:rPr lang="de-CH" dirty="0" smtClean="0"/>
              <a:t> </a:t>
            </a:r>
            <a:r>
              <a:rPr lang="de-CH" b="0" dirty="0" err="1" smtClean="0"/>
              <a:t>are</a:t>
            </a:r>
            <a:r>
              <a:rPr lang="de-CH" b="0" dirty="0" smtClean="0"/>
              <a:t> </a:t>
            </a:r>
            <a:r>
              <a:rPr lang="de-CH" b="0" dirty="0" err="1" smtClean="0"/>
              <a:t>significantly</a:t>
            </a:r>
            <a:r>
              <a:rPr lang="de-CH" b="0" dirty="0" smtClean="0"/>
              <a:t> </a:t>
            </a:r>
            <a:r>
              <a:rPr lang="de-CH" b="1" dirty="0" err="1" smtClean="0"/>
              <a:t>more</a:t>
            </a:r>
            <a:r>
              <a:rPr lang="de-CH" b="1" dirty="0" smtClean="0"/>
              <a:t> </a:t>
            </a:r>
            <a:r>
              <a:rPr lang="de-CH" b="1" u="sng" dirty="0" err="1" smtClean="0"/>
              <a:t>younger</a:t>
            </a:r>
            <a:r>
              <a:rPr lang="de-CH" b="1" dirty="0" smtClean="0"/>
              <a:t> </a:t>
            </a:r>
            <a:r>
              <a:rPr lang="de-CH" b="1" dirty="0" err="1" smtClean="0"/>
              <a:t>women</a:t>
            </a:r>
            <a:r>
              <a:rPr lang="de-CH" b="1" dirty="0" smtClean="0"/>
              <a:t> </a:t>
            </a:r>
            <a:r>
              <a:rPr lang="de-CH" dirty="0" err="1" smtClean="0"/>
              <a:t>than</a:t>
            </a:r>
            <a:r>
              <a:rPr lang="de-CH" dirty="0" smtClean="0"/>
              <a:t> </a:t>
            </a:r>
            <a:r>
              <a:rPr lang="de-CH" dirty="0" err="1" smtClean="0"/>
              <a:t>men</a:t>
            </a:r>
            <a:r>
              <a:rPr lang="de-CH" dirty="0" smtClean="0"/>
              <a:t> in </a:t>
            </a:r>
            <a:r>
              <a:rPr lang="de-CH" dirty="0" err="1" smtClean="0"/>
              <a:t>the</a:t>
            </a:r>
            <a:r>
              <a:rPr lang="de-CH" dirty="0" smtClean="0"/>
              <a:t> sample.</a:t>
            </a:r>
          </a:p>
          <a:p>
            <a:endParaRPr lang="de-CH" dirty="0" smtClean="0"/>
          </a:p>
          <a:p>
            <a:r>
              <a:rPr lang="de-CH" dirty="0" err="1" smtClean="0"/>
              <a:t>Clearly</a:t>
            </a:r>
            <a:r>
              <a:rPr lang="de-CH" dirty="0" smtClean="0"/>
              <a:t> </a:t>
            </a:r>
            <a:r>
              <a:rPr lang="de-CH" dirty="0" err="1" smtClean="0"/>
              <a:t>scientifically</a:t>
            </a:r>
            <a:r>
              <a:rPr lang="de-CH" dirty="0" smtClean="0"/>
              <a:t> </a:t>
            </a:r>
            <a:r>
              <a:rPr lang="de-CH" dirty="0" err="1" smtClean="0"/>
              <a:t>it</a:t>
            </a:r>
            <a:r>
              <a:rPr lang="de-CH" dirty="0" smtClean="0"/>
              <a:t> </a:t>
            </a:r>
            <a:r>
              <a:rPr lang="de-CH" dirty="0" err="1" smtClean="0"/>
              <a:t>would</a:t>
            </a:r>
            <a:r>
              <a:rPr lang="de-CH" dirty="0" smtClean="0"/>
              <a:t> </a:t>
            </a:r>
            <a:r>
              <a:rPr lang="de-CH" dirty="0" err="1" smtClean="0"/>
              <a:t>heve</a:t>
            </a:r>
            <a:r>
              <a:rPr lang="de-CH" dirty="0" smtClean="0"/>
              <a:t> </a:t>
            </a:r>
            <a:r>
              <a:rPr lang="de-CH" dirty="0" err="1" smtClean="0"/>
              <a:t>been</a:t>
            </a:r>
            <a:r>
              <a:rPr lang="de-CH" dirty="0" smtClean="0"/>
              <a:t> </a:t>
            </a:r>
            <a:r>
              <a:rPr lang="de-CH" dirty="0" err="1" smtClean="0"/>
              <a:t>nearer</a:t>
            </a:r>
            <a:r>
              <a:rPr lang="de-CH" dirty="0" smtClean="0"/>
              <a:t> </a:t>
            </a:r>
            <a:r>
              <a:rPr lang="de-CH" dirty="0" err="1" smtClean="0"/>
              <a:t>to</a:t>
            </a:r>
            <a:r>
              <a:rPr lang="de-CH" dirty="0" smtClean="0"/>
              <a:t> ideal </a:t>
            </a:r>
            <a:r>
              <a:rPr lang="de-CH" dirty="0" err="1" smtClean="0"/>
              <a:t>if</a:t>
            </a:r>
            <a:r>
              <a:rPr lang="de-CH" dirty="0" smtClean="0"/>
              <a:t> </a:t>
            </a:r>
            <a:r>
              <a:rPr lang="de-CH" dirty="0" err="1" smtClean="0"/>
              <a:t>there</a:t>
            </a:r>
            <a:r>
              <a:rPr lang="de-CH" dirty="0" smtClean="0"/>
              <a:t> </a:t>
            </a:r>
            <a:r>
              <a:rPr lang="de-CH" dirty="0" err="1" smtClean="0"/>
              <a:t>were</a:t>
            </a:r>
            <a:r>
              <a:rPr lang="de-CH" dirty="0" smtClean="0"/>
              <a:t> </a:t>
            </a:r>
            <a:r>
              <a:rPr lang="de-CH" dirty="0" err="1" smtClean="0"/>
              <a:t>equal</a:t>
            </a:r>
            <a:r>
              <a:rPr lang="de-CH" dirty="0" smtClean="0"/>
              <a:t> </a:t>
            </a:r>
            <a:r>
              <a:rPr lang="de-CH" dirty="0" err="1" smtClean="0"/>
              <a:t>numbers</a:t>
            </a:r>
            <a:r>
              <a:rPr lang="de-CH" dirty="0" smtClean="0"/>
              <a:t> </a:t>
            </a:r>
            <a:r>
              <a:rPr lang="de-CH" dirty="0" err="1" smtClean="0"/>
              <a:t>of</a:t>
            </a:r>
            <a:r>
              <a:rPr lang="de-CH" dirty="0" smtClean="0"/>
              <a:t> </a:t>
            </a:r>
            <a:r>
              <a:rPr lang="de-CH" dirty="0" err="1" smtClean="0"/>
              <a:t>males</a:t>
            </a:r>
            <a:r>
              <a:rPr lang="de-CH" dirty="0" smtClean="0"/>
              <a:t>/</a:t>
            </a:r>
            <a:r>
              <a:rPr lang="de-CH" dirty="0" err="1" smtClean="0"/>
              <a:t>females</a:t>
            </a:r>
            <a:r>
              <a:rPr lang="de-CH" dirty="0" smtClean="0"/>
              <a:t> </a:t>
            </a:r>
            <a:r>
              <a:rPr lang="de-CH" dirty="0" err="1" smtClean="0"/>
              <a:t>and</a:t>
            </a:r>
            <a:r>
              <a:rPr lang="de-CH" dirty="0" smtClean="0"/>
              <a:t> </a:t>
            </a:r>
            <a:r>
              <a:rPr lang="de-CH" dirty="0" err="1" smtClean="0"/>
              <a:t>everybody</a:t>
            </a:r>
            <a:r>
              <a:rPr lang="de-CH" dirty="0" smtClean="0"/>
              <a:t> was </a:t>
            </a:r>
            <a:r>
              <a:rPr lang="de-CH" dirty="0" err="1" smtClean="0"/>
              <a:t>of</a:t>
            </a:r>
            <a:r>
              <a:rPr lang="de-CH" dirty="0" smtClean="0"/>
              <a:t> </a:t>
            </a:r>
            <a:r>
              <a:rPr lang="de-CH" dirty="0" err="1" smtClean="0"/>
              <a:t>the</a:t>
            </a:r>
            <a:r>
              <a:rPr lang="de-CH" dirty="0" smtClean="0"/>
              <a:t> same </a:t>
            </a:r>
            <a:r>
              <a:rPr lang="de-CH" dirty="0" err="1" smtClean="0"/>
              <a:t>age</a:t>
            </a:r>
            <a:r>
              <a:rPr lang="de-CH" dirty="0" smtClean="0"/>
              <a:t>…</a:t>
            </a:r>
          </a:p>
          <a:p>
            <a:r>
              <a:rPr lang="de-CH" dirty="0" smtClean="0"/>
              <a:t>But </a:t>
            </a:r>
            <a:r>
              <a:rPr lang="de-CH" dirty="0" err="1" smtClean="0"/>
              <a:t>that’s</a:t>
            </a:r>
            <a:r>
              <a:rPr lang="de-CH" dirty="0" smtClean="0"/>
              <a:t> not </a:t>
            </a:r>
            <a:r>
              <a:rPr lang="de-CH" dirty="0" err="1" smtClean="0"/>
              <a:t>likely</a:t>
            </a:r>
            <a:r>
              <a:rPr lang="de-CH" dirty="0" smtClean="0"/>
              <a:t> </a:t>
            </a:r>
            <a:r>
              <a:rPr lang="de-CH" dirty="0" err="1" smtClean="0"/>
              <a:t>to</a:t>
            </a:r>
            <a:r>
              <a:rPr lang="de-CH" dirty="0" smtClean="0"/>
              <a:t> happen in</a:t>
            </a:r>
            <a:r>
              <a:rPr lang="de-CH" baseline="0" dirty="0" smtClean="0"/>
              <a:t> </a:t>
            </a:r>
            <a:r>
              <a:rPr lang="de-CH" baseline="0" dirty="0" err="1" smtClean="0"/>
              <a:t>the</a:t>
            </a:r>
            <a:r>
              <a:rPr lang="de-CH" baseline="0" dirty="0" smtClean="0"/>
              <a:t> real </a:t>
            </a:r>
            <a:r>
              <a:rPr lang="de-CH" baseline="0" dirty="0" err="1" smtClean="0"/>
              <a:t>world</a:t>
            </a:r>
            <a:r>
              <a:rPr lang="de-CH" baseline="0" dirty="0" smtClean="0"/>
              <a:t>. </a:t>
            </a:r>
          </a:p>
          <a:p>
            <a:endParaRPr lang="de-CH" baseline="0" dirty="0" smtClean="0"/>
          </a:p>
          <a:p>
            <a:r>
              <a:rPr lang="de-CH" baseline="0" dirty="0" smtClean="0"/>
              <a:t>These </a:t>
            </a:r>
            <a:r>
              <a:rPr lang="de-CH" baseline="0" dirty="0" err="1" smtClean="0"/>
              <a:t>discrepancies</a:t>
            </a:r>
            <a:r>
              <a:rPr lang="de-CH" baseline="0" dirty="0" smtClean="0"/>
              <a:t> </a:t>
            </a:r>
            <a:r>
              <a:rPr lang="de-CH" b="1" baseline="0" dirty="0" err="1" smtClean="0"/>
              <a:t>did</a:t>
            </a:r>
            <a:r>
              <a:rPr lang="de-CH" baseline="0" dirty="0" smtClean="0"/>
              <a:t> </a:t>
            </a:r>
            <a:r>
              <a:rPr lang="de-CH" baseline="0" dirty="0" err="1" smtClean="0"/>
              <a:t>require</a:t>
            </a:r>
            <a:r>
              <a:rPr lang="de-CH" baseline="0" dirty="0" smtClean="0"/>
              <a:t> a </a:t>
            </a:r>
            <a:r>
              <a:rPr lang="de-CH" baseline="0" dirty="0" err="1" smtClean="0"/>
              <a:t>little</a:t>
            </a:r>
            <a:r>
              <a:rPr lang="de-CH" baseline="0" dirty="0" smtClean="0"/>
              <a:t> </a:t>
            </a:r>
            <a:r>
              <a:rPr lang="de-CH" baseline="0" dirty="0" err="1" smtClean="0"/>
              <a:t>more</a:t>
            </a:r>
            <a:r>
              <a:rPr lang="de-CH" baseline="0" dirty="0" smtClean="0"/>
              <a:t> </a:t>
            </a:r>
            <a:r>
              <a:rPr lang="de-CH" baseline="0" dirty="0" err="1" smtClean="0"/>
              <a:t>thought</a:t>
            </a:r>
            <a:r>
              <a:rPr lang="de-CH" baseline="0" dirty="0" smtClean="0"/>
              <a:t> in </a:t>
            </a:r>
            <a:r>
              <a:rPr lang="de-CH" baseline="0" dirty="0" err="1" smtClean="0"/>
              <a:t>the</a:t>
            </a:r>
            <a:r>
              <a:rPr lang="de-CH" baseline="0" dirty="0" smtClean="0"/>
              <a:t> </a:t>
            </a:r>
            <a:r>
              <a:rPr lang="de-CH" baseline="0" dirty="0" err="1" smtClean="0"/>
              <a:t>analysis</a:t>
            </a:r>
            <a:r>
              <a:rPr lang="de-CH" baseline="0" dirty="0" smtClean="0"/>
              <a:t>. </a:t>
            </a:r>
            <a:br>
              <a:rPr lang="de-CH" baseline="0" dirty="0" smtClean="0"/>
            </a:br>
            <a:r>
              <a:rPr lang="de-CH" baseline="0" dirty="0" smtClean="0"/>
              <a:t>But </a:t>
            </a:r>
            <a:r>
              <a:rPr lang="de-CH" baseline="0" dirty="0" err="1" smtClean="0"/>
              <a:t>it’s</a:t>
            </a:r>
            <a:r>
              <a:rPr lang="de-CH" baseline="0" dirty="0" smtClean="0"/>
              <a:t> </a:t>
            </a:r>
            <a:r>
              <a:rPr lang="de-CH" baseline="0" dirty="0" err="1" smtClean="0"/>
              <a:t>most</a:t>
            </a:r>
            <a:r>
              <a:rPr lang="de-CH" baseline="0" dirty="0" smtClean="0"/>
              <a:t> </a:t>
            </a:r>
            <a:r>
              <a:rPr lang="de-CH" baseline="0" dirty="0" err="1" smtClean="0"/>
              <a:t>important</a:t>
            </a:r>
            <a:r>
              <a:rPr lang="de-CH" baseline="0" dirty="0" smtClean="0"/>
              <a:t> </a:t>
            </a:r>
            <a:r>
              <a:rPr lang="de-CH" baseline="0" dirty="0" err="1" smtClean="0"/>
              <a:t>to</a:t>
            </a:r>
            <a:r>
              <a:rPr lang="de-CH" baseline="0" dirty="0" smtClean="0"/>
              <a:t> </a:t>
            </a:r>
            <a:r>
              <a:rPr lang="de-CH" baseline="0" dirty="0" err="1" smtClean="0"/>
              <a:t>have</a:t>
            </a:r>
            <a:r>
              <a:rPr lang="de-CH" baseline="0" dirty="0" smtClean="0"/>
              <a:t> an </a:t>
            </a:r>
            <a:r>
              <a:rPr lang="de-CH" baseline="0" dirty="0" err="1" smtClean="0"/>
              <a:t>overview</a:t>
            </a:r>
            <a:r>
              <a:rPr lang="de-CH" baseline="0" dirty="0" smtClean="0"/>
              <a:t> </a:t>
            </a:r>
            <a:r>
              <a:rPr lang="de-CH" baseline="0" dirty="0" err="1" smtClean="0"/>
              <a:t>of</a:t>
            </a:r>
            <a:r>
              <a:rPr lang="de-CH" baseline="0" dirty="0" smtClean="0"/>
              <a:t> </a:t>
            </a:r>
            <a:r>
              <a:rPr lang="de-CH" b="1" baseline="0" dirty="0" err="1" smtClean="0"/>
              <a:t>who</a:t>
            </a:r>
            <a:r>
              <a:rPr lang="de-CH" baseline="0" dirty="0" smtClean="0"/>
              <a:t> </a:t>
            </a:r>
            <a:r>
              <a:rPr lang="de-CH" baseline="0" dirty="0" err="1" smtClean="0"/>
              <a:t>your</a:t>
            </a:r>
            <a:r>
              <a:rPr lang="de-CH" baseline="0" dirty="0" smtClean="0"/>
              <a:t> </a:t>
            </a:r>
            <a:r>
              <a:rPr lang="de-CH" baseline="0" dirty="0" err="1" smtClean="0"/>
              <a:t>participants</a:t>
            </a:r>
            <a:r>
              <a:rPr lang="de-CH" baseline="0" dirty="0" smtClean="0"/>
              <a:t> </a:t>
            </a:r>
            <a:r>
              <a:rPr lang="de-CH" baseline="0" dirty="0" err="1" smtClean="0"/>
              <a:t>are</a:t>
            </a:r>
            <a:r>
              <a:rPr lang="de-CH" baseline="0" dirty="0" smtClean="0"/>
              <a:t> – </a:t>
            </a:r>
            <a:r>
              <a:rPr lang="de-CH" baseline="0" dirty="0" err="1" smtClean="0"/>
              <a:t>then</a:t>
            </a:r>
            <a:r>
              <a:rPr lang="de-CH" baseline="0" dirty="0" smtClean="0"/>
              <a:t> </a:t>
            </a:r>
            <a:r>
              <a:rPr lang="de-CH" baseline="0" dirty="0" err="1" smtClean="0"/>
              <a:t>it’s</a:t>
            </a:r>
            <a:r>
              <a:rPr lang="de-CH" baseline="0" dirty="0" smtClean="0"/>
              <a:t> </a:t>
            </a:r>
            <a:r>
              <a:rPr lang="de-CH" baseline="0" dirty="0" err="1" smtClean="0"/>
              <a:t>possible</a:t>
            </a:r>
            <a:r>
              <a:rPr lang="de-CH" baseline="0" dirty="0" smtClean="0"/>
              <a:t> </a:t>
            </a:r>
            <a:r>
              <a:rPr lang="de-CH" baseline="0" dirty="0" err="1" smtClean="0"/>
              <a:t>to</a:t>
            </a:r>
            <a:r>
              <a:rPr lang="de-CH" baseline="0" dirty="0" smtClean="0"/>
              <a:t> </a:t>
            </a:r>
            <a:r>
              <a:rPr lang="de-CH" baseline="0" dirty="0" err="1" smtClean="0"/>
              <a:t>deduce</a:t>
            </a:r>
            <a:r>
              <a:rPr lang="de-CH" baseline="0" dirty="0" smtClean="0"/>
              <a:t> </a:t>
            </a:r>
            <a:r>
              <a:rPr lang="de-CH" baseline="0" dirty="0" err="1" smtClean="0"/>
              <a:t>certain</a:t>
            </a:r>
            <a:r>
              <a:rPr lang="de-CH" baseline="0" dirty="0" smtClean="0"/>
              <a:t> </a:t>
            </a:r>
            <a:r>
              <a:rPr lang="de-CH" baseline="0" dirty="0" err="1" smtClean="0"/>
              <a:t>results</a:t>
            </a:r>
            <a:r>
              <a:rPr lang="de-CH" baseline="0" dirty="0" smtClean="0"/>
              <a:t> </a:t>
            </a:r>
            <a:r>
              <a:rPr lang="de-CH" baseline="0" dirty="0" err="1" smtClean="0"/>
              <a:t>which</a:t>
            </a:r>
            <a:r>
              <a:rPr lang="de-CH" baseline="0" dirty="0" smtClean="0"/>
              <a:t> </a:t>
            </a:r>
            <a:r>
              <a:rPr lang="de-CH" baseline="0" dirty="0" err="1" smtClean="0"/>
              <a:t>otherwise</a:t>
            </a:r>
            <a:r>
              <a:rPr lang="de-CH" baseline="0" dirty="0" smtClean="0"/>
              <a:t> </a:t>
            </a:r>
            <a:r>
              <a:rPr lang="de-CH" baseline="0" dirty="0" err="1" smtClean="0"/>
              <a:t>might</a:t>
            </a:r>
            <a:r>
              <a:rPr lang="de-CH" baseline="0" dirty="0" smtClean="0"/>
              <a:t> </a:t>
            </a:r>
            <a:r>
              <a:rPr lang="de-CH" baseline="0" dirty="0" err="1" smtClean="0"/>
              <a:t>have</a:t>
            </a:r>
            <a:r>
              <a:rPr lang="de-CH" baseline="0" dirty="0" smtClean="0"/>
              <a:t> </a:t>
            </a:r>
            <a:r>
              <a:rPr lang="de-CH" baseline="0" dirty="0" err="1" smtClean="0"/>
              <a:t>been</a:t>
            </a:r>
            <a:r>
              <a:rPr lang="de-CH" baseline="0" dirty="0" smtClean="0"/>
              <a:t> </a:t>
            </a:r>
            <a:r>
              <a:rPr lang="de-CH" baseline="0" dirty="0" err="1" smtClean="0"/>
              <a:t>misleading</a:t>
            </a:r>
            <a:r>
              <a:rPr lang="de-CH" baseline="0" dirty="0" smtClean="0"/>
              <a:t>.</a:t>
            </a:r>
            <a:endParaRPr lang="de-CH" dirty="0"/>
          </a:p>
        </p:txBody>
      </p:sp>
      <p:sp>
        <p:nvSpPr>
          <p:cNvPr id="4" name="Foliennummernplatzhalter 3"/>
          <p:cNvSpPr>
            <a:spLocks noGrp="1"/>
          </p:cNvSpPr>
          <p:nvPr>
            <p:ph type="sldNum" sz="quarter" idx="10"/>
          </p:nvPr>
        </p:nvSpPr>
        <p:spPr/>
        <p:txBody>
          <a:bodyPr/>
          <a:lstStyle/>
          <a:p>
            <a:fld id="{DAF19B9A-F03E-4FD1-9400-A6CACECD5895}" type="slidenum">
              <a:rPr lang="en-GB" smtClean="0"/>
              <a:t>17</a:t>
            </a:fld>
            <a:endParaRPr lang="en-GB"/>
          </a:p>
        </p:txBody>
      </p:sp>
    </p:spTree>
    <p:extLst>
      <p:ext uri="{BB962C8B-B14F-4D97-AF65-F5344CB8AC3E}">
        <p14:creationId xmlns:p14="http://schemas.microsoft.com/office/powerpoint/2010/main" val="724826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dirty="0" err="1" smtClean="0"/>
              <a:t>Looking</a:t>
            </a:r>
            <a:r>
              <a:rPr lang="de-CH" dirty="0" smtClean="0"/>
              <a:t> at </a:t>
            </a:r>
            <a:r>
              <a:rPr lang="de-CH" dirty="0" err="1" smtClean="0"/>
              <a:t>the</a:t>
            </a:r>
            <a:r>
              <a:rPr lang="de-CH" dirty="0" smtClean="0"/>
              <a:t> </a:t>
            </a:r>
            <a:r>
              <a:rPr lang="de-CH" b="1" dirty="0" err="1" smtClean="0"/>
              <a:t>educational</a:t>
            </a:r>
            <a:r>
              <a:rPr lang="de-CH" b="1" dirty="0" smtClean="0"/>
              <a:t> </a:t>
            </a:r>
            <a:r>
              <a:rPr lang="de-CH" b="1" dirty="0" err="1" smtClean="0"/>
              <a:t>level</a:t>
            </a:r>
            <a:r>
              <a:rPr lang="de-CH" b="1" dirty="0" smtClean="0"/>
              <a:t> </a:t>
            </a:r>
            <a:r>
              <a:rPr lang="de-CH" dirty="0" smtClean="0"/>
              <a:t>I was </a:t>
            </a:r>
            <a:r>
              <a:rPr lang="de-CH" dirty="0" err="1" smtClean="0"/>
              <a:t>initially</a:t>
            </a:r>
            <a:r>
              <a:rPr lang="de-CH" dirty="0" smtClean="0"/>
              <a:t> </a:t>
            </a:r>
            <a:r>
              <a:rPr lang="de-CH" dirty="0" err="1" smtClean="0"/>
              <a:t>taken</a:t>
            </a:r>
            <a:r>
              <a:rPr lang="de-CH" dirty="0" smtClean="0"/>
              <a:t> </a:t>
            </a:r>
            <a:r>
              <a:rPr lang="de-CH" dirty="0" err="1" smtClean="0"/>
              <a:t>aback</a:t>
            </a:r>
            <a:r>
              <a:rPr lang="de-CH" dirty="0" smtClean="0"/>
              <a:t>, </a:t>
            </a:r>
            <a:r>
              <a:rPr lang="de-CH" dirty="0" err="1" smtClean="0"/>
              <a:t>since</a:t>
            </a:r>
            <a:r>
              <a:rPr lang="de-CH" dirty="0" smtClean="0"/>
              <a:t> </a:t>
            </a:r>
            <a:r>
              <a:rPr lang="de-CH" dirty="0" err="1" smtClean="0"/>
              <a:t>the</a:t>
            </a:r>
            <a:r>
              <a:rPr lang="de-CH" dirty="0" smtClean="0"/>
              <a:t> male </a:t>
            </a:r>
            <a:r>
              <a:rPr lang="de-CH" dirty="0" err="1" smtClean="0"/>
              <a:t>participants</a:t>
            </a:r>
            <a:r>
              <a:rPr lang="de-CH" dirty="0" smtClean="0"/>
              <a:t> </a:t>
            </a:r>
            <a:r>
              <a:rPr lang="de-CH" dirty="0" err="1" smtClean="0"/>
              <a:t>seem</a:t>
            </a:r>
            <a:r>
              <a:rPr lang="de-CH" dirty="0" smtClean="0"/>
              <a:t> </a:t>
            </a:r>
            <a:r>
              <a:rPr lang="de-CH" dirty="0" err="1" smtClean="0"/>
              <a:t>to</a:t>
            </a:r>
            <a:r>
              <a:rPr lang="de-CH" dirty="0" smtClean="0"/>
              <a:t> (</a:t>
            </a:r>
            <a:r>
              <a:rPr lang="de-CH" dirty="0" err="1" smtClean="0"/>
              <a:t>and</a:t>
            </a:r>
            <a:r>
              <a:rPr lang="de-CH" dirty="0" smtClean="0"/>
              <a:t> in </a:t>
            </a:r>
            <a:r>
              <a:rPr lang="de-CH" dirty="0" err="1" smtClean="0"/>
              <a:t>fact</a:t>
            </a:r>
            <a:r>
              <a:rPr lang="de-CH" dirty="0" smtClean="0"/>
              <a:t> </a:t>
            </a:r>
            <a:r>
              <a:rPr lang="de-CH" b="1" dirty="0" smtClean="0"/>
              <a:t>do </a:t>
            </a:r>
            <a:r>
              <a:rPr lang="de-CH" b="0" dirty="0" err="1" smtClean="0"/>
              <a:t>have</a:t>
            </a:r>
            <a:r>
              <a:rPr lang="de-CH" dirty="0" smtClean="0"/>
              <a:t>) a </a:t>
            </a:r>
            <a:r>
              <a:rPr lang="de-CH" dirty="0" err="1" smtClean="0"/>
              <a:t>generally</a:t>
            </a:r>
            <a:r>
              <a:rPr lang="de-CH" dirty="0" smtClean="0"/>
              <a:t> </a:t>
            </a:r>
            <a:r>
              <a:rPr lang="de-CH" b="1" dirty="0" err="1" smtClean="0"/>
              <a:t>higher</a:t>
            </a:r>
            <a:r>
              <a:rPr lang="de-CH" b="1" dirty="0" smtClean="0"/>
              <a:t> </a:t>
            </a:r>
            <a:r>
              <a:rPr lang="de-CH" b="1" dirty="0" err="1" smtClean="0"/>
              <a:t>level</a:t>
            </a:r>
            <a:r>
              <a:rPr lang="de-CH" b="1" baseline="0" dirty="0" smtClean="0"/>
              <a:t> </a:t>
            </a:r>
            <a:r>
              <a:rPr lang="de-CH" baseline="0" dirty="0" err="1" smtClean="0"/>
              <a:t>of</a:t>
            </a:r>
            <a:r>
              <a:rPr lang="de-CH" baseline="0" dirty="0" smtClean="0"/>
              <a:t> </a:t>
            </a:r>
            <a:r>
              <a:rPr lang="de-CH" baseline="0" dirty="0" err="1" smtClean="0"/>
              <a:t>education</a:t>
            </a:r>
            <a:r>
              <a:rPr lang="de-CH" baseline="0" dirty="0" smtClean="0"/>
              <a:t>.</a:t>
            </a:r>
          </a:p>
          <a:p>
            <a:r>
              <a:rPr lang="de-CH" baseline="0" dirty="0" smtClean="0"/>
              <a:t>But not </a:t>
            </a:r>
            <a:r>
              <a:rPr lang="de-CH" baseline="0" dirty="0" err="1" smtClean="0"/>
              <a:t>to</a:t>
            </a:r>
            <a:r>
              <a:rPr lang="de-CH" baseline="0" dirty="0" smtClean="0"/>
              <a:t> </a:t>
            </a:r>
            <a:r>
              <a:rPr lang="de-CH" baseline="0" dirty="0" err="1" smtClean="0"/>
              <a:t>forget</a:t>
            </a:r>
            <a:r>
              <a:rPr lang="de-CH" baseline="0" dirty="0" smtClean="0"/>
              <a:t> </a:t>
            </a:r>
            <a:r>
              <a:rPr lang="de-CH" baseline="0" dirty="0" err="1" smtClean="0"/>
              <a:t>that</a:t>
            </a:r>
            <a:r>
              <a:rPr lang="de-CH" baseline="0" dirty="0" smtClean="0"/>
              <a:t> </a:t>
            </a:r>
            <a:r>
              <a:rPr lang="de-CH" baseline="0" dirty="0" err="1" smtClean="0"/>
              <a:t>there</a:t>
            </a:r>
            <a:r>
              <a:rPr lang="de-CH" baseline="0" dirty="0" smtClean="0"/>
              <a:t> </a:t>
            </a:r>
            <a:r>
              <a:rPr lang="de-CH" baseline="0" dirty="0" err="1" smtClean="0"/>
              <a:t>are</a:t>
            </a:r>
            <a:r>
              <a:rPr lang="de-CH" baseline="0" dirty="0" smtClean="0"/>
              <a:t> </a:t>
            </a:r>
            <a:r>
              <a:rPr lang="de-CH" b="1" baseline="0" dirty="0" err="1" smtClean="0"/>
              <a:t>more</a:t>
            </a:r>
            <a:r>
              <a:rPr lang="de-CH" b="1" baseline="0" dirty="0" smtClean="0"/>
              <a:t> </a:t>
            </a:r>
            <a:r>
              <a:rPr lang="de-CH" b="1" baseline="0" dirty="0" err="1" smtClean="0"/>
              <a:t>men</a:t>
            </a:r>
            <a:r>
              <a:rPr lang="de-CH" b="1" baseline="0" dirty="0" smtClean="0"/>
              <a:t> </a:t>
            </a:r>
            <a:r>
              <a:rPr lang="de-CH" baseline="0" dirty="0" smtClean="0"/>
              <a:t>in </a:t>
            </a:r>
            <a:r>
              <a:rPr lang="de-CH" baseline="0" dirty="0" err="1" smtClean="0"/>
              <a:t>the</a:t>
            </a:r>
            <a:r>
              <a:rPr lang="de-CH" baseline="0" dirty="0" smtClean="0"/>
              <a:t> </a:t>
            </a:r>
            <a:r>
              <a:rPr lang="de-CH" baseline="0" dirty="0" err="1" smtClean="0"/>
              <a:t>survey</a:t>
            </a:r>
            <a:r>
              <a:rPr lang="de-CH" baseline="0" dirty="0" smtClean="0"/>
              <a:t>.  </a:t>
            </a:r>
            <a:r>
              <a:rPr lang="de-CH" b="1" baseline="0" dirty="0" err="1" smtClean="0"/>
              <a:t>And</a:t>
            </a:r>
            <a:r>
              <a:rPr lang="de-CH" baseline="0" dirty="0" smtClean="0"/>
              <a:t> - I </a:t>
            </a:r>
            <a:r>
              <a:rPr lang="de-CH" baseline="0" dirty="0" err="1" smtClean="0"/>
              <a:t>think</a:t>
            </a:r>
            <a:r>
              <a:rPr lang="de-CH" baseline="0" dirty="0" smtClean="0"/>
              <a:t> </a:t>
            </a:r>
            <a:r>
              <a:rPr lang="de-CH" baseline="0" dirty="0" err="1" smtClean="0"/>
              <a:t>this</a:t>
            </a:r>
            <a:r>
              <a:rPr lang="de-CH" baseline="0" dirty="0" smtClean="0"/>
              <a:t> </a:t>
            </a:r>
            <a:r>
              <a:rPr lang="de-CH" baseline="0" dirty="0" err="1" smtClean="0"/>
              <a:t>is</a:t>
            </a:r>
            <a:r>
              <a:rPr lang="de-CH" baseline="0" dirty="0" smtClean="0"/>
              <a:t> </a:t>
            </a:r>
            <a:r>
              <a:rPr lang="de-CH" b="1" baseline="0" dirty="0" err="1" smtClean="0"/>
              <a:t>the</a:t>
            </a:r>
            <a:r>
              <a:rPr lang="de-CH" b="1" baseline="0" dirty="0" smtClean="0"/>
              <a:t> </a:t>
            </a:r>
            <a:r>
              <a:rPr lang="de-CH" b="1" baseline="0" dirty="0" err="1" smtClean="0"/>
              <a:t>crucial</a:t>
            </a:r>
            <a:r>
              <a:rPr lang="de-CH" b="1" baseline="0" dirty="0" smtClean="0"/>
              <a:t> </a:t>
            </a:r>
            <a:r>
              <a:rPr lang="de-CH" baseline="0" dirty="0" err="1" smtClean="0"/>
              <a:t>difference</a:t>
            </a:r>
            <a:r>
              <a:rPr lang="de-CH" baseline="0" dirty="0" smtClean="0"/>
              <a:t> </a:t>
            </a:r>
            <a:r>
              <a:rPr lang="de-CH" baseline="0" dirty="0" err="1" smtClean="0"/>
              <a:t>here</a:t>
            </a:r>
            <a:r>
              <a:rPr lang="de-CH" baseline="0" dirty="0" smtClean="0"/>
              <a:t> - </a:t>
            </a:r>
            <a:r>
              <a:rPr lang="de-CH" baseline="0" dirty="0" err="1" smtClean="0"/>
              <a:t>there</a:t>
            </a:r>
            <a:r>
              <a:rPr lang="de-CH" baseline="0" dirty="0" smtClean="0"/>
              <a:t> </a:t>
            </a:r>
            <a:r>
              <a:rPr lang="de-CH" baseline="0" dirty="0" err="1" smtClean="0"/>
              <a:t>is</a:t>
            </a:r>
            <a:r>
              <a:rPr lang="de-CH" baseline="0" dirty="0" smtClean="0"/>
              <a:t> a large </a:t>
            </a:r>
            <a:r>
              <a:rPr lang="de-CH" baseline="0" dirty="0" err="1" smtClean="0"/>
              <a:t>group</a:t>
            </a:r>
            <a:r>
              <a:rPr lang="de-CH" baseline="0" dirty="0" smtClean="0"/>
              <a:t> </a:t>
            </a:r>
            <a:r>
              <a:rPr lang="de-CH" baseline="0" dirty="0" err="1" smtClean="0"/>
              <a:t>of</a:t>
            </a:r>
            <a:r>
              <a:rPr lang="de-CH" baseline="0" dirty="0" smtClean="0"/>
              <a:t> </a:t>
            </a:r>
            <a:r>
              <a:rPr lang="de-CH" b="1" baseline="0" dirty="0" err="1" smtClean="0"/>
              <a:t>rather</a:t>
            </a:r>
            <a:r>
              <a:rPr lang="de-CH" b="1" baseline="0" dirty="0" smtClean="0"/>
              <a:t> </a:t>
            </a:r>
            <a:r>
              <a:rPr lang="de-CH" b="1" baseline="0" dirty="0" err="1" smtClean="0"/>
              <a:t>younger</a:t>
            </a:r>
            <a:r>
              <a:rPr lang="de-CH" b="1" baseline="0" dirty="0" smtClean="0"/>
              <a:t> </a:t>
            </a:r>
            <a:r>
              <a:rPr lang="de-CH" b="1" baseline="0" dirty="0" err="1" smtClean="0"/>
              <a:t>women</a:t>
            </a:r>
            <a:r>
              <a:rPr lang="de-CH" baseline="0" dirty="0" smtClean="0"/>
              <a:t> </a:t>
            </a:r>
            <a:r>
              <a:rPr lang="de-CH" baseline="0" dirty="0" err="1" smtClean="0"/>
              <a:t>who</a:t>
            </a:r>
            <a:r>
              <a:rPr lang="de-CH" baseline="0" dirty="0" smtClean="0"/>
              <a:t> – </a:t>
            </a:r>
            <a:r>
              <a:rPr lang="de-CH" baseline="0" dirty="0" err="1" smtClean="0"/>
              <a:t>simply</a:t>
            </a:r>
            <a:r>
              <a:rPr lang="de-CH" baseline="0" dirty="0" smtClean="0"/>
              <a:t> due </a:t>
            </a:r>
            <a:r>
              <a:rPr lang="de-CH" baseline="0" dirty="0" err="1" smtClean="0"/>
              <a:t>to</a:t>
            </a:r>
            <a:r>
              <a:rPr lang="de-CH" baseline="0" dirty="0" smtClean="0"/>
              <a:t> </a:t>
            </a:r>
            <a:r>
              <a:rPr lang="de-CH" baseline="0" dirty="0" err="1" smtClean="0"/>
              <a:t>their</a:t>
            </a:r>
            <a:r>
              <a:rPr lang="de-CH" baseline="0" dirty="0" smtClean="0"/>
              <a:t> </a:t>
            </a:r>
            <a:r>
              <a:rPr lang="de-CH" baseline="0" dirty="0" err="1" smtClean="0"/>
              <a:t>age</a:t>
            </a:r>
            <a:r>
              <a:rPr lang="de-CH" baseline="0" dirty="0" smtClean="0"/>
              <a:t> – </a:t>
            </a:r>
            <a:r>
              <a:rPr lang="de-CH" b="1" u="sng" baseline="0" dirty="0" err="1" smtClean="0"/>
              <a:t>could</a:t>
            </a:r>
            <a:r>
              <a:rPr lang="de-CH" b="1" u="sng" baseline="0" dirty="0" smtClean="0"/>
              <a:t> not </a:t>
            </a:r>
            <a:r>
              <a:rPr lang="de-CH" b="1" u="sng" baseline="0" dirty="0" err="1" smtClean="0"/>
              <a:t>possibly</a:t>
            </a:r>
            <a:r>
              <a:rPr lang="de-CH" b="1" u="sng" baseline="0" dirty="0" smtClean="0"/>
              <a:t> </a:t>
            </a:r>
            <a:r>
              <a:rPr lang="de-CH" baseline="0" dirty="0" err="1" smtClean="0"/>
              <a:t>have</a:t>
            </a:r>
            <a:r>
              <a:rPr lang="de-CH" baseline="0" dirty="0" smtClean="0"/>
              <a:t> a </a:t>
            </a:r>
            <a:r>
              <a:rPr lang="de-CH" baseline="0" dirty="0" err="1" smtClean="0"/>
              <a:t>higher</a:t>
            </a:r>
            <a:r>
              <a:rPr lang="de-CH" baseline="0" dirty="0" smtClean="0"/>
              <a:t> </a:t>
            </a:r>
            <a:r>
              <a:rPr lang="de-CH" baseline="0" dirty="0" err="1" smtClean="0"/>
              <a:t>degree</a:t>
            </a:r>
            <a:r>
              <a:rPr lang="de-CH" baseline="0" dirty="0" smtClean="0"/>
              <a:t>.</a:t>
            </a:r>
          </a:p>
          <a:p>
            <a:endParaRPr lang="de-CH" baseline="0" dirty="0" smtClean="0"/>
          </a:p>
          <a:p>
            <a:r>
              <a:rPr lang="de-CH" baseline="0" dirty="0" err="1" smtClean="0"/>
              <a:t>Nonetheless</a:t>
            </a:r>
            <a:r>
              <a:rPr lang="de-CH" baseline="0" dirty="0" smtClean="0"/>
              <a:t>, </a:t>
            </a:r>
            <a:r>
              <a:rPr lang="de-CH" baseline="0" dirty="0" err="1" smtClean="0"/>
              <a:t>we</a:t>
            </a:r>
            <a:r>
              <a:rPr lang="de-CH" baseline="0" dirty="0" smtClean="0"/>
              <a:t> </a:t>
            </a:r>
            <a:r>
              <a:rPr lang="de-CH" baseline="0" dirty="0" err="1" smtClean="0"/>
              <a:t>realize</a:t>
            </a:r>
            <a:r>
              <a:rPr lang="de-CH" baseline="0" dirty="0" smtClean="0"/>
              <a:t> </a:t>
            </a:r>
            <a:r>
              <a:rPr lang="de-CH" baseline="0" dirty="0" err="1" smtClean="0"/>
              <a:t>through</a:t>
            </a:r>
            <a:r>
              <a:rPr lang="de-CH" baseline="0" dirty="0" smtClean="0"/>
              <a:t> </a:t>
            </a:r>
            <a:r>
              <a:rPr lang="de-CH" baseline="0" dirty="0" err="1" smtClean="0"/>
              <a:t>this</a:t>
            </a:r>
            <a:r>
              <a:rPr lang="de-CH" baseline="0" dirty="0" smtClean="0"/>
              <a:t> </a:t>
            </a:r>
            <a:r>
              <a:rPr lang="de-CH" baseline="0" dirty="0" err="1" smtClean="0"/>
              <a:t>that</a:t>
            </a:r>
            <a:r>
              <a:rPr lang="de-CH" baseline="0" dirty="0" smtClean="0"/>
              <a:t> </a:t>
            </a:r>
            <a:r>
              <a:rPr lang="de-CH" baseline="0" dirty="0" err="1" smtClean="0"/>
              <a:t>the</a:t>
            </a:r>
            <a:r>
              <a:rPr lang="de-CH" baseline="0" dirty="0" smtClean="0"/>
              <a:t> </a:t>
            </a:r>
            <a:r>
              <a:rPr lang="de-CH" baseline="0" dirty="0" err="1" smtClean="0"/>
              <a:t>men</a:t>
            </a:r>
            <a:r>
              <a:rPr lang="de-CH" baseline="0" dirty="0" smtClean="0"/>
              <a:t> in </a:t>
            </a:r>
            <a:r>
              <a:rPr lang="de-CH" baseline="0" dirty="0" err="1" smtClean="0"/>
              <a:t>the</a:t>
            </a:r>
            <a:r>
              <a:rPr lang="de-CH" baseline="0" dirty="0" smtClean="0"/>
              <a:t> </a:t>
            </a:r>
            <a:r>
              <a:rPr lang="de-CH" baseline="0" dirty="0" err="1" smtClean="0"/>
              <a:t>survey</a:t>
            </a:r>
            <a:r>
              <a:rPr lang="de-CH" baseline="0" dirty="0" smtClean="0"/>
              <a:t> </a:t>
            </a:r>
            <a:r>
              <a:rPr lang="de-CH" baseline="0" dirty="0" err="1" smtClean="0"/>
              <a:t>are</a:t>
            </a:r>
            <a:r>
              <a:rPr lang="de-CH" baseline="0" dirty="0" smtClean="0"/>
              <a:t> a </a:t>
            </a:r>
            <a:r>
              <a:rPr lang="de-CH" baseline="0" dirty="0" err="1" smtClean="0"/>
              <a:t>somewhat</a:t>
            </a:r>
            <a:r>
              <a:rPr lang="de-CH" baseline="0" dirty="0" smtClean="0"/>
              <a:t> different </a:t>
            </a:r>
            <a:r>
              <a:rPr lang="de-CH" baseline="0" dirty="0" err="1" smtClean="0"/>
              <a:t>group</a:t>
            </a:r>
            <a:r>
              <a:rPr lang="de-CH" baseline="0" dirty="0" smtClean="0"/>
              <a:t> (</a:t>
            </a:r>
            <a:r>
              <a:rPr lang="de-CH" baseline="0" dirty="0" err="1" smtClean="0"/>
              <a:t>older</a:t>
            </a:r>
            <a:r>
              <a:rPr lang="de-CH" baseline="0" dirty="0" smtClean="0"/>
              <a:t> </a:t>
            </a:r>
            <a:r>
              <a:rPr lang="de-CH" baseline="0" dirty="0" err="1" smtClean="0"/>
              <a:t>and</a:t>
            </a:r>
            <a:r>
              <a:rPr lang="de-CH" baseline="0" dirty="0" smtClean="0"/>
              <a:t> at a </a:t>
            </a:r>
            <a:r>
              <a:rPr lang="de-CH" baseline="0" dirty="0" err="1" smtClean="0"/>
              <a:t>higher</a:t>
            </a:r>
            <a:r>
              <a:rPr lang="de-CH" baseline="0" dirty="0" smtClean="0"/>
              <a:t> last-level </a:t>
            </a:r>
            <a:r>
              <a:rPr lang="de-CH" baseline="0" dirty="0" err="1" smtClean="0"/>
              <a:t>of</a:t>
            </a:r>
            <a:r>
              <a:rPr lang="de-CH" baseline="0" dirty="0" smtClean="0"/>
              <a:t> </a:t>
            </a:r>
            <a:r>
              <a:rPr lang="de-CH" baseline="0" dirty="0" err="1" smtClean="0"/>
              <a:t>educational</a:t>
            </a:r>
            <a:r>
              <a:rPr lang="de-CH" baseline="0" dirty="0" smtClean="0"/>
              <a:t> </a:t>
            </a:r>
            <a:r>
              <a:rPr lang="de-CH" baseline="0" dirty="0" err="1" smtClean="0"/>
              <a:t>achievement</a:t>
            </a:r>
            <a:r>
              <a:rPr lang="de-CH" baseline="0" dirty="0" smtClean="0"/>
              <a:t>).</a:t>
            </a:r>
          </a:p>
          <a:p>
            <a:endParaRPr lang="de-CH" baseline="0" dirty="0" smtClean="0"/>
          </a:p>
          <a:p>
            <a:r>
              <a:rPr lang="de-CH" baseline="0" dirty="0" smtClean="0"/>
              <a:t>So </a:t>
            </a:r>
            <a:r>
              <a:rPr lang="de-CH" baseline="0" dirty="0" err="1" smtClean="0"/>
              <a:t>what</a:t>
            </a:r>
            <a:r>
              <a:rPr lang="de-CH" baseline="0" dirty="0" smtClean="0"/>
              <a:t> I </a:t>
            </a:r>
            <a:r>
              <a:rPr lang="de-CH" baseline="0" dirty="0" err="1" smtClean="0"/>
              <a:t>said</a:t>
            </a:r>
            <a:r>
              <a:rPr lang="de-CH" baseline="0" dirty="0" smtClean="0"/>
              <a:t> a </a:t>
            </a:r>
            <a:r>
              <a:rPr lang="de-CH" baseline="0" dirty="0" err="1" smtClean="0"/>
              <a:t>moment</a:t>
            </a:r>
            <a:r>
              <a:rPr lang="de-CH" baseline="0" dirty="0" smtClean="0"/>
              <a:t> </a:t>
            </a:r>
            <a:r>
              <a:rPr lang="de-CH" baseline="0" dirty="0" err="1" smtClean="0"/>
              <a:t>ago</a:t>
            </a:r>
            <a:r>
              <a:rPr lang="de-CH" baseline="0" dirty="0" smtClean="0"/>
              <a:t> </a:t>
            </a:r>
            <a:r>
              <a:rPr lang="de-CH" baseline="0" dirty="0" err="1" smtClean="0"/>
              <a:t>is</a:t>
            </a:r>
            <a:r>
              <a:rPr lang="de-CH" baseline="0" dirty="0" smtClean="0"/>
              <a:t> a </a:t>
            </a:r>
            <a:r>
              <a:rPr lang="de-CH" baseline="0" dirty="0" err="1" smtClean="0"/>
              <a:t>sort</a:t>
            </a:r>
            <a:r>
              <a:rPr lang="de-CH" baseline="0" dirty="0" smtClean="0"/>
              <a:t> </a:t>
            </a:r>
            <a:r>
              <a:rPr lang="de-CH" baseline="0" dirty="0" err="1" smtClean="0"/>
              <a:t>of</a:t>
            </a:r>
            <a:r>
              <a:rPr lang="de-CH" baseline="0" dirty="0" smtClean="0"/>
              <a:t> </a:t>
            </a:r>
            <a:r>
              <a:rPr lang="de-CH" baseline="0" dirty="0" err="1" smtClean="0"/>
              <a:t>small-scale</a:t>
            </a:r>
            <a:r>
              <a:rPr lang="de-CH" baseline="0" dirty="0" smtClean="0"/>
              <a:t> </a:t>
            </a:r>
            <a:r>
              <a:rPr lang="de-CH" baseline="0" dirty="0" err="1" smtClean="0"/>
              <a:t>hypothethesis</a:t>
            </a:r>
            <a:r>
              <a:rPr lang="de-CH" baseline="0" dirty="0" smtClean="0"/>
              <a:t> in </a:t>
            </a:r>
            <a:r>
              <a:rPr lang="de-CH" baseline="0" dirty="0" err="1" smtClean="0"/>
              <a:t>itself</a:t>
            </a:r>
            <a:r>
              <a:rPr lang="de-CH" baseline="0" dirty="0" smtClean="0"/>
              <a:t>. </a:t>
            </a:r>
          </a:p>
          <a:p>
            <a:r>
              <a:rPr lang="de-CH" baseline="0" dirty="0" smtClean="0"/>
              <a:t>	</a:t>
            </a:r>
            <a:r>
              <a:rPr lang="de-CH" baseline="0" dirty="0" err="1" smtClean="0"/>
              <a:t>there</a:t>
            </a:r>
            <a:r>
              <a:rPr lang="de-CH" baseline="0" dirty="0" smtClean="0"/>
              <a:t> </a:t>
            </a:r>
            <a:r>
              <a:rPr lang="de-CH" baseline="0" dirty="0" err="1" smtClean="0"/>
              <a:t>is</a:t>
            </a:r>
            <a:r>
              <a:rPr lang="de-CH" baseline="0" dirty="0" smtClean="0"/>
              <a:t> a large </a:t>
            </a:r>
            <a:r>
              <a:rPr lang="de-CH" baseline="0" dirty="0" err="1" smtClean="0"/>
              <a:t>group</a:t>
            </a:r>
            <a:r>
              <a:rPr lang="de-CH" baseline="0" dirty="0" smtClean="0"/>
              <a:t> </a:t>
            </a:r>
            <a:r>
              <a:rPr lang="de-CH" baseline="0" dirty="0" err="1" smtClean="0"/>
              <a:t>of</a:t>
            </a:r>
            <a:r>
              <a:rPr lang="de-CH" baseline="0" dirty="0" smtClean="0"/>
              <a:t> </a:t>
            </a:r>
            <a:r>
              <a:rPr lang="de-CH" b="1" baseline="0" dirty="0" err="1" smtClean="0"/>
              <a:t>rather</a:t>
            </a:r>
            <a:r>
              <a:rPr lang="de-CH" b="1" baseline="0" dirty="0" smtClean="0"/>
              <a:t> </a:t>
            </a:r>
            <a:r>
              <a:rPr lang="de-CH" b="1" baseline="0" dirty="0" err="1" smtClean="0"/>
              <a:t>younger</a:t>
            </a:r>
            <a:r>
              <a:rPr lang="de-CH" b="1" baseline="0" dirty="0" smtClean="0"/>
              <a:t> </a:t>
            </a:r>
            <a:r>
              <a:rPr lang="de-CH" b="1" baseline="0" dirty="0" err="1" smtClean="0"/>
              <a:t>women</a:t>
            </a:r>
            <a:r>
              <a:rPr lang="de-CH" baseline="0" dirty="0" smtClean="0"/>
              <a:t> </a:t>
            </a:r>
            <a:r>
              <a:rPr lang="de-CH" baseline="0" dirty="0" err="1" smtClean="0"/>
              <a:t>who</a:t>
            </a:r>
            <a:r>
              <a:rPr lang="de-CH" baseline="0" dirty="0" smtClean="0"/>
              <a:t> – </a:t>
            </a:r>
            <a:br>
              <a:rPr lang="de-CH" baseline="0" dirty="0" smtClean="0"/>
            </a:br>
            <a:r>
              <a:rPr lang="de-CH" baseline="0" dirty="0" smtClean="0"/>
              <a:t>	</a:t>
            </a:r>
            <a:r>
              <a:rPr lang="de-CH" baseline="0" dirty="0" err="1" smtClean="0"/>
              <a:t>simply</a:t>
            </a:r>
            <a:r>
              <a:rPr lang="de-CH" baseline="0" dirty="0" smtClean="0"/>
              <a:t> due </a:t>
            </a:r>
            <a:r>
              <a:rPr lang="de-CH" baseline="0" dirty="0" err="1" smtClean="0"/>
              <a:t>to</a:t>
            </a:r>
            <a:r>
              <a:rPr lang="de-CH" baseline="0" dirty="0" smtClean="0"/>
              <a:t> </a:t>
            </a:r>
            <a:r>
              <a:rPr lang="de-CH" baseline="0" dirty="0" err="1" smtClean="0"/>
              <a:t>their</a:t>
            </a:r>
            <a:r>
              <a:rPr lang="de-CH" baseline="0" dirty="0" smtClean="0"/>
              <a:t> </a:t>
            </a:r>
            <a:r>
              <a:rPr lang="de-CH" baseline="0" dirty="0" err="1" smtClean="0"/>
              <a:t>age</a:t>
            </a:r>
            <a:r>
              <a:rPr lang="de-CH" baseline="0" dirty="0" smtClean="0"/>
              <a:t> – </a:t>
            </a:r>
          </a:p>
          <a:p>
            <a:r>
              <a:rPr lang="de-CH" b="1" u="sng" baseline="0" dirty="0" smtClean="0"/>
              <a:t>	</a:t>
            </a:r>
            <a:r>
              <a:rPr lang="de-CH" b="1" u="sng" baseline="0" dirty="0" err="1" smtClean="0"/>
              <a:t>could</a:t>
            </a:r>
            <a:r>
              <a:rPr lang="de-CH" b="1" u="sng" baseline="0" dirty="0" smtClean="0"/>
              <a:t> not </a:t>
            </a:r>
            <a:r>
              <a:rPr lang="de-CH" b="1" u="sng" baseline="0" dirty="0" err="1" smtClean="0"/>
              <a:t>possibly</a:t>
            </a:r>
            <a:r>
              <a:rPr lang="de-CH" b="1" u="sng" baseline="0" dirty="0" smtClean="0"/>
              <a:t> </a:t>
            </a:r>
            <a:r>
              <a:rPr lang="de-CH" baseline="0" dirty="0" err="1" smtClean="0"/>
              <a:t>have</a:t>
            </a:r>
            <a:r>
              <a:rPr lang="de-CH" baseline="0" dirty="0" smtClean="0"/>
              <a:t> a </a:t>
            </a:r>
            <a:r>
              <a:rPr lang="de-CH" baseline="0" dirty="0" err="1" smtClean="0"/>
              <a:t>higher</a:t>
            </a:r>
            <a:r>
              <a:rPr lang="de-CH" baseline="0" dirty="0" smtClean="0"/>
              <a:t> </a:t>
            </a:r>
            <a:r>
              <a:rPr lang="de-CH" baseline="0" dirty="0" err="1" smtClean="0"/>
              <a:t>degree</a:t>
            </a:r>
            <a:r>
              <a:rPr lang="de-CH" baseline="0" dirty="0" smtClean="0"/>
              <a:t>.</a:t>
            </a:r>
          </a:p>
          <a:p>
            <a:endParaRPr lang="de-CH" baseline="0" dirty="0" smtClean="0"/>
          </a:p>
          <a:p>
            <a:r>
              <a:rPr lang="de-CH" baseline="0" dirty="0" err="1" smtClean="0"/>
              <a:t>To</a:t>
            </a:r>
            <a:r>
              <a:rPr lang="de-CH" baseline="0" dirty="0" smtClean="0"/>
              <a:t> double-check </a:t>
            </a:r>
            <a:r>
              <a:rPr lang="de-CH" baseline="0" dirty="0" err="1" smtClean="0"/>
              <a:t>that</a:t>
            </a:r>
            <a:r>
              <a:rPr lang="de-CH" baseline="0" dirty="0" smtClean="0"/>
              <a:t> </a:t>
            </a:r>
            <a:r>
              <a:rPr lang="de-CH" baseline="0" dirty="0" err="1" smtClean="0"/>
              <a:t>this</a:t>
            </a:r>
            <a:r>
              <a:rPr lang="de-CH" baseline="0" dirty="0" smtClean="0"/>
              <a:t> </a:t>
            </a:r>
            <a:r>
              <a:rPr lang="de-CH" baseline="0" dirty="0" err="1" smtClean="0"/>
              <a:t>is</a:t>
            </a:r>
            <a:r>
              <a:rPr lang="de-CH" baseline="0" dirty="0" smtClean="0"/>
              <a:t> </a:t>
            </a:r>
            <a:r>
              <a:rPr lang="de-CH" baseline="0" dirty="0" err="1" smtClean="0"/>
              <a:t>the</a:t>
            </a:r>
            <a:r>
              <a:rPr lang="de-CH" baseline="0" dirty="0" smtClean="0"/>
              <a:t> </a:t>
            </a:r>
            <a:r>
              <a:rPr lang="de-CH" baseline="0" dirty="0" err="1" smtClean="0"/>
              <a:t>case</a:t>
            </a:r>
            <a:r>
              <a:rPr lang="de-CH" baseline="0" dirty="0" smtClean="0"/>
              <a:t>, </a:t>
            </a:r>
            <a:r>
              <a:rPr lang="de-CH" baseline="0" dirty="0" err="1" smtClean="0"/>
              <a:t>we</a:t>
            </a:r>
            <a:r>
              <a:rPr lang="de-CH" baseline="0" dirty="0" smtClean="0"/>
              <a:t> </a:t>
            </a:r>
            <a:r>
              <a:rPr lang="de-CH" baseline="0" dirty="0" err="1" smtClean="0"/>
              <a:t>can</a:t>
            </a:r>
            <a:r>
              <a:rPr lang="de-CH" baseline="0" dirty="0" smtClean="0"/>
              <a:t> </a:t>
            </a:r>
            <a:r>
              <a:rPr lang="de-CH" baseline="0" dirty="0" err="1" smtClean="0"/>
              <a:t>combine</a:t>
            </a:r>
            <a:r>
              <a:rPr lang="de-CH" baseline="0" dirty="0" smtClean="0"/>
              <a:t> </a:t>
            </a:r>
            <a:r>
              <a:rPr lang="de-CH" baseline="0" dirty="0" err="1" smtClean="0"/>
              <a:t>the</a:t>
            </a:r>
            <a:r>
              <a:rPr lang="de-CH" baseline="0" dirty="0" smtClean="0"/>
              <a:t> </a:t>
            </a:r>
            <a:r>
              <a:rPr lang="de-CH" baseline="0" dirty="0" err="1" smtClean="0"/>
              <a:t>ages</a:t>
            </a:r>
            <a:r>
              <a:rPr lang="de-CH" baseline="0" dirty="0" smtClean="0"/>
              <a:t> </a:t>
            </a:r>
            <a:r>
              <a:rPr lang="de-CH" baseline="0" dirty="0" err="1" smtClean="0"/>
              <a:t>and</a:t>
            </a:r>
            <a:r>
              <a:rPr lang="de-CH" baseline="0" dirty="0" smtClean="0"/>
              <a:t> </a:t>
            </a:r>
            <a:r>
              <a:rPr lang="de-CH" baseline="0" dirty="0" err="1" smtClean="0"/>
              <a:t>educational</a:t>
            </a:r>
            <a:r>
              <a:rPr lang="de-CH" baseline="0" dirty="0" smtClean="0"/>
              <a:t> </a:t>
            </a:r>
            <a:r>
              <a:rPr lang="de-CH" baseline="0" dirty="0" err="1" smtClean="0"/>
              <a:t>level</a:t>
            </a:r>
            <a:r>
              <a:rPr lang="de-CH" baseline="0" dirty="0" smtClean="0"/>
              <a:t> </a:t>
            </a:r>
            <a:r>
              <a:rPr lang="de-CH" baseline="0" dirty="0" err="1" smtClean="0"/>
              <a:t>to</a:t>
            </a:r>
            <a:r>
              <a:rPr lang="de-CH" baseline="0" dirty="0" smtClean="0"/>
              <a:t> </a:t>
            </a:r>
            <a:r>
              <a:rPr lang="de-CH" baseline="0" dirty="0" err="1" smtClean="0"/>
              <a:t>decide</a:t>
            </a:r>
            <a:r>
              <a:rPr lang="de-CH" baseline="0" dirty="0" smtClean="0"/>
              <a:t> </a:t>
            </a:r>
            <a:r>
              <a:rPr lang="de-CH" baseline="0" dirty="0" err="1" smtClean="0"/>
              <a:t>if</a:t>
            </a:r>
            <a:r>
              <a:rPr lang="de-CH" baseline="0" dirty="0" smtClean="0"/>
              <a:t> </a:t>
            </a:r>
            <a:r>
              <a:rPr lang="de-CH" baseline="0" dirty="0" err="1" smtClean="0"/>
              <a:t>what</a:t>
            </a:r>
            <a:r>
              <a:rPr lang="de-CH" baseline="0" dirty="0" smtClean="0"/>
              <a:t> </a:t>
            </a:r>
            <a:r>
              <a:rPr lang="de-CH" baseline="0" dirty="0" err="1" smtClean="0"/>
              <a:t>we</a:t>
            </a:r>
            <a:r>
              <a:rPr lang="de-CH" baseline="0" dirty="0" smtClean="0"/>
              <a:t> </a:t>
            </a:r>
            <a:r>
              <a:rPr lang="de-CH" baseline="0" dirty="0" err="1" smtClean="0"/>
              <a:t>see</a:t>
            </a:r>
            <a:r>
              <a:rPr lang="de-CH" baseline="0" dirty="0" smtClean="0"/>
              <a:t> </a:t>
            </a:r>
            <a:r>
              <a:rPr lang="de-CH" b="1" baseline="0" dirty="0" err="1" smtClean="0"/>
              <a:t>here</a:t>
            </a:r>
            <a:r>
              <a:rPr lang="de-CH" baseline="0" dirty="0" smtClean="0"/>
              <a:t> in </a:t>
            </a:r>
            <a:r>
              <a:rPr lang="de-CH" baseline="0" dirty="0" err="1" smtClean="0"/>
              <a:t>this</a:t>
            </a:r>
            <a:r>
              <a:rPr lang="de-CH" baseline="0" dirty="0" smtClean="0"/>
              <a:t> </a:t>
            </a:r>
            <a:r>
              <a:rPr lang="de-CH" baseline="0" dirty="0" err="1" smtClean="0"/>
              <a:t>visualization</a:t>
            </a:r>
            <a:r>
              <a:rPr lang="de-CH" baseline="0" dirty="0" smtClean="0"/>
              <a:t> </a:t>
            </a:r>
            <a:r>
              <a:rPr lang="de-CH" baseline="0" dirty="0" err="1" smtClean="0"/>
              <a:t>is</a:t>
            </a:r>
            <a:r>
              <a:rPr lang="de-CH" baseline="0" dirty="0" smtClean="0"/>
              <a:t> due </a:t>
            </a:r>
            <a:r>
              <a:rPr lang="de-CH" baseline="0" dirty="0" err="1" smtClean="0"/>
              <a:t>largely</a:t>
            </a:r>
            <a:r>
              <a:rPr lang="de-CH" baseline="0" dirty="0" smtClean="0"/>
              <a:t> </a:t>
            </a:r>
            <a:r>
              <a:rPr lang="de-CH" baseline="0" dirty="0" err="1" smtClean="0"/>
              <a:t>to</a:t>
            </a:r>
            <a:r>
              <a:rPr lang="de-CH" baseline="0" dirty="0" smtClean="0"/>
              <a:t> </a:t>
            </a:r>
            <a:r>
              <a:rPr lang="de-CH" baseline="0" dirty="0" err="1" smtClean="0"/>
              <a:t>the</a:t>
            </a:r>
            <a:r>
              <a:rPr lang="de-CH" baseline="0" dirty="0" smtClean="0"/>
              <a:t> </a:t>
            </a:r>
            <a:r>
              <a:rPr lang="de-CH" b="1" baseline="0" dirty="0" err="1" smtClean="0"/>
              <a:t>age</a:t>
            </a:r>
            <a:r>
              <a:rPr lang="de-CH" b="1" baseline="0" dirty="0" smtClean="0"/>
              <a:t> </a:t>
            </a:r>
            <a:r>
              <a:rPr lang="de-CH" b="1" baseline="0" dirty="0" err="1" smtClean="0"/>
              <a:t>discrepancy</a:t>
            </a:r>
            <a:r>
              <a:rPr lang="de-CH" b="1" baseline="0" dirty="0" smtClean="0"/>
              <a:t>.</a:t>
            </a:r>
          </a:p>
          <a:p>
            <a:r>
              <a:rPr lang="de-CH" b="0" baseline="0" dirty="0" smtClean="0"/>
              <a:t>So </a:t>
            </a:r>
            <a:r>
              <a:rPr lang="de-CH" b="0" baseline="0" dirty="0" err="1" smtClean="0"/>
              <a:t>let’s</a:t>
            </a:r>
            <a:r>
              <a:rPr lang="de-CH" b="0" baseline="0" dirty="0" smtClean="0"/>
              <a:t> </a:t>
            </a:r>
            <a:r>
              <a:rPr lang="de-CH" b="0" baseline="0" dirty="0" err="1" smtClean="0"/>
              <a:t>look</a:t>
            </a:r>
            <a:r>
              <a:rPr lang="de-CH" b="0" baseline="0" dirty="0" smtClean="0"/>
              <a:t> at </a:t>
            </a:r>
            <a:r>
              <a:rPr lang="de-CH" b="1" baseline="0" dirty="0" err="1" smtClean="0"/>
              <a:t>education</a:t>
            </a:r>
            <a:r>
              <a:rPr lang="de-CH" b="1" baseline="0" dirty="0" smtClean="0"/>
              <a:t>-level</a:t>
            </a:r>
            <a:r>
              <a:rPr lang="de-CH" b="0" baseline="0" dirty="0" smtClean="0"/>
              <a:t> </a:t>
            </a:r>
            <a:r>
              <a:rPr lang="de-CH" b="0" baseline="0" dirty="0" err="1" smtClean="0"/>
              <a:t>plotted</a:t>
            </a:r>
            <a:r>
              <a:rPr lang="de-CH" b="0" baseline="0" dirty="0" smtClean="0"/>
              <a:t> versus </a:t>
            </a:r>
            <a:r>
              <a:rPr lang="de-CH" b="1" baseline="0" dirty="0" err="1" smtClean="0"/>
              <a:t>average</a:t>
            </a:r>
            <a:r>
              <a:rPr lang="de-CH" b="1" baseline="0" dirty="0" smtClean="0"/>
              <a:t> </a:t>
            </a:r>
            <a:r>
              <a:rPr lang="de-CH" b="1" baseline="0" dirty="0" err="1" smtClean="0"/>
              <a:t>age</a:t>
            </a:r>
            <a:r>
              <a:rPr lang="de-CH" b="1" baseline="0" dirty="0" smtClean="0"/>
              <a:t> </a:t>
            </a:r>
            <a:r>
              <a:rPr lang="de-CH" b="0" baseline="0" dirty="0" err="1" smtClean="0"/>
              <a:t>of</a:t>
            </a:r>
            <a:r>
              <a:rPr lang="de-CH" b="0" baseline="0" dirty="0" smtClean="0"/>
              <a:t> </a:t>
            </a:r>
            <a:r>
              <a:rPr lang="de-CH" b="0" baseline="0" dirty="0" err="1" smtClean="0"/>
              <a:t>each</a:t>
            </a:r>
            <a:r>
              <a:rPr lang="de-CH" b="0" baseline="0" dirty="0" smtClean="0"/>
              <a:t> </a:t>
            </a:r>
            <a:r>
              <a:rPr lang="de-CH" b="0" baseline="0" dirty="0" err="1" smtClean="0"/>
              <a:t>group</a:t>
            </a:r>
            <a:r>
              <a:rPr lang="de-CH" b="0" baseline="0" dirty="0" smtClean="0"/>
              <a:t>, </a:t>
            </a:r>
            <a:r>
              <a:rPr lang="de-CH" b="0" baseline="0" dirty="0" err="1" smtClean="0"/>
              <a:t>separated</a:t>
            </a:r>
            <a:r>
              <a:rPr lang="de-CH" b="1" baseline="0" dirty="0" smtClean="0"/>
              <a:t> </a:t>
            </a:r>
            <a:r>
              <a:rPr lang="de-CH" b="0" baseline="0" dirty="0" smtClean="0"/>
              <a:t>- </a:t>
            </a:r>
            <a:r>
              <a:rPr lang="de-CH" b="0" baseline="0" dirty="0" err="1" smtClean="0"/>
              <a:t>once</a:t>
            </a:r>
            <a:r>
              <a:rPr lang="de-CH" b="0" baseline="0" dirty="0" smtClean="0"/>
              <a:t> </a:t>
            </a:r>
            <a:r>
              <a:rPr lang="de-CH" b="0" baseline="0" dirty="0" err="1" smtClean="0"/>
              <a:t>again</a:t>
            </a:r>
            <a:r>
              <a:rPr lang="de-CH" b="0" baseline="0" dirty="0" smtClean="0"/>
              <a:t> - </a:t>
            </a:r>
            <a:r>
              <a:rPr lang="de-CH" b="1" baseline="0" dirty="0" err="1" smtClean="0"/>
              <a:t>according</a:t>
            </a:r>
            <a:r>
              <a:rPr lang="de-CH" b="1" baseline="0" dirty="0" smtClean="0"/>
              <a:t> </a:t>
            </a:r>
            <a:r>
              <a:rPr lang="de-CH" b="1" baseline="0" dirty="0" err="1" smtClean="0"/>
              <a:t>to</a:t>
            </a:r>
            <a:r>
              <a:rPr lang="de-CH" b="1" baseline="0" dirty="0" smtClean="0"/>
              <a:t> </a:t>
            </a:r>
            <a:r>
              <a:rPr lang="de-CH" b="1" baseline="0" dirty="0" err="1" smtClean="0"/>
              <a:t>gender</a:t>
            </a:r>
            <a:r>
              <a:rPr lang="de-CH" b="1" baseline="0" dirty="0" smtClean="0"/>
              <a:t> </a:t>
            </a:r>
            <a:endParaRPr lang="de-CH" b="1" dirty="0"/>
          </a:p>
        </p:txBody>
      </p:sp>
      <p:sp>
        <p:nvSpPr>
          <p:cNvPr id="4" name="Foliennummernplatzhalter 3"/>
          <p:cNvSpPr>
            <a:spLocks noGrp="1"/>
          </p:cNvSpPr>
          <p:nvPr>
            <p:ph type="sldNum" sz="quarter" idx="10"/>
          </p:nvPr>
        </p:nvSpPr>
        <p:spPr/>
        <p:txBody>
          <a:bodyPr/>
          <a:lstStyle/>
          <a:p>
            <a:fld id="{DAF19B9A-F03E-4FD1-9400-A6CACECD5895}" type="slidenum">
              <a:rPr lang="en-GB" smtClean="0"/>
              <a:t>18</a:t>
            </a:fld>
            <a:endParaRPr lang="en-GB"/>
          </a:p>
        </p:txBody>
      </p:sp>
    </p:spTree>
    <p:extLst>
      <p:ext uri="{BB962C8B-B14F-4D97-AF65-F5344CB8AC3E}">
        <p14:creationId xmlns:p14="http://schemas.microsoft.com/office/powerpoint/2010/main" val="724826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dirty="0" err="1" smtClean="0"/>
              <a:t>And</a:t>
            </a:r>
            <a:r>
              <a:rPr lang="de-CH" dirty="0" smtClean="0"/>
              <a:t> </a:t>
            </a:r>
            <a:r>
              <a:rPr lang="de-CH" dirty="0" err="1" smtClean="0"/>
              <a:t>yes</a:t>
            </a:r>
            <a:r>
              <a:rPr lang="de-CH" dirty="0" smtClean="0"/>
              <a:t>! </a:t>
            </a:r>
            <a:r>
              <a:rPr lang="de-CH" dirty="0" err="1" smtClean="0"/>
              <a:t>We</a:t>
            </a:r>
            <a:r>
              <a:rPr lang="de-CH" baseline="0" dirty="0" smtClean="0"/>
              <a:t> </a:t>
            </a:r>
            <a:r>
              <a:rPr lang="de-CH" baseline="0" dirty="0" err="1" smtClean="0"/>
              <a:t>see</a:t>
            </a:r>
            <a:r>
              <a:rPr lang="de-CH" baseline="0" dirty="0" smtClean="0"/>
              <a:t> </a:t>
            </a:r>
            <a:r>
              <a:rPr lang="de-CH" baseline="0" dirty="0" err="1" smtClean="0"/>
              <a:t>immediately</a:t>
            </a:r>
            <a:r>
              <a:rPr lang="de-CH" baseline="0" dirty="0" smtClean="0"/>
              <a:t> a </a:t>
            </a:r>
            <a:r>
              <a:rPr lang="de-CH" b="1" baseline="0" dirty="0" err="1" smtClean="0"/>
              <a:t>much</a:t>
            </a:r>
            <a:r>
              <a:rPr lang="de-CH" b="1" baseline="0" dirty="0" smtClean="0"/>
              <a:t> </a:t>
            </a:r>
            <a:r>
              <a:rPr lang="de-CH" b="1" baseline="0" dirty="0" err="1" smtClean="0"/>
              <a:t>more</a:t>
            </a:r>
            <a:r>
              <a:rPr lang="de-CH" b="1" baseline="0" dirty="0" smtClean="0"/>
              <a:t> </a:t>
            </a:r>
            <a:r>
              <a:rPr lang="de-CH" b="1" baseline="0" dirty="0" err="1" smtClean="0"/>
              <a:t>balanced</a:t>
            </a:r>
            <a:r>
              <a:rPr lang="de-CH" b="1" baseline="0" dirty="0" smtClean="0"/>
              <a:t> </a:t>
            </a:r>
            <a:r>
              <a:rPr lang="de-CH" b="1" baseline="0" dirty="0" err="1" smtClean="0"/>
              <a:t>picture</a:t>
            </a:r>
            <a:r>
              <a:rPr lang="de-CH" baseline="0" dirty="0" smtClean="0"/>
              <a:t>.</a:t>
            </a:r>
          </a:p>
          <a:p>
            <a:r>
              <a:rPr lang="de-CH" baseline="0" dirty="0" smtClean="0"/>
              <a:t>The </a:t>
            </a:r>
            <a:r>
              <a:rPr lang="de-CH" baseline="0" dirty="0" err="1" smtClean="0"/>
              <a:t>older</a:t>
            </a:r>
            <a:r>
              <a:rPr lang="de-CH" baseline="0" dirty="0" smtClean="0"/>
              <a:t> </a:t>
            </a:r>
            <a:r>
              <a:rPr lang="de-CH" baseline="0" dirty="0" err="1" smtClean="0"/>
              <a:t>women</a:t>
            </a:r>
            <a:r>
              <a:rPr lang="de-CH" baseline="0" dirty="0" smtClean="0"/>
              <a:t> </a:t>
            </a:r>
            <a:r>
              <a:rPr lang="de-CH" baseline="0" dirty="0" err="1" smtClean="0"/>
              <a:t>are</a:t>
            </a:r>
            <a:r>
              <a:rPr lang="de-CH" baseline="0" dirty="0" smtClean="0"/>
              <a:t> in </a:t>
            </a:r>
            <a:r>
              <a:rPr lang="de-CH" baseline="0" dirty="0" err="1" smtClean="0"/>
              <a:t>fact</a:t>
            </a:r>
            <a:r>
              <a:rPr lang="de-CH" baseline="0" dirty="0" smtClean="0"/>
              <a:t> </a:t>
            </a:r>
            <a:r>
              <a:rPr lang="de-CH" b="1" baseline="0" dirty="0" err="1" smtClean="0"/>
              <a:t>similarly</a:t>
            </a:r>
            <a:r>
              <a:rPr lang="de-CH" b="1" baseline="0" dirty="0" smtClean="0"/>
              <a:t> </a:t>
            </a:r>
            <a:r>
              <a:rPr lang="de-CH" b="1" baseline="0" dirty="0" err="1" smtClean="0"/>
              <a:t>qualified</a:t>
            </a:r>
            <a:r>
              <a:rPr lang="de-CH" b="1" baseline="0" dirty="0" smtClean="0"/>
              <a:t> </a:t>
            </a:r>
            <a:r>
              <a:rPr lang="de-CH" baseline="0" dirty="0" err="1" smtClean="0"/>
              <a:t>as</a:t>
            </a:r>
            <a:r>
              <a:rPr lang="de-CH" baseline="0" dirty="0" smtClean="0"/>
              <a:t> </a:t>
            </a:r>
            <a:r>
              <a:rPr lang="de-CH" baseline="0" dirty="0" err="1" smtClean="0"/>
              <a:t>the</a:t>
            </a:r>
            <a:r>
              <a:rPr lang="de-CH" baseline="0" dirty="0" smtClean="0"/>
              <a:t> </a:t>
            </a:r>
            <a:r>
              <a:rPr lang="de-CH" baseline="0" dirty="0" err="1" smtClean="0"/>
              <a:t>men</a:t>
            </a:r>
            <a:r>
              <a:rPr lang="de-CH" baseline="0" dirty="0" smtClean="0"/>
              <a:t> </a:t>
            </a:r>
            <a:r>
              <a:rPr lang="de-CH" baseline="0" dirty="0" err="1" smtClean="0"/>
              <a:t>of</a:t>
            </a:r>
            <a:r>
              <a:rPr lang="de-CH" baseline="0" dirty="0" smtClean="0"/>
              <a:t> </a:t>
            </a:r>
            <a:r>
              <a:rPr lang="de-CH" baseline="0" dirty="0" err="1" smtClean="0"/>
              <a:t>the</a:t>
            </a:r>
            <a:r>
              <a:rPr lang="de-CH" baseline="0" dirty="0" smtClean="0"/>
              <a:t> same </a:t>
            </a:r>
            <a:r>
              <a:rPr lang="de-CH" baseline="0" dirty="0" err="1" smtClean="0"/>
              <a:t>age</a:t>
            </a:r>
            <a:r>
              <a:rPr lang="de-CH" baseline="0" dirty="0" smtClean="0"/>
              <a:t>. Kind </a:t>
            </a:r>
            <a:r>
              <a:rPr lang="de-CH" baseline="0" dirty="0" err="1" smtClean="0"/>
              <a:t>of</a:t>
            </a:r>
            <a:r>
              <a:rPr lang="de-CH" baseline="0" dirty="0" smtClean="0"/>
              <a:t> </a:t>
            </a:r>
            <a:r>
              <a:rPr lang="de-CH" baseline="0" dirty="0" err="1" smtClean="0"/>
              <a:t>interesting</a:t>
            </a:r>
            <a:r>
              <a:rPr lang="de-CH" baseline="0" dirty="0" smtClean="0"/>
              <a:t> </a:t>
            </a:r>
            <a:r>
              <a:rPr lang="de-CH" baseline="0" dirty="0" smtClean="0">
                <a:sym typeface="Wingdings" panose="05000000000000000000" pitchFamily="2" charset="2"/>
              </a:rPr>
              <a:t></a:t>
            </a:r>
          </a:p>
          <a:p>
            <a:endParaRPr lang="de-CH" baseline="0" dirty="0" smtClean="0">
              <a:sym typeface="Wingdings" panose="05000000000000000000" pitchFamily="2" charset="2"/>
            </a:endParaRPr>
          </a:p>
          <a:p>
            <a:r>
              <a:rPr lang="de-CH" baseline="0" dirty="0" smtClean="0">
                <a:sym typeface="Wingdings" panose="05000000000000000000" pitchFamily="2" charset="2"/>
              </a:rPr>
              <a:t>Apart </a:t>
            </a:r>
            <a:r>
              <a:rPr lang="de-CH" baseline="0" dirty="0" err="1" smtClean="0">
                <a:sym typeface="Wingdings" panose="05000000000000000000" pitchFamily="2" charset="2"/>
              </a:rPr>
              <a:t>from</a:t>
            </a:r>
            <a:r>
              <a:rPr lang="de-CH" baseline="0" dirty="0" smtClean="0">
                <a:sym typeface="Wingdings" panose="05000000000000000000" pitchFamily="2" charset="2"/>
              </a:rPr>
              <a:t> </a:t>
            </a:r>
            <a:r>
              <a:rPr lang="de-CH" baseline="0" dirty="0" err="1" smtClean="0">
                <a:sym typeface="Wingdings" panose="05000000000000000000" pitchFamily="2" charset="2"/>
              </a:rPr>
              <a:t>that</a:t>
            </a:r>
            <a:r>
              <a:rPr lang="de-CH" baseline="0" dirty="0" smtClean="0">
                <a:sym typeface="Wingdings" panose="05000000000000000000" pitchFamily="2" charset="2"/>
              </a:rPr>
              <a:t>, I </a:t>
            </a:r>
            <a:r>
              <a:rPr lang="de-CH" baseline="0" dirty="0" err="1" smtClean="0">
                <a:sym typeface="Wingdings" panose="05000000000000000000" pitchFamily="2" charset="2"/>
              </a:rPr>
              <a:t>compared</a:t>
            </a:r>
            <a:r>
              <a:rPr lang="de-CH" baseline="0" dirty="0" smtClean="0">
                <a:sym typeface="Wingdings" panose="05000000000000000000" pitchFamily="2" charset="2"/>
              </a:rPr>
              <a:t> </a:t>
            </a:r>
            <a:r>
              <a:rPr lang="de-CH" baseline="0" dirty="0" err="1" smtClean="0">
                <a:sym typeface="Wingdings" panose="05000000000000000000" pitchFamily="2" charset="2"/>
              </a:rPr>
              <a:t>the</a:t>
            </a:r>
            <a:r>
              <a:rPr lang="de-CH" baseline="0" dirty="0" smtClean="0">
                <a:sym typeface="Wingdings" panose="05000000000000000000" pitchFamily="2" charset="2"/>
              </a:rPr>
              <a:t> </a:t>
            </a:r>
            <a:r>
              <a:rPr lang="de-CH" baseline="0" dirty="0" err="1" smtClean="0">
                <a:sym typeface="Wingdings" panose="05000000000000000000" pitchFamily="2" charset="2"/>
              </a:rPr>
              <a:t>figures</a:t>
            </a:r>
            <a:r>
              <a:rPr lang="de-CH" baseline="0" dirty="0" smtClean="0">
                <a:sym typeface="Wingdings" panose="05000000000000000000" pitchFamily="2" charset="2"/>
              </a:rPr>
              <a:t> in </a:t>
            </a:r>
            <a:r>
              <a:rPr lang="de-CH" baseline="0" dirty="0" err="1" smtClean="0">
                <a:sym typeface="Wingdings" panose="05000000000000000000" pitchFamily="2" charset="2"/>
              </a:rPr>
              <a:t>the</a:t>
            </a:r>
            <a:r>
              <a:rPr lang="de-CH" baseline="0" dirty="0" smtClean="0">
                <a:sym typeface="Wingdings" panose="05000000000000000000" pitchFamily="2" charset="2"/>
              </a:rPr>
              <a:t> </a:t>
            </a:r>
            <a:r>
              <a:rPr lang="de-CH" baseline="0" dirty="0" err="1" smtClean="0">
                <a:sym typeface="Wingdings" panose="05000000000000000000" pitchFamily="2" charset="2"/>
              </a:rPr>
              <a:t>pie</a:t>
            </a:r>
            <a:r>
              <a:rPr lang="de-CH" baseline="0" dirty="0" smtClean="0">
                <a:sym typeface="Wingdings" panose="05000000000000000000" pitchFamily="2" charset="2"/>
              </a:rPr>
              <a:t> </a:t>
            </a:r>
            <a:r>
              <a:rPr lang="de-CH" baseline="0" dirty="0" err="1" smtClean="0">
                <a:sym typeface="Wingdings" panose="05000000000000000000" pitchFamily="2" charset="2"/>
              </a:rPr>
              <a:t>chart</a:t>
            </a:r>
            <a:r>
              <a:rPr lang="de-CH" baseline="0" dirty="0" smtClean="0">
                <a:sym typeface="Wingdings" panose="05000000000000000000" pitchFamily="2" charset="2"/>
              </a:rPr>
              <a:t> </a:t>
            </a:r>
            <a:r>
              <a:rPr lang="de-CH" baseline="0" dirty="0" err="1" smtClean="0">
                <a:sym typeface="Wingdings" panose="05000000000000000000" pitchFamily="2" charset="2"/>
              </a:rPr>
              <a:t>with</a:t>
            </a:r>
            <a:r>
              <a:rPr lang="de-CH" baseline="0" dirty="0" smtClean="0">
                <a:sym typeface="Wingdings" panose="05000000000000000000" pitchFamily="2" charset="2"/>
              </a:rPr>
              <a:t> </a:t>
            </a:r>
            <a:r>
              <a:rPr lang="de-CH" baseline="0" dirty="0" err="1" smtClean="0">
                <a:sym typeface="Wingdings" panose="05000000000000000000" pitchFamily="2" charset="2"/>
              </a:rPr>
              <a:t>statistics</a:t>
            </a:r>
            <a:r>
              <a:rPr lang="de-CH" baseline="0" dirty="0" smtClean="0">
                <a:sym typeface="Wingdings" panose="05000000000000000000" pitchFamily="2" charset="2"/>
              </a:rPr>
              <a:t> </a:t>
            </a:r>
            <a:r>
              <a:rPr lang="de-CH" baseline="0" dirty="0" err="1" smtClean="0">
                <a:sym typeface="Wingdings" panose="05000000000000000000" pitchFamily="2" charset="2"/>
              </a:rPr>
              <a:t>for</a:t>
            </a:r>
            <a:r>
              <a:rPr lang="de-CH" baseline="0" dirty="0" smtClean="0">
                <a:sym typeface="Wingdings" panose="05000000000000000000" pitchFamily="2" charset="2"/>
              </a:rPr>
              <a:t> </a:t>
            </a:r>
            <a:r>
              <a:rPr lang="de-CH" baseline="0" dirty="0" err="1" smtClean="0">
                <a:sym typeface="Wingdings" panose="05000000000000000000" pitchFamily="2" charset="2"/>
              </a:rPr>
              <a:t>education</a:t>
            </a:r>
            <a:r>
              <a:rPr lang="de-CH" baseline="0" dirty="0" smtClean="0">
                <a:sym typeface="Wingdings" panose="05000000000000000000" pitchFamily="2" charset="2"/>
              </a:rPr>
              <a:t> in </a:t>
            </a:r>
            <a:r>
              <a:rPr lang="de-CH" b="1" baseline="0" dirty="0" err="1" smtClean="0">
                <a:sym typeface="Wingdings" panose="05000000000000000000" pitchFamily="2" charset="2"/>
              </a:rPr>
              <a:t>Switzerland</a:t>
            </a:r>
            <a:r>
              <a:rPr lang="de-CH" baseline="0" dirty="0" smtClean="0">
                <a:sym typeface="Wingdings" panose="05000000000000000000" pitchFamily="2" charset="2"/>
              </a:rPr>
              <a:t> </a:t>
            </a:r>
            <a:r>
              <a:rPr lang="de-CH" baseline="0" dirty="0" err="1" smtClean="0">
                <a:sym typeface="Wingdings" panose="05000000000000000000" pitchFamily="2" charset="2"/>
              </a:rPr>
              <a:t>and</a:t>
            </a:r>
            <a:r>
              <a:rPr lang="de-CH" baseline="0" dirty="0" smtClean="0">
                <a:sym typeface="Wingdings" panose="05000000000000000000" pitchFamily="2" charset="2"/>
              </a:rPr>
              <a:t> </a:t>
            </a:r>
            <a:r>
              <a:rPr lang="de-CH" baseline="0" dirty="0" err="1" smtClean="0">
                <a:sym typeface="Wingdings" panose="05000000000000000000" pitchFamily="2" charset="2"/>
              </a:rPr>
              <a:t>for</a:t>
            </a:r>
            <a:r>
              <a:rPr lang="de-CH" baseline="0" dirty="0" smtClean="0">
                <a:sym typeface="Wingdings" panose="05000000000000000000" pitchFamily="2" charset="2"/>
              </a:rPr>
              <a:t> </a:t>
            </a:r>
            <a:r>
              <a:rPr lang="de-CH" baseline="0" dirty="0" err="1" smtClean="0">
                <a:sym typeface="Wingdings" panose="05000000000000000000" pitchFamily="2" charset="2"/>
              </a:rPr>
              <a:t>the</a:t>
            </a:r>
            <a:r>
              <a:rPr lang="de-CH" baseline="0" dirty="0" smtClean="0">
                <a:sym typeface="Wingdings" panose="05000000000000000000" pitchFamily="2" charset="2"/>
              </a:rPr>
              <a:t> </a:t>
            </a:r>
            <a:r>
              <a:rPr lang="de-CH" b="1" baseline="0" dirty="0" err="1" smtClean="0">
                <a:sym typeface="Wingdings" panose="05000000000000000000" pitchFamily="2" charset="2"/>
              </a:rPr>
              <a:t>average</a:t>
            </a:r>
            <a:r>
              <a:rPr lang="de-CH" b="1" baseline="0" dirty="0" smtClean="0">
                <a:sym typeface="Wingdings" panose="05000000000000000000" pitchFamily="2" charset="2"/>
              </a:rPr>
              <a:t> </a:t>
            </a:r>
            <a:r>
              <a:rPr lang="de-CH" b="1" baseline="0" dirty="0" err="1" smtClean="0">
                <a:sym typeface="Wingdings" panose="05000000000000000000" pitchFamily="2" charset="2"/>
              </a:rPr>
              <a:t>of</a:t>
            </a:r>
            <a:r>
              <a:rPr lang="de-CH" b="1" baseline="0" dirty="0" smtClean="0">
                <a:sym typeface="Wingdings" panose="05000000000000000000" pitchFamily="2" charset="2"/>
              </a:rPr>
              <a:t> OECD countries</a:t>
            </a:r>
            <a:r>
              <a:rPr lang="de-CH" baseline="0" dirty="0" smtClean="0">
                <a:sym typeface="Wingdings" panose="05000000000000000000" pitchFamily="2" charset="2"/>
              </a:rPr>
              <a:t>.</a:t>
            </a:r>
          </a:p>
          <a:p>
            <a:r>
              <a:rPr lang="de-CH" baseline="0" dirty="0" smtClean="0">
                <a:sym typeface="Wingdings" panose="05000000000000000000" pitchFamily="2" charset="2"/>
              </a:rPr>
              <a:t>The </a:t>
            </a:r>
            <a:r>
              <a:rPr lang="de-CH" baseline="0" dirty="0" err="1" smtClean="0">
                <a:sym typeface="Wingdings" panose="05000000000000000000" pitchFamily="2" charset="2"/>
              </a:rPr>
              <a:t>group</a:t>
            </a:r>
            <a:r>
              <a:rPr lang="de-CH" baseline="0" dirty="0" smtClean="0">
                <a:sym typeface="Wingdings" panose="05000000000000000000" pitchFamily="2" charset="2"/>
              </a:rPr>
              <a:t> </a:t>
            </a:r>
            <a:r>
              <a:rPr lang="de-CH" baseline="0" dirty="0" err="1" smtClean="0">
                <a:sym typeface="Wingdings" panose="05000000000000000000" pitchFamily="2" charset="2"/>
              </a:rPr>
              <a:t>of</a:t>
            </a:r>
            <a:r>
              <a:rPr lang="de-CH" baseline="0" dirty="0" smtClean="0">
                <a:sym typeface="Wingdings" panose="05000000000000000000" pitchFamily="2" charset="2"/>
              </a:rPr>
              <a:t> </a:t>
            </a:r>
            <a:r>
              <a:rPr lang="de-CH" baseline="0" dirty="0" err="1" smtClean="0">
                <a:sym typeface="Wingdings" panose="05000000000000000000" pitchFamily="2" charset="2"/>
              </a:rPr>
              <a:t>people</a:t>
            </a:r>
            <a:r>
              <a:rPr lang="de-CH" baseline="0" dirty="0" smtClean="0">
                <a:sym typeface="Wingdings" panose="05000000000000000000" pitchFamily="2" charset="2"/>
              </a:rPr>
              <a:t> in </a:t>
            </a:r>
            <a:r>
              <a:rPr lang="de-CH" baseline="0" dirty="0" err="1" smtClean="0">
                <a:sym typeface="Wingdings" panose="05000000000000000000" pitchFamily="2" charset="2"/>
              </a:rPr>
              <a:t>my</a:t>
            </a:r>
            <a:r>
              <a:rPr lang="de-CH" baseline="0" dirty="0" smtClean="0">
                <a:sym typeface="Wingdings" panose="05000000000000000000" pitchFamily="2" charset="2"/>
              </a:rPr>
              <a:t> </a:t>
            </a:r>
            <a:r>
              <a:rPr lang="de-CH" baseline="0" dirty="0" err="1" smtClean="0">
                <a:sym typeface="Wingdings" panose="05000000000000000000" pitchFamily="2" charset="2"/>
              </a:rPr>
              <a:t>survey</a:t>
            </a:r>
            <a:r>
              <a:rPr lang="de-CH" baseline="0" dirty="0" smtClean="0">
                <a:sym typeface="Wingdings" panose="05000000000000000000" pitchFamily="2" charset="2"/>
              </a:rPr>
              <a:t> </a:t>
            </a:r>
            <a:r>
              <a:rPr lang="de-CH" baseline="0" dirty="0" err="1" smtClean="0">
                <a:sym typeface="Wingdings" panose="05000000000000000000" pitchFamily="2" charset="2"/>
              </a:rPr>
              <a:t>has</a:t>
            </a:r>
            <a:r>
              <a:rPr lang="de-CH" baseline="0" dirty="0" smtClean="0">
                <a:sym typeface="Wingdings" panose="05000000000000000000" pitchFamily="2" charset="2"/>
              </a:rPr>
              <a:t> a </a:t>
            </a:r>
            <a:r>
              <a:rPr lang="de-CH" b="1" baseline="0" dirty="0" err="1" smtClean="0">
                <a:sym typeface="Wingdings" panose="05000000000000000000" pitchFamily="2" charset="2"/>
              </a:rPr>
              <a:t>somewhat</a:t>
            </a:r>
            <a:r>
              <a:rPr lang="de-CH" b="1" baseline="0" dirty="0" smtClean="0">
                <a:sym typeface="Wingdings" panose="05000000000000000000" pitchFamily="2" charset="2"/>
              </a:rPr>
              <a:t> </a:t>
            </a:r>
            <a:r>
              <a:rPr lang="de-CH" b="1" baseline="0" dirty="0" err="1" smtClean="0">
                <a:sym typeface="Wingdings" panose="05000000000000000000" pitchFamily="2" charset="2"/>
              </a:rPr>
              <a:t>higher</a:t>
            </a:r>
            <a:r>
              <a:rPr lang="de-CH" b="1" baseline="0" dirty="0" smtClean="0">
                <a:sym typeface="Wingdings" panose="05000000000000000000" pitchFamily="2" charset="2"/>
              </a:rPr>
              <a:t> </a:t>
            </a:r>
            <a:r>
              <a:rPr lang="de-CH" b="1" baseline="0" dirty="0" err="1" smtClean="0">
                <a:sym typeface="Wingdings" panose="05000000000000000000" pitchFamily="2" charset="2"/>
              </a:rPr>
              <a:t>educational</a:t>
            </a:r>
            <a:r>
              <a:rPr lang="de-CH" b="1" baseline="0" dirty="0" smtClean="0">
                <a:sym typeface="Wingdings" panose="05000000000000000000" pitchFamily="2" charset="2"/>
              </a:rPr>
              <a:t> </a:t>
            </a:r>
            <a:r>
              <a:rPr lang="de-CH" b="1" baseline="0" dirty="0" err="1" smtClean="0">
                <a:sym typeface="Wingdings" panose="05000000000000000000" pitchFamily="2" charset="2"/>
              </a:rPr>
              <a:t>level</a:t>
            </a:r>
            <a:r>
              <a:rPr lang="de-CH" b="1" baseline="0" dirty="0" smtClean="0">
                <a:sym typeface="Wingdings" panose="05000000000000000000" pitchFamily="2" charset="2"/>
              </a:rPr>
              <a:t> </a:t>
            </a:r>
            <a:r>
              <a:rPr lang="de-CH" baseline="0" dirty="0" err="1" smtClean="0">
                <a:sym typeface="Wingdings" panose="05000000000000000000" pitchFamily="2" charset="2"/>
              </a:rPr>
              <a:t>than</a:t>
            </a:r>
            <a:r>
              <a:rPr lang="de-CH" baseline="0" dirty="0" smtClean="0">
                <a:sym typeface="Wingdings" panose="05000000000000000000" pitchFamily="2" charset="2"/>
              </a:rPr>
              <a:t> </a:t>
            </a:r>
            <a:r>
              <a:rPr lang="de-CH" baseline="0" dirty="0" err="1" smtClean="0">
                <a:sym typeface="Wingdings" panose="05000000000000000000" pitchFamily="2" charset="2"/>
              </a:rPr>
              <a:t>is</a:t>
            </a:r>
            <a:r>
              <a:rPr lang="de-CH" baseline="0" dirty="0" smtClean="0">
                <a:sym typeface="Wingdings" panose="05000000000000000000" pitchFamily="2" charset="2"/>
              </a:rPr>
              <a:t> </a:t>
            </a:r>
            <a:r>
              <a:rPr lang="de-CH" baseline="0" dirty="0" err="1" smtClean="0">
                <a:sym typeface="Wingdings" panose="05000000000000000000" pitchFamily="2" charset="2"/>
              </a:rPr>
              <a:t>usual</a:t>
            </a:r>
            <a:r>
              <a:rPr lang="de-CH" baseline="0" dirty="0" smtClean="0">
                <a:sym typeface="Wingdings" panose="05000000000000000000" pitchFamily="2" charset="2"/>
              </a:rPr>
              <a:t> in </a:t>
            </a:r>
            <a:r>
              <a:rPr lang="de-CH" baseline="0" dirty="0" err="1" smtClean="0">
                <a:sym typeface="Wingdings" panose="05000000000000000000" pitchFamily="2" charset="2"/>
              </a:rPr>
              <a:t>Switzerland</a:t>
            </a:r>
            <a:r>
              <a:rPr lang="de-CH" baseline="0" dirty="0" smtClean="0">
                <a:sym typeface="Wingdings" panose="05000000000000000000" pitchFamily="2" charset="2"/>
              </a:rPr>
              <a:t> </a:t>
            </a:r>
            <a:r>
              <a:rPr lang="de-CH" baseline="0" dirty="0" err="1" smtClean="0">
                <a:sym typeface="Wingdings" panose="05000000000000000000" pitchFamily="2" charset="2"/>
              </a:rPr>
              <a:t>and</a:t>
            </a:r>
            <a:r>
              <a:rPr lang="de-CH" baseline="0" dirty="0" smtClean="0">
                <a:sym typeface="Wingdings" panose="05000000000000000000" pitchFamily="2" charset="2"/>
              </a:rPr>
              <a:t> </a:t>
            </a:r>
            <a:r>
              <a:rPr lang="de-CH" baseline="0" dirty="0" err="1" smtClean="0">
                <a:sym typeface="Wingdings" panose="05000000000000000000" pitchFamily="2" charset="2"/>
              </a:rPr>
              <a:t>fitted</a:t>
            </a:r>
            <a:r>
              <a:rPr lang="de-CH" baseline="0" dirty="0" smtClean="0">
                <a:sym typeface="Wingdings" panose="05000000000000000000" pitchFamily="2" charset="2"/>
              </a:rPr>
              <a:t> </a:t>
            </a:r>
            <a:r>
              <a:rPr lang="de-CH" b="1" baseline="0" dirty="0" err="1" smtClean="0">
                <a:sym typeface="Wingdings" panose="05000000000000000000" pitchFamily="2" charset="2"/>
              </a:rPr>
              <a:t>almost</a:t>
            </a:r>
            <a:r>
              <a:rPr lang="de-CH" b="1" baseline="0" dirty="0" smtClean="0">
                <a:sym typeface="Wingdings" panose="05000000000000000000" pitchFamily="2" charset="2"/>
              </a:rPr>
              <a:t> </a:t>
            </a:r>
            <a:r>
              <a:rPr lang="de-CH" b="1" baseline="0" dirty="0" err="1" smtClean="0">
                <a:sym typeface="Wingdings" panose="05000000000000000000" pitchFamily="2" charset="2"/>
              </a:rPr>
              <a:t>exactly</a:t>
            </a:r>
            <a:r>
              <a:rPr lang="de-CH" b="1" baseline="0" dirty="0" smtClean="0">
                <a:sym typeface="Wingdings" panose="05000000000000000000" pitchFamily="2" charset="2"/>
              </a:rPr>
              <a:t> </a:t>
            </a:r>
            <a:r>
              <a:rPr lang="de-CH" b="1" baseline="0" dirty="0" err="1" smtClean="0">
                <a:sym typeface="Wingdings" panose="05000000000000000000" pitchFamily="2" charset="2"/>
              </a:rPr>
              <a:t>the</a:t>
            </a:r>
            <a:r>
              <a:rPr lang="de-CH" b="1" baseline="0" dirty="0" smtClean="0">
                <a:sym typeface="Wingdings" panose="05000000000000000000" pitchFamily="2" charset="2"/>
              </a:rPr>
              <a:t> </a:t>
            </a:r>
            <a:r>
              <a:rPr lang="de-CH" b="1" baseline="0" dirty="0" err="1" smtClean="0">
                <a:sym typeface="Wingdings" panose="05000000000000000000" pitchFamily="2" charset="2"/>
              </a:rPr>
              <a:t>average</a:t>
            </a:r>
            <a:r>
              <a:rPr lang="de-CH" b="1" baseline="0" dirty="0" smtClean="0">
                <a:sym typeface="Wingdings" panose="05000000000000000000" pitchFamily="2" charset="2"/>
              </a:rPr>
              <a:t> </a:t>
            </a:r>
            <a:r>
              <a:rPr lang="de-CH" b="1" baseline="0" dirty="0" err="1" smtClean="0">
                <a:sym typeface="Wingdings" panose="05000000000000000000" pitchFamily="2" charset="2"/>
              </a:rPr>
              <a:t>profile</a:t>
            </a:r>
            <a:r>
              <a:rPr lang="de-CH" b="1" baseline="0" dirty="0" smtClean="0">
                <a:sym typeface="Wingdings" panose="05000000000000000000" pitchFamily="2" charset="2"/>
              </a:rPr>
              <a:t> </a:t>
            </a:r>
            <a:r>
              <a:rPr lang="de-CH" b="1" baseline="0" dirty="0" err="1" smtClean="0">
                <a:sym typeface="Wingdings" panose="05000000000000000000" pitchFamily="2" charset="2"/>
              </a:rPr>
              <a:t>of</a:t>
            </a:r>
            <a:r>
              <a:rPr lang="de-CH" b="1" baseline="0" dirty="0" smtClean="0">
                <a:sym typeface="Wingdings" panose="05000000000000000000" pitchFamily="2" charset="2"/>
              </a:rPr>
              <a:t> OECD countries </a:t>
            </a:r>
            <a:r>
              <a:rPr lang="de-CH" baseline="0" dirty="0" smtClean="0">
                <a:sym typeface="Wingdings" panose="05000000000000000000" pitchFamily="2" charset="2"/>
              </a:rPr>
              <a:t>(in </a:t>
            </a:r>
            <a:r>
              <a:rPr lang="de-CH" baseline="0" dirty="0" err="1" smtClean="0">
                <a:sym typeface="Wingdings" panose="05000000000000000000" pitchFamily="2" charset="2"/>
              </a:rPr>
              <a:t>fact</a:t>
            </a:r>
            <a:r>
              <a:rPr lang="de-CH" baseline="0" dirty="0" smtClean="0">
                <a:sym typeface="Wingdings" panose="05000000000000000000" pitchFamily="2" charset="2"/>
              </a:rPr>
              <a:t> a </a:t>
            </a:r>
            <a:r>
              <a:rPr lang="de-CH" baseline="0" dirty="0" err="1" smtClean="0">
                <a:sym typeface="Wingdings" panose="05000000000000000000" pitchFamily="2" charset="2"/>
              </a:rPr>
              <a:t>little</a:t>
            </a:r>
            <a:r>
              <a:rPr lang="de-CH" baseline="0" dirty="0" smtClean="0">
                <a:sym typeface="Wingdings" panose="05000000000000000000" pitchFamily="2" charset="2"/>
              </a:rPr>
              <a:t> </a:t>
            </a:r>
            <a:r>
              <a:rPr lang="de-CH" baseline="0" dirty="0" err="1" smtClean="0">
                <a:sym typeface="Wingdings" panose="05000000000000000000" pitchFamily="2" charset="2"/>
              </a:rPr>
              <a:t>better</a:t>
            </a:r>
            <a:r>
              <a:rPr lang="de-CH" baseline="0" dirty="0" smtClean="0">
                <a:sym typeface="Wingdings" panose="05000000000000000000" pitchFamily="2" charset="2"/>
              </a:rPr>
              <a:t> </a:t>
            </a:r>
            <a:r>
              <a:rPr lang="de-CH" baseline="0" dirty="0" err="1" smtClean="0">
                <a:sym typeface="Wingdings" panose="05000000000000000000" pitchFamily="2" charset="2"/>
              </a:rPr>
              <a:t>educated</a:t>
            </a:r>
            <a:r>
              <a:rPr lang="de-CH" baseline="0" dirty="0" smtClean="0">
                <a:sym typeface="Wingdings" panose="05000000000000000000" pitchFamily="2" charset="2"/>
              </a:rPr>
              <a:t> </a:t>
            </a:r>
            <a:r>
              <a:rPr lang="de-CH" baseline="0" dirty="0" err="1" smtClean="0">
                <a:sym typeface="Wingdings" panose="05000000000000000000" pitchFamily="2" charset="2"/>
              </a:rPr>
              <a:t>than</a:t>
            </a:r>
            <a:r>
              <a:rPr lang="de-CH" baseline="0" dirty="0" smtClean="0">
                <a:sym typeface="Wingdings" panose="05000000000000000000" pitchFamily="2" charset="2"/>
              </a:rPr>
              <a:t> </a:t>
            </a:r>
            <a:r>
              <a:rPr lang="de-CH" baseline="0" dirty="0" err="1" smtClean="0">
                <a:sym typeface="Wingdings" panose="05000000000000000000" pitchFamily="2" charset="2"/>
              </a:rPr>
              <a:t>average</a:t>
            </a:r>
            <a:r>
              <a:rPr lang="de-CH" baseline="0" dirty="0" smtClean="0">
                <a:sym typeface="Wingdings" panose="05000000000000000000" pitchFamily="2" charset="2"/>
              </a:rPr>
              <a:t>).</a:t>
            </a:r>
          </a:p>
          <a:p>
            <a:endParaRPr lang="de-CH" baseline="0" dirty="0" smtClean="0">
              <a:sym typeface="Wingdings" panose="05000000000000000000" pitchFamily="2" charset="2"/>
            </a:endParaRPr>
          </a:p>
          <a:p>
            <a:r>
              <a:rPr lang="de-CH" baseline="0" dirty="0" smtClean="0">
                <a:sym typeface="Wingdings" panose="05000000000000000000" pitchFamily="2" charset="2"/>
              </a:rPr>
              <a:t>So I was </a:t>
            </a:r>
            <a:r>
              <a:rPr lang="de-CH" baseline="0" dirty="0" err="1" smtClean="0">
                <a:sym typeface="Wingdings" panose="05000000000000000000" pitchFamily="2" charset="2"/>
              </a:rPr>
              <a:t>encouraged</a:t>
            </a:r>
            <a:r>
              <a:rPr lang="de-CH" baseline="0" dirty="0" smtClean="0">
                <a:sym typeface="Wingdings" panose="05000000000000000000" pitchFamily="2" charset="2"/>
              </a:rPr>
              <a:t> </a:t>
            </a:r>
            <a:r>
              <a:rPr lang="de-CH" baseline="0" dirty="0" err="1" smtClean="0">
                <a:sym typeface="Wingdings" panose="05000000000000000000" pitchFamily="2" charset="2"/>
              </a:rPr>
              <a:t>to</a:t>
            </a:r>
            <a:r>
              <a:rPr lang="de-CH" baseline="0" dirty="0" smtClean="0">
                <a:sym typeface="Wingdings" panose="05000000000000000000" pitchFamily="2" charset="2"/>
              </a:rPr>
              <a:t> </a:t>
            </a:r>
            <a:r>
              <a:rPr lang="de-CH" baseline="0" dirty="0" err="1" smtClean="0">
                <a:sym typeface="Wingdings" panose="05000000000000000000" pitchFamily="2" charset="2"/>
              </a:rPr>
              <a:t>believe</a:t>
            </a:r>
            <a:r>
              <a:rPr lang="de-CH" baseline="0" dirty="0" smtClean="0">
                <a:sym typeface="Wingdings" panose="05000000000000000000" pitchFamily="2" charset="2"/>
              </a:rPr>
              <a:t> </a:t>
            </a:r>
            <a:r>
              <a:rPr lang="de-CH" baseline="0" dirty="0" err="1" smtClean="0">
                <a:sym typeface="Wingdings" panose="05000000000000000000" pitchFamily="2" charset="2"/>
              </a:rPr>
              <a:t>that</a:t>
            </a:r>
            <a:r>
              <a:rPr lang="de-CH" baseline="0" dirty="0" smtClean="0">
                <a:sym typeface="Wingdings" panose="05000000000000000000" pitchFamily="2" charset="2"/>
              </a:rPr>
              <a:t> </a:t>
            </a:r>
            <a:r>
              <a:rPr lang="de-CH" baseline="0" dirty="0" err="1" smtClean="0">
                <a:sym typeface="Wingdings" panose="05000000000000000000" pitchFamily="2" charset="2"/>
              </a:rPr>
              <a:t>my</a:t>
            </a:r>
            <a:r>
              <a:rPr lang="de-CH" baseline="0" dirty="0" smtClean="0">
                <a:sym typeface="Wingdings" panose="05000000000000000000" pitchFamily="2" charset="2"/>
              </a:rPr>
              <a:t> </a:t>
            </a:r>
            <a:r>
              <a:rPr lang="de-CH" baseline="0" dirty="0" err="1" smtClean="0">
                <a:sym typeface="Wingdings" panose="05000000000000000000" pitchFamily="2" charset="2"/>
              </a:rPr>
              <a:t>participants</a:t>
            </a:r>
            <a:r>
              <a:rPr lang="de-CH" baseline="0" dirty="0" smtClean="0">
                <a:sym typeface="Wingdings" panose="05000000000000000000" pitchFamily="2" charset="2"/>
              </a:rPr>
              <a:t> </a:t>
            </a:r>
            <a:r>
              <a:rPr lang="de-CH" baseline="0" dirty="0" err="1" smtClean="0">
                <a:sym typeface="Wingdings" panose="05000000000000000000" pitchFamily="2" charset="2"/>
              </a:rPr>
              <a:t>were</a:t>
            </a:r>
            <a:r>
              <a:rPr lang="de-CH" baseline="0" dirty="0" smtClean="0">
                <a:sym typeface="Wingdings" panose="05000000000000000000" pitchFamily="2" charset="2"/>
              </a:rPr>
              <a:t> </a:t>
            </a:r>
            <a:r>
              <a:rPr lang="de-CH" baseline="0" dirty="0" err="1" smtClean="0">
                <a:sym typeface="Wingdings" panose="05000000000000000000" pitchFamily="2" charset="2"/>
              </a:rPr>
              <a:t>quite</a:t>
            </a:r>
            <a:r>
              <a:rPr lang="de-CH" baseline="0" dirty="0" smtClean="0">
                <a:sym typeface="Wingdings" panose="05000000000000000000" pitchFamily="2" charset="2"/>
              </a:rPr>
              <a:t> a </a:t>
            </a:r>
            <a:r>
              <a:rPr lang="de-CH" baseline="0" dirty="0" err="1" smtClean="0">
                <a:sym typeface="Wingdings" panose="05000000000000000000" pitchFamily="2" charset="2"/>
              </a:rPr>
              <a:t>good</a:t>
            </a:r>
            <a:r>
              <a:rPr lang="de-CH" baseline="0" dirty="0" smtClean="0">
                <a:sym typeface="Wingdings" panose="05000000000000000000" pitchFamily="2" charset="2"/>
              </a:rPr>
              <a:t> </a:t>
            </a:r>
            <a:r>
              <a:rPr lang="de-CH" baseline="0" dirty="0" err="1" smtClean="0">
                <a:sym typeface="Wingdings" panose="05000000000000000000" pitchFamily="2" charset="2"/>
              </a:rPr>
              <a:t>crossection</a:t>
            </a:r>
            <a:r>
              <a:rPr lang="de-CH" baseline="0" dirty="0" smtClean="0">
                <a:sym typeface="Wingdings" panose="05000000000000000000" pitchFamily="2" charset="2"/>
              </a:rPr>
              <a:t> </a:t>
            </a:r>
            <a:r>
              <a:rPr lang="de-CH" baseline="0" dirty="0" err="1" smtClean="0">
                <a:sym typeface="Wingdings" panose="05000000000000000000" pitchFamily="2" charset="2"/>
              </a:rPr>
              <a:t>of</a:t>
            </a:r>
            <a:r>
              <a:rPr lang="de-CH" baseline="0" dirty="0" smtClean="0">
                <a:sym typeface="Wingdings" panose="05000000000000000000" pitchFamily="2" charset="2"/>
              </a:rPr>
              <a:t> </a:t>
            </a:r>
            <a:r>
              <a:rPr lang="de-CH" baseline="0" dirty="0" err="1" smtClean="0">
                <a:sym typeface="Wingdings" panose="05000000000000000000" pitchFamily="2" charset="2"/>
              </a:rPr>
              <a:t>people</a:t>
            </a:r>
            <a:r>
              <a:rPr lang="de-CH" baseline="0" dirty="0" smtClean="0">
                <a:sym typeface="Wingdings" panose="05000000000000000000" pitchFamily="2" charset="2"/>
              </a:rPr>
              <a:t> </a:t>
            </a:r>
            <a:r>
              <a:rPr lang="de-CH" baseline="0" dirty="0" err="1" smtClean="0">
                <a:sym typeface="Wingdings" panose="05000000000000000000" pitchFamily="2" charset="2"/>
              </a:rPr>
              <a:t>living</a:t>
            </a:r>
            <a:r>
              <a:rPr lang="de-CH" baseline="0" dirty="0" smtClean="0">
                <a:sym typeface="Wingdings" panose="05000000000000000000" pitchFamily="2" charset="2"/>
              </a:rPr>
              <a:t> in </a:t>
            </a:r>
            <a:r>
              <a:rPr lang="de-CH" baseline="0" dirty="0" err="1" smtClean="0">
                <a:sym typeface="Wingdings" panose="05000000000000000000" pitchFamily="2" charset="2"/>
              </a:rPr>
              <a:t>developed</a:t>
            </a:r>
            <a:r>
              <a:rPr lang="de-CH" baseline="0" dirty="0" smtClean="0">
                <a:sym typeface="Wingdings" panose="05000000000000000000" pitchFamily="2" charset="2"/>
              </a:rPr>
              <a:t> countries. </a:t>
            </a:r>
          </a:p>
          <a:p>
            <a:r>
              <a:rPr lang="de-CH" baseline="0" dirty="0" err="1" smtClean="0">
                <a:sym typeface="Wingdings" panose="05000000000000000000" pitchFamily="2" charset="2"/>
              </a:rPr>
              <a:t>And</a:t>
            </a:r>
            <a:r>
              <a:rPr lang="de-CH" baseline="0" dirty="0" smtClean="0">
                <a:sym typeface="Wingdings" panose="05000000000000000000" pitchFamily="2" charset="2"/>
              </a:rPr>
              <a:t> </a:t>
            </a:r>
            <a:r>
              <a:rPr lang="de-CH" baseline="0" dirty="0" err="1" smtClean="0">
                <a:sym typeface="Wingdings" panose="05000000000000000000" pitchFamily="2" charset="2"/>
              </a:rPr>
              <a:t>most</a:t>
            </a:r>
            <a:r>
              <a:rPr lang="de-CH" baseline="0" dirty="0" smtClean="0">
                <a:sym typeface="Wingdings" panose="05000000000000000000" pitchFamily="2" charset="2"/>
              </a:rPr>
              <a:t> </a:t>
            </a:r>
            <a:r>
              <a:rPr lang="de-CH" baseline="0" dirty="0" err="1" smtClean="0">
                <a:sym typeface="Wingdings" panose="05000000000000000000" pitchFamily="2" charset="2"/>
              </a:rPr>
              <a:t>importantly</a:t>
            </a:r>
            <a:r>
              <a:rPr lang="de-CH" baseline="0" dirty="0" smtClean="0">
                <a:sym typeface="Wingdings" panose="05000000000000000000" pitchFamily="2" charset="2"/>
              </a:rPr>
              <a:t> </a:t>
            </a:r>
            <a:r>
              <a:rPr lang="de-CH" baseline="0" dirty="0" err="1" smtClean="0">
                <a:sym typeface="Wingdings" panose="05000000000000000000" pitchFamily="2" charset="2"/>
              </a:rPr>
              <a:t>when</a:t>
            </a:r>
            <a:r>
              <a:rPr lang="de-CH" baseline="0" dirty="0" smtClean="0">
                <a:sym typeface="Wingdings" panose="05000000000000000000" pitchFamily="2" charset="2"/>
              </a:rPr>
              <a:t> </a:t>
            </a:r>
            <a:r>
              <a:rPr lang="de-CH" baseline="0" dirty="0" err="1" smtClean="0">
                <a:sym typeface="Wingdings" panose="05000000000000000000" pitchFamily="2" charset="2"/>
              </a:rPr>
              <a:t>testing</a:t>
            </a:r>
            <a:r>
              <a:rPr lang="de-CH" baseline="0" dirty="0" smtClean="0">
                <a:sym typeface="Wingdings" panose="05000000000000000000" pitchFamily="2" charset="2"/>
              </a:rPr>
              <a:t> </a:t>
            </a:r>
            <a:r>
              <a:rPr lang="de-CH" baseline="0" dirty="0" err="1" smtClean="0">
                <a:sym typeface="Wingdings" panose="05000000000000000000" pitchFamily="2" charset="2"/>
              </a:rPr>
              <a:t>my</a:t>
            </a:r>
            <a:r>
              <a:rPr lang="de-CH" baseline="0" dirty="0" smtClean="0">
                <a:sym typeface="Wingdings" panose="05000000000000000000" pitchFamily="2" charset="2"/>
              </a:rPr>
              <a:t> </a:t>
            </a:r>
            <a:r>
              <a:rPr lang="de-CH" baseline="0" dirty="0" err="1" smtClean="0">
                <a:sym typeface="Wingdings" panose="05000000000000000000" pitchFamily="2" charset="2"/>
              </a:rPr>
              <a:t>hypothesis</a:t>
            </a:r>
            <a:r>
              <a:rPr lang="de-CH" baseline="0" dirty="0" smtClean="0">
                <a:sym typeface="Wingdings" panose="05000000000000000000" pitchFamily="2" charset="2"/>
              </a:rPr>
              <a:t> </a:t>
            </a:r>
            <a:r>
              <a:rPr lang="de-CH" baseline="0" dirty="0" err="1" smtClean="0">
                <a:sym typeface="Wingdings" panose="05000000000000000000" pitchFamily="2" charset="2"/>
              </a:rPr>
              <a:t>similary</a:t>
            </a:r>
            <a:r>
              <a:rPr lang="de-CH" baseline="0" dirty="0" smtClean="0">
                <a:sym typeface="Wingdings" panose="05000000000000000000" pitchFamily="2" charset="2"/>
              </a:rPr>
              <a:t> </a:t>
            </a:r>
            <a:r>
              <a:rPr lang="de-CH" baseline="0" dirty="0" err="1" smtClean="0">
                <a:sym typeface="Wingdings" panose="05000000000000000000" pitchFamily="2" charset="2"/>
              </a:rPr>
              <a:t>educated</a:t>
            </a:r>
            <a:r>
              <a:rPr lang="de-CH" baseline="0" dirty="0" smtClean="0">
                <a:sym typeface="Wingdings" panose="05000000000000000000" pitchFamily="2" charset="2"/>
              </a:rPr>
              <a:t> </a:t>
            </a:r>
            <a:r>
              <a:rPr lang="de-CH" b="1" baseline="0" dirty="0" smtClean="0">
                <a:sym typeface="Wingdings" panose="05000000000000000000" pitchFamily="2" charset="2"/>
              </a:rPr>
              <a:t> </a:t>
            </a:r>
            <a:r>
              <a:rPr lang="de-CH" baseline="0" dirty="0" smtClean="0">
                <a:sym typeface="Wingdings" panose="05000000000000000000" pitchFamily="2" charset="2"/>
              </a:rPr>
              <a:t>(</a:t>
            </a:r>
            <a:r>
              <a:rPr lang="de-CH" b="1" baseline="0" dirty="0" err="1" smtClean="0">
                <a:sym typeface="Wingdings" panose="05000000000000000000" pitchFamily="2" charset="2"/>
              </a:rPr>
              <a:t>for</a:t>
            </a:r>
            <a:r>
              <a:rPr lang="de-CH" b="1" baseline="0" dirty="0" smtClean="0">
                <a:sym typeface="Wingdings" panose="05000000000000000000" pitchFamily="2" charset="2"/>
              </a:rPr>
              <a:t> </a:t>
            </a:r>
            <a:r>
              <a:rPr lang="de-CH" b="1" baseline="0" dirty="0" err="1" smtClean="0">
                <a:sym typeface="Wingdings" panose="05000000000000000000" pitchFamily="2" charset="2"/>
              </a:rPr>
              <a:t>each</a:t>
            </a:r>
            <a:r>
              <a:rPr lang="de-CH" b="1" baseline="0" dirty="0" smtClean="0">
                <a:sym typeface="Wingdings" panose="05000000000000000000" pitchFamily="2" charset="2"/>
              </a:rPr>
              <a:t> </a:t>
            </a:r>
            <a:r>
              <a:rPr lang="de-CH" b="1" baseline="0" dirty="0" err="1" smtClean="0">
                <a:sym typeface="Wingdings" panose="05000000000000000000" pitchFamily="2" charset="2"/>
              </a:rPr>
              <a:t>age</a:t>
            </a:r>
            <a:r>
              <a:rPr lang="de-CH" b="1" baseline="0" dirty="0" smtClean="0">
                <a:sym typeface="Wingdings" panose="05000000000000000000" pitchFamily="2" charset="2"/>
              </a:rPr>
              <a:t>-group</a:t>
            </a:r>
            <a:r>
              <a:rPr lang="de-CH" baseline="0" dirty="0" smtClean="0">
                <a:sym typeface="Wingdings" panose="05000000000000000000" pitchFamily="2" charset="2"/>
              </a:rPr>
              <a:t>) </a:t>
            </a:r>
            <a:r>
              <a:rPr lang="de-CH" b="0" baseline="0" dirty="0" err="1" smtClean="0">
                <a:sym typeface="Wingdings" panose="05000000000000000000" pitchFamily="2" charset="2"/>
              </a:rPr>
              <a:t>when</a:t>
            </a:r>
            <a:r>
              <a:rPr lang="de-CH" b="0" baseline="0" dirty="0" smtClean="0">
                <a:sym typeface="Wingdings" panose="05000000000000000000" pitchFamily="2" charset="2"/>
              </a:rPr>
              <a:t> </a:t>
            </a:r>
            <a:r>
              <a:rPr lang="de-CH" b="0" baseline="0" dirty="0" err="1" smtClean="0">
                <a:sym typeface="Wingdings" panose="05000000000000000000" pitchFamily="2" charset="2"/>
              </a:rPr>
              <a:t>comparing</a:t>
            </a:r>
            <a:r>
              <a:rPr lang="de-CH" b="0" baseline="0" dirty="0" smtClean="0">
                <a:sym typeface="Wingdings" panose="05000000000000000000" pitchFamily="2" charset="2"/>
              </a:rPr>
              <a:t> </a:t>
            </a:r>
            <a:r>
              <a:rPr lang="de-CH" b="0" baseline="0" dirty="0" err="1" smtClean="0">
                <a:sym typeface="Wingdings" panose="05000000000000000000" pitchFamily="2" charset="2"/>
              </a:rPr>
              <a:t>males</a:t>
            </a:r>
            <a:r>
              <a:rPr lang="de-CH" b="0" baseline="0" dirty="0" smtClean="0">
                <a:sym typeface="Wingdings" panose="05000000000000000000" pitchFamily="2" charset="2"/>
              </a:rPr>
              <a:t> </a:t>
            </a:r>
            <a:r>
              <a:rPr lang="de-CH" b="0" baseline="0" dirty="0" err="1" smtClean="0">
                <a:sym typeface="Wingdings" panose="05000000000000000000" pitchFamily="2" charset="2"/>
              </a:rPr>
              <a:t>and</a:t>
            </a:r>
            <a:r>
              <a:rPr lang="de-CH" b="0" baseline="0" dirty="0" smtClean="0">
                <a:sym typeface="Wingdings" panose="05000000000000000000" pitchFamily="2" charset="2"/>
              </a:rPr>
              <a:t> </a:t>
            </a:r>
            <a:r>
              <a:rPr lang="de-CH" b="0" baseline="0" dirty="0" err="1" smtClean="0">
                <a:sym typeface="Wingdings" panose="05000000000000000000" pitchFamily="2" charset="2"/>
              </a:rPr>
              <a:t>females</a:t>
            </a:r>
            <a:r>
              <a:rPr lang="de-CH" b="0" baseline="0" dirty="0" smtClean="0">
                <a:sym typeface="Wingdings" panose="05000000000000000000" pitchFamily="2" charset="2"/>
              </a:rPr>
              <a:t> </a:t>
            </a:r>
            <a:endParaRPr lang="de-CH" b="0" dirty="0"/>
          </a:p>
        </p:txBody>
      </p:sp>
      <p:sp>
        <p:nvSpPr>
          <p:cNvPr id="4" name="Foliennummernplatzhalter 3"/>
          <p:cNvSpPr>
            <a:spLocks noGrp="1"/>
          </p:cNvSpPr>
          <p:nvPr>
            <p:ph type="sldNum" sz="quarter" idx="10"/>
          </p:nvPr>
        </p:nvSpPr>
        <p:spPr/>
        <p:txBody>
          <a:bodyPr/>
          <a:lstStyle/>
          <a:p>
            <a:fld id="{DAF19B9A-F03E-4FD1-9400-A6CACECD5895}" type="slidenum">
              <a:rPr lang="en-GB" smtClean="0"/>
              <a:t>19</a:t>
            </a:fld>
            <a:endParaRPr lang="en-GB"/>
          </a:p>
        </p:txBody>
      </p:sp>
    </p:spTree>
    <p:extLst>
      <p:ext uri="{BB962C8B-B14F-4D97-AF65-F5344CB8AC3E}">
        <p14:creationId xmlns:p14="http://schemas.microsoft.com/office/powerpoint/2010/main" val="724826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CH"/>
          </a:p>
        </p:txBody>
      </p:sp>
      <p:sp>
        <p:nvSpPr>
          <p:cNvPr id="4" name="Foliennummernplatzhalter 3"/>
          <p:cNvSpPr>
            <a:spLocks noGrp="1"/>
          </p:cNvSpPr>
          <p:nvPr>
            <p:ph type="sldNum" sz="quarter" idx="10"/>
          </p:nvPr>
        </p:nvSpPr>
        <p:spPr/>
        <p:txBody>
          <a:bodyPr/>
          <a:lstStyle/>
          <a:p>
            <a:fld id="{DAF19B9A-F03E-4FD1-9400-A6CACECD5895}" type="slidenum">
              <a:rPr lang="en-GB" smtClean="0"/>
              <a:t>2</a:t>
            </a:fld>
            <a:endParaRPr lang="en-GB"/>
          </a:p>
        </p:txBody>
      </p:sp>
    </p:spTree>
    <p:extLst>
      <p:ext uri="{BB962C8B-B14F-4D97-AF65-F5344CB8AC3E}">
        <p14:creationId xmlns:p14="http://schemas.microsoft.com/office/powerpoint/2010/main" val="242851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noProof="0" dirty="0" smtClean="0"/>
              <a:t>Now we get down to the </a:t>
            </a:r>
            <a:r>
              <a:rPr lang="en-GB" b="1" noProof="0" dirty="0" smtClean="0"/>
              <a:t>language-skills</a:t>
            </a:r>
            <a:r>
              <a:rPr lang="en-GB" noProof="0" dirty="0" smtClean="0"/>
              <a:t> of the participants.</a:t>
            </a:r>
          </a:p>
          <a:p>
            <a:endParaRPr lang="en-GB" noProof="0" dirty="0" smtClean="0"/>
          </a:p>
          <a:p>
            <a:r>
              <a:rPr lang="en-GB" noProof="0" dirty="0" smtClean="0"/>
              <a:t>On the scale from front to back</a:t>
            </a:r>
            <a:r>
              <a:rPr lang="en-GB" baseline="0" noProof="0" dirty="0" smtClean="0"/>
              <a:t> (on the right-hand side) you’ll see that </a:t>
            </a:r>
            <a:r>
              <a:rPr lang="en-GB" noProof="0" dirty="0" smtClean="0"/>
              <a:t>I allowed for people speaking </a:t>
            </a:r>
            <a:r>
              <a:rPr lang="en-GB" b="1" noProof="0" dirty="0" smtClean="0"/>
              <a:t>up to 6</a:t>
            </a:r>
            <a:r>
              <a:rPr lang="en-GB" b="1" baseline="0" noProof="0" dirty="0" smtClean="0"/>
              <a:t> languages</a:t>
            </a:r>
            <a:r>
              <a:rPr lang="en-GB" baseline="0" noProof="0" dirty="0" smtClean="0"/>
              <a:t>. At the front is L1 with L6 at the back.</a:t>
            </a:r>
          </a:p>
          <a:p>
            <a:r>
              <a:rPr lang="en-GB" baseline="0" noProof="0" dirty="0" smtClean="0"/>
              <a:t>(and you’ll be surprised how many </a:t>
            </a:r>
            <a:r>
              <a:rPr lang="en-GB" b="1" baseline="0" noProof="0" dirty="0" smtClean="0"/>
              <a:t>do</a:t>
            </a:r>
            <a:r>
              <a:rPr lang="en-GB" baseline="0" noProof="0" dirty="0" smtClean="0"/>
              <a:t> speak 5 or even 6 languages.</a:t>
            </a:r>
          </a:p>
          <a:p>
            <a:r>
              <a:rPr lang="en-GB" baseline="0" noProof="0" dirty="0" smtClean="0"/>
              <a:t>I was quite surprised!</a:t>
            </a:r>
          </a:p>
          <a:p>
            <a:endParaRPr lang="en-GB" baseline="0" noProof="0" dirty="0" smtClean="0"/>
          </a:p>
          <a:p>
            <a:r>
              <a:rPr lang="en-GB" baseline="0" noProof="0" dirty="0" smtClean="0"/>
              <a:t>You can also see that a wide array of languages (more than 30) are represented.</a:t>
            </a:r>
          </a:p>
          <a:p>
            <a:r>
              <a:rPr lang="en-GB" baseline="0" noProof="0" dirty="0" smtClean="0"/>
              <a:t>There are some big peaks - as you’d expect in Switzerland - that you can see for </a:t>
            </a:r>
            <a:r>
              <a:rPr lang="en-GB" b="1" baseline="0" noProof="0" dirty="0" smtClean="0"/>
              <a:t>German</a:t>
            </a:r>
            <a:r>
              <a:rPr lang="en-GB" baseline="0" noProof="0" dirty="0" smtClean="0"/>
              <a:t> </a:t>
            </a:r>
            <a:r>
              <a:rPr lang="en-GB" b="1" baseline="0" noProof="0" dirty="0" smtClean="0"/>
              <a:t>French</a:t>
            </a:r>
            <a:r>
              <a:rPr lang="en-GB" baseline="0" noProof="0" dirty="0" smtClean="0"/>
              <a:t> and </a:t>
            </a:r>
            <a:r>
              <a:rPr lang="en-GB" b="1" baseline="0" noProof="0" dirty="0" smtClean="0"/>
              <a:t>Italian</a:t>
            </a:r>
            <a:r>
              <a:rPr lang="en-GB" baseline="0" noProof="0" dirty="0" smtClean="0"/>
              <a:t>, with a huge number speaking </a:t>
            </a:r>
            <a:r>
              <a:rPr lang="en-GB" b="1" baseline="0" noProof="0" dirty="0" smtClean="0"/>
              <a:t>English as their second language</a:t>
            </a:r>
            <a:r>
              <a:rPr lang="en-GB" b="0" baseline="0" noProof="0" dirty="0" smtClean="0"/>
              <a:t>, but also as first and third</a:t>
            </a:r>
            <a:endParaRPr lang="en-GB" baseline="0" noProof="0" dirty="0" smtClean="0"/>
          </a:p>
          <a:p>
            <a:endParaRPr lang="en-GB" baseline="0" noProof="0" dirty="0" smtClean="0"/>
          </a:p>
          <a:p>
            <a:r>
              <a:rPr lang="en-GB" baseline="0" noProof="0" dirty="0" smtClean="0"/>
              <a:t>I should note that </a:t>
            </a:r>
            <a:r>
              <a:rPr lang="en-GB" b="1" baseline="0" noProof="0" dirty="0" smtClean="0"/>
              <a:t>not everybody</a:t>
            </a:r>
            <a:r>
              <a:rPr lang="en-GB" baseline="0" noProof="0" dirty="0" smtClean="0"/>
              <a:t> chose to put </a:t>
            </a:r>
            <a:r>
              <a:rPr lang="en-GB" b="1" baseline="0" noProof="0" dirty="0" smtClean="0"/>
              <a:t>Swiss German </a:t>
            </a:r>
            <a:r>
              <a:rPr lang="en-GB" baseline="0" noProof="0" dirty="0" smtClean="0"/>
              <a:t>down as a language – in fact I’m quite </a:t>
            </a:r>
            <a:r>
              <a:rPr lang="en-GB" b="1" baseline="0" noProof="0" dirty="0" smtClean="0"/>
              <a:t>glad</a:t>
            </a:r>
            <a:r>
              <a:rPr lang="en-GB" baseline="0" noProof="0" dirty="0" smtClean="0"/>
              <a:t>. </a:t>
            </a:r>
          </a:p>
          <a:p>
            <a:r>
              <a:rPr lang="en-GB" baseline="0" noProof="0" dirty="0" smtClean="0"/>
              <a:t>Not because it’s not considered as a </a:t>
            </a:r>
            <a:r>
              <a:rPr lang="en-GB" b="1" baseline="0" noProof="0" dirty="0" smtClean="0"/>
              <a:t>real</a:t>
            </a:r>
            <a:r>
              <a:rPr lang="en-GB" baseline="0" noProof="0" dirty="0" smtClean="0"/>
              <a:t> language (</a:t>
            </a:r>
            <a:r>
              <a:rPr lang="en-GB" b="1" baseline="0" noProof="0" dirty="0" smtClean="0"/>
              <a:t>it IS</a:t>
            </a:r>
            <a:r>
              <a:rPr lang="en-GB" baseline="0" noProof="0" dirty="0" smtClean="0"/>
              <a:t>, in fact) but because </a:t>
            </a:r>
            <a:r>
              <a:rPr lang="en-GB" b="1" baseline="0" noProof="0" dirty="0" smtClean="0"/>
              <a:t>especially with reading and writing-skills</a:t>
            </a:r>
            <a:r>
              <a:rPr lang="en-GB" baseline="0" noProof="0" dirty="0" smtClean="0"/>
              <a:t> the results might have become a bit strange there (because it’s barely a written language) . To be honest just concentrating on dialects alone would have been a most interesting topic – but of course you have to draw limits in these things…</a:t>
            </a:r>
          </a:p>
          <a:p>
            <a:endParaRPr lang="en-GB" baseline="0" noProof="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GB" baseline="0" noProof="0" dirty="0" smtClean="0"/>
              <a:t>In terms of the project it is in fact not really too important exactly </a:t>
            </a:r>
            <a:r>
              <a:rPr lang="en-GB" b="1" baseline="0" noProof="0" dirty="0" smtClean="0"/>
              <a:t>which</a:t>
            </a:r>
            <a:r>
              <a:rPr lang="en-GB" baseline="0" noProof="0" dirty="0" smtClean="0"/>
              <a:t> language is spoken</a:t>
            </a:r>
          </a:p>
          <a:p>
            <a:r>
              <a:rPr lang="en-GB" noProof="0" dirty="0" smtClean="0"/>
              <a:t>But any way. I absolutely </a:t>
            </a:r>
            <a:r>
              <a:rPr lang="en-GB" b="1" noProof="0" dirty="0" smtClean="0"/>
              <a:t>love this diagram</a:t>
            </a:r>
            <a:r>
              <a:rPr lang="en-GB" noProof="0" dirty="0" smtClean="0"/>
              <a:t>, because it visualizes</a:t>
            </a:r>
            <a:r>
              <a:rPr lang="en-GB" baseline="0" noProof="0" dirty="0" smtClean="0"/>
              <a:t> in </a:t>
            </a:r>
            <a:r>
              <a:rPr lang="en-GB" b="1" baseline="0" noProof="0" dirty="0" smtClean="0"/>
              <a:t>one single picture </a:t>
            </a:r>
            <a:r>
              <a:rPr lang="en-GB" baseline="0" noProof="0" dirty="0" smtClean="0"/>
              <a:t>the linguistic knowledge. The </a:t>
            </a:r>
            <a:r>
              <a:rPr lang="en-GB" b="1" baseline="0" noProof="0" dirty="0" smtClean="0"/>
              <a:t>VAST linguistic knowledg</a:t>
            </a:r>
            <a:r>
              <a:rPr lang="en-GB" baseline="0" noProof="0" dirty="0" smtClean="0"/>
              <a:t>e, of all of the participants who helped by donating their </a:t>
            </a:r>
            <a:r>
              <a:rPr lang="en-GB" b="1" baseline="0" noProof="0" dirty="0" smtClean="0"/>
              <a:t>time</a:t>
            </a:r>
            <a:r>
              <a:rPr lang="en-GB" baseline="0" noProof="0" dirty="0" smtClean="0"/>
              <a:t> to this survey.  You can almost see </a:t>
            </a:r>
            <a:r>
              <a:rPr lang="en-GB" b="1" i="1" baseline="0" noProof="0" dirty="0" smtClean="0"/>
              <a:t>who </a:t>
            </a:r>
            <a:r>
              <a:rPr lang="en-GB" b="1" i="0" baseline="0" noProof="0" dirty="0" smtClean="0"/>
              <a:t>the people wer</a:t>
            </a:r>
            <a:r>
              <a:rPr lang="en-GB" b="1" i="1" baseline="0" noProof="0" dirty="0" smtClean="0"/>
              <a:t>e</a:t>
            </a:r>
            <a:r>
              <a:rPr lang="en-GB" baseline="0" noProof="0" dirty="0" smtClean="0"/>
              <a:t>. And thanks – by the way – to </a:t>
            </a:r>
            <a:r>
              <a:rPr lang="en-GB" b="1" baseline="0" noProof="0" dirty="0" smtClean="0"/>
              <a:t>those of you here this evening </a:t>
            </a:r>
            <a:r>
              <a:rPr lang="en-GB" baseline="0" noProof="0" dirty="0" smtClean="0"/>
              <a:t>who spent considerable time answering all those questions. It’s </a:t>
            </a:r>
            <a:r>
              <a:rPr lang="en-GB" b="1" baseline="0" noProof="0" dirty="0" smtClean="0"/>
              <a:t>most appreciated</a:t>
            </a:r>
            <a:r>
              <a:rPr lang="en-GB" baseline="0" noProof="0" dirty="0" smtClean="0"/>
              <a:t>.</a:t>
            </a:r>
            <a:endParaRPr lang="en-GB" noProof="0" dirty="0" smtClean="0"/>
          </a:p>
          <a:p>
            <a:endParaRPr lang="en-GB" noProof="0" dirty="0" smtClean="0"/>
          </a:p>
        </p:txBody>
      </p:sp>
      <p:sp>
        <p:nvSpPr>
          <p:cNvPr id="4" name="Foliennummernplatzhalter 3"/>
          <p:cNvSpPr>
            <a:spLocks noGrp="1"/>
          </p:cNvSpPr>
          <p:nvPr>
            <p:ph type="sldNum" sz="quarter" idx="10"/>
          </p:nvPr>
        </p:nvSpPr>
        <p:spPr/>
        <p:txBody>
          <a:bodyPr/>
          <a:lstStyle/>
          <a:p>
            <a:fld id="{DAF19B9A-F03E-4FD1-9400-A6CACECD5895}" type="slidenum">
              <a:rPr lang="en-GB" smtClean="0"/>
              <a:t>20</a:t>
            </a:fld>
            <a:endParaRPr lang="en-GB"/>
          </a:p>
        </p:txBody>
      </p:sp>
    </p:spTree>
    <p:extLst>
      <p:ext uri="{BB962C8B-B14F-4D97-AF65-F5344CB8AC3E}">
        <p14:creationId xmlns:p14="http://schemas.microsoft.com/office/powerpoint/2010/main" val="7248267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dirty="0" smtClean="0"/>
              <a:t>But now we’re getting close to the more important linguistic results.</a:t>
            </a:r>
          </a:p>
          <a:p>
            <a:r>
              <a:rPr lang="en-GB" dirty="0" smtClean="0"/>
              <a:t>In</a:t>
            </a:r>
            <a:r>
              <a:rPr lang="en-GB" baseline="0" dirty="0" smtClean="0"/>
              <a:t> all the upcoming diagrams you should bear in mind that </a:t>
            </a:r>
            <a:r>
              <a:rPr lang="en-GB" b="1" baseline="0" dirty="0" smtClean="0"/>
              <a:t>these</a:t>
            </a:r>
            <a:r>
              <a:rPr lang="en-GB" baseline="0" dirty="0" smtClean="0"/>
              <a:t> colours will be used to represent the languages </a:t>
            </a:r>
            <a:r>
              <a:rPr lang="en-GB" b="1" baseline="0" dirty="0" smtClean="0"/>
              <a:t>1 to 6.</a:t>
            </a:r>
          </a:p>
          <a:p>
            <a:endParaRPr lang="en-GB" baseline="0" dirty="0" smtClean="0"/>
          </a:p>
          <a:p>
            <a:r>
              <a:rPr lang="en-GB" baseline="0" dirty="0" smtClean="0"/>
              <a:t>As you can see I was happy to give the </a:t>
            </a:r>
            <a:r>
              <a:rPr lang="en-GB" baseline="0" dirty="0" err="1" smtClean="0"/>
              <a:t>hexaglots</a:t>
            </a:r>
            <a:r>
              <a:rPr lang="en-GB" baseline="0" dirty="0" smtClean="0"/>
              <a:t> (those with 6 languages) the gold medal </a:t>
            </a:r>
            <a:r>
              <a:rPr lang="en-GB" baseline="0" dirty="0" smtClean="0">
                <a:sym typeface="Wingdings" panose="05000000000000000000" pitchFamily="2" charset="2"/>
              </a:rPr>
              <a:t></a:t>
            </a:r>
          </a:p>
          <a:p>
            <a:endParaRPr lang="en-GB" dirty="0"/>
          </a:p>
        </p:txBody>
      </p:sp>
      <p:sp>
        <p:nvSpPr>
          <p:cNvPr id="4" name="Foliennummernplatzhalter 3"/>
          <p:cNvSpPr>
            <a:spLocks noGrp="1"/>
          </p:cNvSpPr>
          <p:nvPr>
            <p:ph type="sldNum" sz="quarter" idx="10"/>
          </p:nvPr>
        </p:nvSpPr>
        <p:spPr/>
        <p:txBody>
          <a:bodyPr/>
          <a:lstStyle/>
          <a:p>
            <a:fld id="{DAF19B9A-F03E-4FD1-9400-A6CACECD5895}" type="slidenum">
              <a:rPr lang="en-GB" smtClean="0"/>
              <a:t>21</a:t>
            </a:fld>
            <a:endParaRPr lang="en-GB"/>
          </a:p>
        </p:txBody>
      </p:sp>
    </p:spTree>
    <p:extLst>
      <p:ext uri="{BB962C8B-B14F-4D97-AF65-F5344CB8AC3E}">
        <p14:creationId xmlns:p14="http://schemas.microsoft.com/office/powerpoint/2010/main" val="250456256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baseline="0" noProof="0" dirty="0" smtClean="0"/>
              <a:t>I’d like to explain the basic type of diagram I’ll be presenting this evening. It’s </a:t>
            </a:r>
            <a:r>
              <a:rPr lang="en-GB" b="1" baseline="0" noProof="0" dirty="0" smtClean="0"/>
              <a:t>most </a:t>
            </a:r>
            <a:r>
              <a:rPr lang="en-GB" b="0" baseline="0" noProof="0" dirty="0" smtClean="0"/>
              <a:t>important for all that follows </a:t>
            </a:r>
            <a:r>
              <a:rPr lang="en-GB" baseline="0" noProof="0" dirty="0" smtClean="0"/>
              <a:t>that you understand </a:t>
            </a:r>
            <a:r>
              <a:rPr lang="en-GB" b="1" baseline="0" noProof="0" dirty="0" smtClean="0"/>
              <a:t>what this is all about</a:t>
            </a:r>
            <a:r>
              <a:rPr lang="en-GB" baseline="0" noProof="0" dirty="0" smtClean="0"/>
              <a:t>.</a:t>
            </a:r>
          </a:p>
          <a:p>
            <a:endParaRPr lang="en-GB" baseline="0" noProof="0" dirty="0" smtClean="0"/>
          </a:p>
          <a:p>
            <a:r>
              <a:rPr lang="en-GB" baseline="0" noProof="0" dirty="0" smtClean="0"/>
              <a:t>From all the data I collected I was able to </a:t>
            </a:r>
            <a:r>
              <a:rPr lang="en-GB" b="1" baseline="0" noProof="0" dirty="0" smtClean="0"/>
              <a:t>derive values</a:t>
            </a:r>
            <a:r>
              <a:rPr lang="en-GB" baseline="0" noProof="0" dirty="0" smtClean="0"/>
              <a:t>:</a:t>
            </a:r>
          </a:p>
          <a:p>
            <a:r>
              <a:rPr lang="en-GB" baseline="0" noProof="0" dirty="0" smtClean="0"/>
              <a:t>	- for </a:t>
            </a:r>
            <a:r>
              <a:rPr lang="en-GB" b="1" baseline="0" noProof="0" dirty="0" smtClean="0"/>
              <a:t>each language</a:t>
            </a:r>
          </a:p>
          <a:p>
            <a:r>
              <a:rPr lang="en-GB" baseline="0" noProof="0" dirty="0" smtClean="0"/>
              <a:t>	- and for </a:t>
            </a:r>
            <a:r>
              <a:rPr lang="en-GB" b="1" baseline="0" noProof="0" dirty="0" smtClean="0"/>
              <a:t>each person</a:t>
            </a:r>
          </a:p>
          <a:p>
            <a:r>
              <a:rPr lang="en-GB" baseline="0" noProof="0" dirty="0" smtClean="0"/>
              <a:t>	</a:t>
            </a:r>
            <a:r>
              <a:rPr lang="en-GB" b="1" baseline="0" noProof="0" dirty="0" smtClean="0"/>
              <a:t>A)</a:t>
            </a:r>
            <a:r>
              <a:rPr lang="en-GB" baseline="0" noProof="0" dirty="0" smtClean="0"/>
              <a:t> a measure of </a:t>
            </a:r>
            <a:r>
              <a:rPr lang="en-GB" b="1" baseline="0" noProof="0" dirty="0" smtClean="0"/>
              <a:t>fluency</a:t>
            </a:r>
            <a:r>
              <a:rPr lang="en-GB" baseline="0" noProof="0" dirty="0" smtClean="0"/>
              <a:t> (this was calculated from a combination of </a:t>
            </a:r>
            <a:r>
              <a:rPr lang="en-GB" b="1" baseline="0" noProof="0" dirty="0" smtClean="0"/>
              <a:t>6 different </a:t>
            </a:r>
            <a:r>
              <a:rPr lang="en-GB" baseline="0" noProof="0" dirty="0" smtClean="0"/>
              <a:t>values)</a:t>
            </a:r>
          </a:p>
          <a:p>
            <a:r>
              <a:rPr lang="en-GB" baseline="0" noProof="0" dirty="0" smtClean="0"/>
              <a:t>	and</a:t>
            </a:r>
          </a:p>
          <a:p>
            <a:r>
              <a:rPr lang="en-GB" baseline="0" noProof="0" dirty="0" smtClean="0"/>
              <a:t>	</a:t>
            </a:r>
            <a:r>
              <a:rPr lang="en-GB" b="1" baseline="0" noProof="0" dirty="0" smtClean="0"/>
              <a:t>B</a:t>
            </a:r>
            <a:r>
              <a:rPr lang="en-GB" baseline="0" noProof="0" dirty="0" smtClean="0"/>
              <a:t>) the </a:t>
            </a:r>
            <a:r>
              <a:rPr lang="en-GB" b="1" baseline="0" noProof="0" dirty="0" smtClean="0"/>
              <a:t>percentage of usage</a:t>
            </a:r>
            <a:r>
              <a:rPr lang="en-GB" baseline="0" noProof="0" dirty="0" smtClean="0"/>
              <a:t> for a language  (the total percentage of all languages used by a single person is of course constrained to 100%)</a:t>
            </a:r>
          </a:p>
          <a:p>
            <a:r>
              <a:rPr lang="en-GB" baseline="0" noProof="0" dirty="0" smtClean="0"/>
              <a:t>	- An example: if someone speaks 3 languages, he might during a typical week use English 60% of the time German 30% and French just 10% of the time. </a:t>
            </a:r>
          </a:p>
          <a:p>
            <a:r>
              <a:rPr lang="en-GB" baseline="0" noProof="0" dirty="0" smtClean="0"/>
              <a:t>	- For an </a:t>
            </a:r>
            <a:r>
              <a:rPr lang="en-GB" baseline="0" noProof="0" dirty="0" err="1" smtClean="0"/>
              <a:t>hexaglot</a:t>
            </a:r>
            <a:r>
              <a:rPr lang="en-GB" baseline="0" noProof="0" dirty="0" smtClean="0"/>
              <a:t> – as you can imagine – many of the percentages will inevitably be lower. That </a:t>
            </a:r>
            <a:r>
              <a:rPr lang="en-GB" b="1" baseline="0" noProof="0" dirty="0" smtClean="0"/>
              <a:t>has</a:t>
            </a:r>
            <a:r>
              <a:rPr lang="en-GB" baseline="0" noProof="0" dirty="0" smtClean="0"/>
              <a:t> to be the case.</a:t>
            </a:r>
          </a:p>
          <a:p>
            <a:endParaRPr lang="en-GB" baseline="0" noProof="0" dirty="0" smtClean="0"/>
          </a:p>
          <a:p>
            <a:r>
              <a:rPr lang="en-GB" baseline="0" noProof="0" dirty="0" smtClean="0"/>
              <a:t>So let’s examine this diagram. It’s </a:t>
            </a:r>
            <a:r>
              <a:rPr lang="en-GB" b="1" baseline="0" noProof="0" dirty="0" smtClean="0"/>
              <a:t>L1</a:t>
            </a:r>
            <a:r>
              <a:rPr lang="en-GB" baseline="0" noProof="0" dirty="0" smtClean="0"/>
              <a:t> – the language first acquired as specified by each participant.</a:t>
            </a:r>
          </a:p>
          <a:p>
            <a:r>
              <a:rPr lang="en-GB" baseline="0" noProof="0" dirty="0" smtClean="0"/>
              <a:t>	- Each ball represents </a:t>
            </a:r>
            <a:r>
              <a:rPr lang="en-GB" b="1" baseline="0" noProof="0" dirty="0" smtClean="0"/>
              <a:t>one language</a:t>
            </a:r>
            <a:r>
              <a:rPr lang="en-GB" baseline="0" noProof="0" dirty="0" smtClean="0"/>
              <a:t> of </a:t>
            </a:r>
            <a:r>
              <a:rPr lang="en-GB" b="1" baseline="0" noProof="0" dirty="0" smtClean="0"/>
              <a:t>one participant</a:t>
            </a:r>
            <a:r>
              <a:rPr lang="en-GB" baseline="0" noProof="0" dirty="0" smtClean="0"/>
              <a:t>. </a:t>
            </a:r>
          </a:p>
          <a:p>
            <a:r>
              <a:rPr lang="en-GB" baseline="0" noProof="0" dirty="0" smtClean="0"/>
              <a:t>	- Because it’s </a:t>
            </a:r>
            <a:r>
              <a:rPr lang="en-GB" b="1" baseline="0" noProof="0" dirty="0" smtClean="0"/>
              <a:t>blue</a:t>
            </a:r>
            <a:r>
              <a:rPr lang="en-GB" baseline="0" noProof="0" dirty="0" smtClean="0"/>
              <a:t>, we know that it’s L1</a:t>
            </a:r>
          </a:p>
          <a:p>
            <a:r>
              <a:rPr lang="en-GB" baseline="0" noProof="0" dirty="0" smtClean="0"/>
              <a:t>	- Down the bottom is </a:t>
            </a:r>
            <a:r>
              <a:rPr lang="en-GB" b="1" baseline="0" noProof="0" dirty="0" smtClean="0"/>
              <a:t>LOW fluency</a:t>
            </a:r>
          </a:p>
          <a:p>
            <a:r>
              <a:rPr lang="en-GB" baseline="0" noProof="0" dirty="0" smtClean="0"/>
              <a:t>	- Over to the left is </a:t>
            </a:r>
            <a:r>
              <a:rPr lang="en-GB" b="1" baseline="0" noProof="0" dirty="0" smtClean="0"/>
              <a:t>LOW usage</a:t>
            </a:r>
          </a:p>
          <a:p>
            <a:endParaRPr lang="en-GB" baseline="0" noProof="0" dirty="0" smtClean="0"/>
          </a:p>
          <a:p>
            <a:r>
              <a:rPr lang="en-GB" baseline="0" noProof="0" dirty="0" smtClean="0"/>
              <a:t>So as an example. Someone who only speaks </a:t>
            </a:r>
            <a:r>
              <a:rPr lang="en-GB" b="1" baseline="0" noProof="0" dirty="0" smtClean="0"/>
              <a:t>one language</a:t>
            </a:r>
            <a:r>
              <a:rPr lang="en-GB" baseline="0" noProof="0" dirty="0" smtClean="0"/>
              <a:t>, you would expect to see in the top right corner (assuming he speaks his single language well).</a:t>
            </a:r>
          </a:p>
          <a:p>
            <a:r>
              <a:rPr lang="en-GB" baseline="0" noProof="0" dirty="0" smtClean="0"/>
              <a:t>You’ll notice that there is no one on 100% usage in </a:t>
            </a:r>
            <a:r>
              <a:rPr lang="en-GB" b="1" baseline="0" noProof="0" dirty="0" smtClean="0"/>
              <a:t>any</a:t>
            </a:r>
            <a:r>
              <a:rPr lang="en-GB" baseline="0" noProof="0" dirty="0" smtClean="0"/>
              <a:t> of these diagrams because all participants are </a:t>
            </a:r>
            <a:r>
              <a:rPr lang="en-GB" b="1" baseline="0" noProof="0" dirty="0" smtClean="0"/>
              <a:t>at least bilingual </a:t>
            </a:r>
            <a:r>
              <a:rPr lang="en-GB" baseline="0" noProof="0" dirty="0" smtClean="0"/>
              <a:t>(otherwise this would have been a bit of a waste of time </a:t>
            </a:r>
            <a:r>
              <a:rPr lang="en-GB" baseline="0" noProof="0" dirty="0" smtClean="0">
                <a:sym typeface="Wingdings" panose="05000000000000000000" pitchFamily="2" charset="2"/>
              </a:rPr>
              <a:t> )</a:t>
            </a:r>
          </a:p>
          <a:p>
            <a:endParaRPr lang="en-GB" baseline="0" noProof="0" dirty="0" smtClean="0"/>
          </a:p>
          <a:p>
            <a:r>
              <a:rPr lang="en-GB" baseline="0" noProof="0" dirty="0" smtClean="0"/>
              <a:t>Here at the top left (</a:t>
            </a:r>
            <a:r>
              <a:rPr lang="en-GB" baseline="0" noProof="0" dirty="0" smtClean="0">
                <a:solidFill>
                  <a:schemeClr val="bg1">
                    <a:lumMod val="60000"/>
                    <a:lumOff val="40000"/>
                  </a:schemeClr>
                </a:solidFill>
              </a:rPr>
              <a:t>laser pointer</a:t>
            </a:r>
            <a:r>
              <a:rPr lang="en-GB" baseline="0" noProof="0" dirty="0" smtClean="0"/>
              <a:t>) we have an interesting example straight away. Somebody who is perfectly fluent in her first language, but only uses it 10% of the time.</a:t>
            </a:r>
          </a:p>
          <a:p>
            <a:r>
              <a:rPr lang="en-GB" baseline="0" noProof="0" dirty="0" smtClean="0"/>
              <a:t>I happen to know that it is </a:t>
            </a:r>
            <a:r>
              <a:rPr lang="en-GB" b="1" baseline="0" noProof="0" dirty="0" smtClean="0"/>
              <a:t>a woman of Hungarian origin </a:t>
            </a:r>
            <a:r>
              <a:rPr lang="en-GB" baseline="0" noProof="0" dirty="0" smtClean="0"/>
              <a:t>who’s mother tongue is </a:t>
            </a:r>
            <a:r>
              <a:rPr lang="en-GB" b="1" baseline="0" noProof="0" dirty="0" smtClean="0"/>
              <a:t>Hungarian</a:t>
            </a:r>
            <a:r>
              <a:rPr lang="en-GB" baseline="0" noProof="0" dirty="0" smtClean="0"/>
              <a:t>, but has lived for ages and continues to </a:t>
            </a:r>
            <a:r>
              <a:rPr lang="en-GB" b="1" baseline="0" noProof="0" dirty="0" smtClean="0"/>
              <a:t>live in Switzerland </a:t>
            </a:r>
            <a:r>
              <a:rPr lang="en-GB" baseline="0" noProof="0" dirty="0" smtClean="0"/>
              <a:t>now and so doesn’t get to use here Hungarian very much. I’ll go into this a little more later.</a:t>
            </a:r>
          </a:p>
          <a:p>
            <a:endParaRPr lang="en-GB" baseline="0" noProof="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GB" noProof="0" dirty="0" smtClean="0"/>
              <a:t>So now I’m going to flip through the languages</a:t>
            </a:r>
            <a:r>
              <a:rPr lang="en-GB" baseline="0" noProof="0" dirty="0" smtClean="0"/>
              <a:t> L1 to L6 </a:t>
            </a:r>
            <a:r>
              <a:rPr lang="en-GB" b="1" baseline="0" noProof="0" dirty="0" smtClean="0"/>
              <a:t>quite quickly</a:t>
            </a:r>
            <a:r>
              <a:rPr lang="en-GB" baseline="0" noProof="0" dirty="0" smtClean="0"/>
              <a:t>, so that you can see how the distribution progresses from L1 through to L6</a:t>
            </a:r>
          </a:p>
          <a:p>
            <a:pPr marL="0" marR="0" indent="0" algn="l" defTabSz="914400" rtl="0" eaLnBrk="1" fontAlgn="auto" latinLnBrk="0" hangingPunct="1">
              <a:lnSpc>
                <a:spcPct val="100000"/>
              </a:lnSpc>
              <a:spcBef>
                <a:spcPts val="0"/>
              </a:spcBef>
              <a:spcAft>
                <a:spcPts val="0"/>
              </a:spcAft>
              <a:buClrTx/>
              <a:buSzTx/>
              <a:buFontTx/>
              <a:buNone/>
              <a:tabLst/>
              <a:defRPr/>
            </a:pPr>
            <a:r>
              <a:rPr lang="en-GB" baseline="0" noProof="0" dirty="0" smtClean="0"/>
              <a:t>We notice to begin with, that almost everyone is very fluent in their first language, but that usage varies across almost the whole scale.</a:t>
            </a:r>
          </a:p>
          <a:p>
            <a:endParaRPr lang="en-GB" noProof="0" dirty="0"/>
          </a:p>
        </p:txBody>
      </p:sp>
      <p:sp>
        <p:nvSpPr>
          <p:cNvPr id="4" name="Foliennummernplatzhalter 3"/>
          <p:cNvSpPr>
            <a:spLocks noGrp="1"/>
          </p:cNvSpPr>
          <p:nvPr>
            <p:ph type="sldNum" sz="quarter" idx="10"/>
          </p:nvPr>
        </p:nvSpPr>
        <p:spPr/>
        <p:txBody>
          <a:bodyPr/>
          <a:lstStyle/>
          <a:p>
            <a:fld id="{DAF19B9A-F03E-4FD1-9400-A6CACECD5895}" type="slidenum">
              <a:rPr lang="en-GB" smtClean="0"/>
              <a:t>22</a:t>
            </a:fld>
            <a:endParaRPr lang="en-GB"/>
          </a:p>
        </p:txBody>
      </p:sp>
    </p:spTree>
    <p:extLst>
      <p:ext uri="{BB962C8B-B14F-4D97-AF65-F5344CB8AC3E}">
        <p14:creationId xmlns:p14="http://schemas.microsoft.com/office/powerpoint/2010/main" val="357458988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dirty="0" smtClean="0"/>
              <a:t>Notice</a:t>
            </a:r>
            <a:r>
              <a:rPr lang="en-GB" baseline="0" dirty="0" smtClean="0"/>
              <a:t> the slight shift to the left for L2 – that’s </a:t>
            </a:r>
            <a:r>
              <a:rPr lang="en-GB" b="1" baseline="0" dirty="0" smtClean="0"/>
              <a:t>less usage </a:t>
            </a:r>
            <a:r>
              <a:rPr lang="en-GB" baseline="0" dirty="0" smtClean="0"/>
              <a:t>obviously</a:t>
            </a:r>
          </a:p>
          <a:p>
            <a:r>
              <a:rPr lang="en-GB" baseline="0" dirty="0" smtClean="0"/>
              <a:t>Notice also that the </a:t>
            </a:r>
            <a:r>
              <a:rPr lang="en-GB" b="1" i="1" baseline="0" dirty="0" smtClean="0"/>
              <a:t>spread</a:t>
            </a:r>
            <a:r>
              <a:rPr lang="en-GB" baseline="0" dirty="0" smtClean="0"/>
              <a:t> of fluency has grown a little. Typically (but by no means always) people speak L1 a little better than L2. That’s what this </a:t>
            </a:r>
            <a:r>
              <a:rPr lang="en-GB" baseline="0" dirty="0" err="1" smtClean="0"/>
              <a:t>spead</a:t>
            </a:r>
            <a:r>
              <a:rPr lang="en-GB" baseline="0" dirty="0" smtClean="0"/>
              <a:t> means.</a:t>
            </a:r>
            <a:endParaRPr lang="en-GB" dirty="0"/>
          </a:p>
        </p:txBody>
      </p:sp>
      <p:sp>
        <p:nvSpPr>
          <p:cNvPr id="4" name="Foliennummernplatzhalter 3"/>
          <p:cNvSpPr>
            <a:spLocks noGrp="1"/>
          </p:cNvSpPr>
          <p:nvPr>
            <p:ph type="sldNum" sz="quarter" idx="10"/>
          </p:nvPr>
        </p:nvSpPr>
        <p:spPr/>
        <p:txBody>
          <a:bodyPr/>
          <a:lstStyle/>
          <a:p>
            <a:fld id="{DAF19B9A-F03E-4FD1-9400-A6CACECD5895}" type="slidenum">
              <a:rPr lang="en-GB" smtClean="0"/>
              <a:t>23</a:t>
            </a:fld>
            <a:endParaRPr lang="en-GB"/>
          </a:p>
        </p:txBody>
      </p:sp>
    </p:spTree>
    <p:extLst>
      <p:ext uri="{BB962C8B-B14F-4D97-AF65-F5344CB8AC3E}">
        <p14:creationId xmlns:p14="http://schemas.microsoft.com/office/powerpoint/2010/main" val="381433266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dirty="0" smtClean="0"/>
              <a:t>The redistribution continues.</a:t>
            </a:r>
          </a:p>
          <a:p>
            <a:r>
              <a:rPr lang="en-GB" dirty="0" smtClean="0"/>
              <a:t>Less usage now – </a:t>
            </a:r>
            <a:r>
              <a:rPr lang="en-GB" b="1" dirty="0" smtClean="0"/>
              <a:t>nobody more than 60%</a:t>
            </a:r>
          </a:p>
          <a:p>
            <a:r>
              <a:rPr lang="en-GB" dirty="0" smtClean="0"/>
              <a:t>Fluency is spreading downwards, but there are still some speaking very much up at the top there, speaking their 3</a:t>
            </a:r>
            <a:r>
              <a:rPr lang="en-GB" baseline="30000" dirty="0" smtClean="0"/>
              <a:t>rd</a:t>
            </a:r>
            <a:r>
              <a:rPr lang="en-GB" dirty="0" smtClean="0"/>
              <a:t> language almost perfectly</a:t>
            </a:r>
            <a:endParaRPr lang="en-GB" dirty="0"/>
          </a:p>
        </p:txBody>
      </p:sp>
      <p:sp>
        <p:nvSpPr>
          <p:cNvPr id="4" name="Foliennummernplatzhalter 3"/>
          <p:cNvSpPr>
            <a:spLocks noGrp="1"/>
          </p:cNvSpPr>
          <p:nvPr>
            <p:ph type="sldNum" sz="quarter" idx="10"/>
          </p:nvPr>
        </p:nvSpPr>
        <p:spPr/>
        <p:txBody>
          <a:bodyPr/>
          <a:lstStyle/>
          <a:p>
            <a:fld id="{DAF19B9A-F03E-4FD1-9400-A6CACECD5895}" type="slidenum">
              <a:rPr lang="en-GB" smtClean="0"/>
              <a:t>24</a:t>
            </a:fld>
            <a:endParaRPr lang="en-GB"/>
          </a:p>
        </p:txBody>
      </p:sp>
    </p:spTree>
    <p:extLst>
      <p:ext uri="{BB962C8B-B14F-4D97-AF65-F5344CB8AC3E}">
        <p14:creationId xmlns:p14="http://schemas.microsoft.com/office/powerpoint/2010/main" val="23168642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dirty="0" smtClean="0"/>
              <a:t>Wow! Now the usage is dropping fast.</a:t>
            </a:r>
          </a:p>
          <a:p>
            <a:r>
              <a:rPr lang="en-GB" dirty="0" smtClean="0"/>
              <a:t>That’s not surprising, since </a:t>
            </a:r>
            <a:r>
              <a:rPr lang="en-GB" b="1" dirty="0" smtClean="0"/>
              <a:t>how can you speak 4 languages more than 25% of the time</a:t>
            </a:r>
            <a:r>
              <a:rPr lang="en-GB" dirty="0" smtClean="0"/>
              <a:t>? Not possible</a:t>
            </a:r>
          </a:p>
          <a:p>
            <a:r>
              <a:rPr lang="en-GB" dirty="0" smtClean="0"/>
              <a:t>The fluency is in fact not so different to L3.</a:t>
            </a:r>
          </a:p>
          <a:p>
            <a:endParaRPr lang="en-GB" dirty="0" smtClean="0"/>
          </a:p>
          <a:p>
            <a:r>
              <a:rPr lang="en-GB" dirty="0" smtClean="0"/>
              <a:t>Also note, there is still a huge number of participant</a:t>
            </a:r>
            <a:r>
              <a:rPr lang="en-GB" baseline="0" dirty="0" smtClean="0"/>
              <a:t>s with 4 languages. Quite impressive!!</a:t>
            </a:r>
            <a:endParaRPr lang="en-GB" dirty="0"/>
          </a:p>
        </p:txBody>
      </p:sp>
      <p:sp>
        <p:nvSpPr>
          <p:cNvPr id="4" name="Foliennummernplatzhalter 3"/>
          <p:cNvSpPr>
            <a:spLocks noGrp="1"/>
          </p:cNvSpPr>
          <p:nvPr>
            <p:ph type="sldNum" sz="quarter" idx="10"/>
          </p:nvPr>
        </p:nvSpPr>
        <p:spPr/>
        <p:txBody>
          <a:bodyPr/>
          <a:lstStyle/>
          <a:p>
            <a:fld id="{DAF19B9A-F03E-4FD1-9400-A6CACECD5895}" type="slidenum">
              <a:rPr lang="en-GB" smtClean="0"/>
              <a:t>25</a:t>
            </a:fld>
            <a:endParaRPr lang="en-GB"/>
          </a:p>
        </p:txBody>
      </p:sp>
    </p:spTree>
    <p:extLst>
      <p:ext uri="{BB962C8B-B14F-4D97-AF65-F5344CB8AC3E}">
        <p14:creationId xmlns:p14="http://schemas.microsoft.com/office/powerpoint/2010/main" val="16493925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dirty="0" smtClean="0"/>
              <a:t>OK. So now we see a big difference. </a:t>
            </a:r>
            <a:r>
              <a:rPr lang="en-GB" b="1" dirty="0" smtClean="0"/>
              <a:t>Far fewer </a:t>
            </a:r>
            <a:r>
              <a:rPr lang="en-GB" dirty="0" smtClean="0"/>
              <a:t>participants overall who speak 5 languages.</a:t>
            </a:r>
          </a:p>
          <a:p>
            <a:r>
              <a:rPr lang="en-GB" dirty="0" smtClean="0"/>
              <a:t>Unsurprisingly they don’t have </a:t>
            </a:r>
            <a:r>
              <a:rPr lang="en-GB" b="1" dirty="0" smtClean="0"/>
              <a:t>much</a:t>
            </a:r>
            <a:r>
              <a:rPr lang="en-GB" dirty="0" smtClean="0"/>
              <a:t> time for their </a:t>
            </a:r>
            <a:r>
              <a:rPr lang="en-GB" b="1" dirty="0" smtClean="0"/>
              <a:t>5</a:t>
            </a:r>
            <a:r>
              <a:rPr lang="en-GB" b="1" baseline="30000" dirty="0" smtClean="0"/>
              <a:t>th</a:t>
            </a:r>
            <a:r>
              <a:rPr lang="en-GB" b="1" dirty="0" smtClean="0"/>
              <a:t> language</a:t>
            </a:r>
            <a:r>
              <a:rPr lang="en-GB" dirty="0" smtClean="0"/>
              <a:t>, but I think the fluency is holding up quite well.</a:t>
            </a:r>
          </a:p>
          <a:p>
            <a:endParaRPr lang="en-GB" dirty="0" smtClean="0"/>
          </a:p>
          <a:p>
            <a:r>
              <a:rPr lang="en-GB" dirty="0" smtClean="0"/>
              <a:t>I was thinking that these people </a:t>
            </a:r>
            <a:r>
              <a:rPr lang="en-GB" b="1" dirty="0" smtClean="0"/>
              <a:t>have</a:t>
            </a:r>
            <a:r>
              <a:rPr lang="en-GB" dirty="0" smtClean="0"/>
              <a:t> to be language professionals to maintain </a:t>
            </a:r>
            <a:r>
              <a:rPr lang="en-GB" baseline="0" dirty="0" smtClean="0"/>
              <a:t>such a level of fluency with less than 5% usage</a:t>
            </a:r>
            <a:endParaRPr lang="en-GB" dirty="0"/>
          </a:p>
        </p:txBody>
      </p:sp>
      <p:sp>
        <p:nvSpPr>
          <p:cNvPr id="4" name="Foliennummernplatzhalter 3"/>
          <p:cNvSpPr>
            <a:spLocks noGrp="1"/>
          </p:cNvSpPr>
          <p:nvPr>
            <p:ph type="sldNum" sz="quarter" idx="10"/>
          </p:nvPr>
        </p:nvSpPr>
        <p:spPr/>
        <p:txBody>
          <a:bodyPr/>
          <a:lstStyle/>
          <a:p>
            <a:fld id="{DAF19B9A-F03E-4FD1-9400-A6CACECD5895}" type="slidenum">
              <a:rPr lang="en-GB" smtClean="0"/>
              <a:t>26</a:t>
            </a:fld>
            <a:endParaRPr lang="en-GB"/>
          </a:p>
        </p:txBody>
      </p:sp>
    </p:spTree>
    <p:extLst>
      <p:ext uri="{BB962C8B-B14F-4D97-AF65-F5344CB8AC3E}">
        <p14:creationId xmlns:p14="http://schemas.microsoft.com/office/powerpoint/2010/main" val="367288895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dirty="0" smtClean="0"/>
              <a:t>And here are the 5 gold medallists.</a:t>
            </a:r>
          </a:p>
          <a:p>
            <a:r>
              <a:rPr lang="en-GB" dirty="0" smtClean="0"/>
              <a:t>Statistically irrelevant – but I wanted to show you this anyway.</a:t>
            </a:r>
            <a:endParaRPr lang="en-GB" dirty="0"/>
          </a:p>
        </p:txBody>
      </p:sp>
      <p:sp>
        <p:nvSpPr>
          <p:cNvPr id="4" name="Foliennummernplatzhalter 3"/>
          <p:cNvSpPr>
            <a:spLocks noGrp="1"/>
          </p:cNvSpPr>
          <p:nvPr>
            <p:ph type="sldNum" sz="quarter" idx="10"/>
          </p:nvPr>
        </p:nvSpPr>
        <p:spPr/>
        <p:txBody>
          <a:bodyPr/>
          <a:lstStyle/>
          <a:p>
            <a:fld id="{DAF19B9A-F03E-4FD1-9400-A6CACECD5895}" type="slidenum">
              <a:rPr lang="en-GB" smtClean="0"/>
              <a:t>27</a:t>
            </a:fld>
            <a:endParaRPr lang="en-GB"/>
          </a:p>
        </p:txBody>
      </p:sp>
    </p:spTree>
    <p:extLst>
      <p:ext uri="{BB962C8B-B14F-4D97-AF65-F5344CB8AC3E}">
        <p14:creationId xmlns:p14="http://schemas.microsoft.com/office/powerpoint/2010/main" val="346884476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baseline="0" dirty="0" err="1" smtClean="0"/>
              <a:t>Let’s</a:t>
            </a:r>
            <a:r>
              <a:rPr lang="de-CH" baseline="0" dirty="0" smtClean="0"/>
              <a:t> just </a:t>
            </a:r>
            <a:r>
              <a:rPr lang="de-CH" baseline="0" dirty="0" err="1" smtClean="0"/>
              <a:t>watch</a:t>
            </a:r>
            <a:r>
              <a:rPr lang="de-CH" baseline="0" dirty="0" smtClean="0"/>
              <a:t> </a:t>
            </a:r>
            <a:r>
              <a:rPr lang="de-CH" baseline="0" dirty="0" err="1" smtClean="0"/>
              <a:t>that</a:t>
            </a:r>
            <a:r>
              <a:rPr lang="de-CH" baseline="0" dirty="0" smtClean="0"/>
              <a:t> </a:t>
            </a:r>
            <a:r>
              <a:rPr lang="de-CH" baseline="0" dirty="0" err="1" smtClean="0"/>
              <a:t>again</a:t>
            </a:r>
            <a:endParaRPr lang="de-CH" dirty="0"/>
          </a:p>
        </p:txBody>
      </p:sp>
      <p:sp>
        <p:nvSpPr>
          <p:cNvPr id="4" name="Foliennummernplatzhalter 3"/>
          <p:cNvSpPr>
            <a:spLocks noGrp="1"/>
          </p:cNvSpPr>
          <p:nvPr>
            <p:ph type="sldNum" sz="quarter" idx="10"/>
          </p:nvPr>
        </p:nvSpPr>
        <p:spPr/>
        <p:txBody>
          <a:bodyPr/>
          <a:lstStyle/>
          <a:p>
            <a:fld id="{DAF19B9A-F03E-4FD1-9400-A6CACECD5895}" type="slidenum">
              <a:rPr lang="en-GB" smtClean="0"/>
              <a:t>28</a:t>
            </a:fld>
            <a:endParaRPr lang="en-GB"/>
          </a:p>
        </p:txBody>
      </p:sp>
    </p:spTree>
    <p:extLst>
      <p:ext uri="{BB962C8B-B14F-4D97-AF65-F5344CB8AC3E}">
        <p14:creationId xmlns:p14="http://schemas.microsoft.com/office/powerpoint/2010/main" val="87500410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sz="quarter" idx="10"/>
          </p:nvPr>
        </p:nvSpPr>
        <p:spPr/>
        <p:txBody>
          <a:bodyPr/>
          <a:lstStyle/>
          <a:p>
            <a:fld id="{DAF19B9A-F03E-4FD1-9400-A6CACECD5895}" type="slidenum">
              <a:rPr lang="en-GB" smtClean="0"/>
              <a:t>29</a:t>
            </a:fld>
            <a:endParaRPr lang="en-GB"/>
          </a:p>
        </p:txBody>
      </p:sp>
    </p:spTree>
    <p:extLst>
      <p:ext uri="{BB962C8B-B14F-4D97-AF65-F5344CB8AC3E}">
        <p14:creationId xmlns:p14="http://schemas.microsoft.com/office/powerpoint/2010/main" val="6205464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sz="1200" kern="1200" dirty="0" smtClean="0">
                <a:solidFill>
                  <a:schemeClr val="tx1"/>
                </a:solidFill>
                <a:effectLst/>
                <a:latin typeface="+mn-lt"/>
                <a:ea typeface="+mn-ea"/>
                <a:cs typeface="+mn-cs"/>
              </a:rPr>
              <a:t>Start Video:</a:t>
            </a:r>
            <a:endParaRPr lang="de-CH" sz="1200" kern="1200" dirty="0" smtClean="0">
              <a:solidFill>
                <a:schemeClr val="tx1"/>
              </a:solidFill>
              <a:effectLst/>
              <a:latin typeface="+mn-lt"/>
              <a:ea typeface="+mn-ea"/>
              <a:cs typeface="+mn-cs"/>
            </a:endParaRPr>
          </a:p>
          <a:p>
            <a:r>
              <a:rPr lang="en-GB" sz="1200" kern="1200" dirty="0" smtClean="0">
                <a:solidFill>
                  <a:schemeClr val="tx1"/>
                </a:solidFill>
                <a:effectLst/>
                <a:latin typeface="+mn-lt"/>
                <a:ea typeface="+mn-ea"/>
                <a:cs typeface="+mn-cs"/>
              </a:rPr>
              <a:t>Well, I don‘t know about </a:t>
            </a:r>
            <a:r>
              <a:rPr lang="en-GB" sz="1200" b="1" u="sng" kern="1200" dirty="0" smtClean="0">
                <a:solidFill>
                  <a:schemeClr val="tx1"/>
                </a:solidFill>
                <a:effectLst/>
                <a:latin typeface="+mn-lt"/>
                <a:ea typeface="+mn-ea"/>
                <a:cs typeface="+mn-cs"/>
              </a:rPr>
              <a:t>you</a:t>
            </a:r>
            <a:r>
              <a:rPr lang="en-GB" sz="1200" kern="1200" dirty="0" smtClean="0">
                <a:solidFill>
                  <a:schemeClr val="tx1"/>
                </a:solidFill>
                <a:effectLst/>
                <a:latin typeface="+mn-lt"/>
                <a:ea typeface="+mn-ea"/>
                <a:cs typeface="+mn-cs"/>
              </a:rPr>
              <a:t>, but I find that </a:t>
            </a:r>
            <a:r>
              <a:rPr lang="en-GB" sz="1200" b="1" u="sng" kern="1200" dirty="0" smtClean="0">
                <a:solidFill>
                  <a:schemeClr val="tx1"/>
                </a:solidFill>
                <a:effectLst/>
                <a:latin typeface="+mn-lt"/>
                <a:ea typeface="+mn-ea"/>
                <a:cs typeface="+mn-cs"/>
              </a:rPr>
              <a:t>pretty impressive</a:t>
            </a:r>
            <a:r>
              <a:rPr lang="en-GB" sz="1200" kern="1200" dirty="0" smtClean="0">
                <a:solidFill>
                  <a:schemeClr val="tx1"/>
                </a:solidFill>
                <a:effectLst/>
                <a:latin typeface="+mn-lt"/>
                <a:ea typeface="+mn-ea"/>
                <a:cs typeface="+mn-cs"/>
              </a:rPr>
              <a:t>. </a:t>
            </a:r>
            <a:endParaRPr lang="de-CH" sz="1200" kern="1200" dirty="0" smtClean="0">
              <a:solidFill>
                <a:schemeClr val="tx1"/>
              </a:solidFill>
              <a:effectLst/>
              <a:latin typeface="+mn-lt"/>
              <a:ea typeface="+mn-ea"/>
              <a:cs typeface="+mn-cs"/>
            </a:endParaRPr>
          </a:p>
          <a:p>
            <a:r>
              <a:rPr lang="en-GB" sz="1200" kern="1200" dirty="0" smtClean="0">
                <a:solidFill>
                  <a:schemeClr val="tx1"/>
                </a:solidFill>
                <a:effectLst/>
                <a:latin typeface="+mn-lt"/>
                <a:ea typeface="+mn-ea"/>
                <a:cs typeface="+mn-cs"/>
              </a:rPr>
              <a:t>That was Sid </a:t>
            </a:r>
            <a:r>
              <a:rPr lang="en-GB" sz="1200" kern="1200" smtClean="0">
                <a:solidFill>
                  <a:schemeClr val="tx1"/>
                </a:solidFill>
                <a:effectLst/>
                <a:latin typeface="+mn-lt"/>
                <a:ea typeface="+mn-ea"/>
                <a:cs typeface="+mn-cs"/>
              </a:rPr>
              <a:t>Efromovich</a:t>
            </a:r>
            <a:r>
              <a:rPr lang="en-GB" sz="1200" kern="1200" dirty="0" smtClean="0">
                <a:solidFill>
                  <a:schemeClr val="tx1"/>
                </a:solidFill>
                <a:effectLst/>
                <a:latin typeface="+mn-lt"/>
                <a:ea typeface="+mn-ea"/>
                <a:cs typeface="+mn-cs"/>
              </a:rPr>
              <a:t> and he </a:t>
            </a:r>
            <a:r>
              <a:rPr lang="en-GB" sz="1200" b="1" u="sng" kern="1200" dirty="0" smtClean="0">
                <a:solidFill>
                  <a:schemeClr val="tx1"/>
                </a:solidFill>
                <a:effectLst/>
                <a:latin typeface="+mn-lt"/>
                <a:ea typeface="+mn-ea"/>
                <a:cs typeface="+mn-cs"/>
              </a:rPr>
              <a:t>speaks 7 languages</a:t>
            </a:r>
            <a:r>
              <a:rPr lang="en-GB" sz="1200" kern="1200" dirty="0" smtClean="0">
                <a:solidFill>
                  <a:schemeClr val="tx1"/>
                </a:solidFill>
                <a:effectLst/>
                <a:latin typeface="+mn-lt"/>
                <a:ea typeface="+mn-ea"/>
                <a:cs typeface="+mn-cs"/>
              </a:rPr>
              <a:t>.</a:t>
            </a:r>
            <a:endParaRPr lang="de-CH" sz="1200" kern="1200" dirty="0" smtClean="0">
              <a:solidFill>
                <a:schemeClr val="tx1"/>
              </a:solidFill>
              <a:effectLst/>
              <a:latin typeface="+mn-lt"/>
              <a:ea typeface="+mn-ea"/>
              <a:cs typeface="+mn-cs"/>
            </a:endParaRPr>
          </a:p>
          <a:p>
            <a:r>
              <a:rPr lang="en-GB" sz="1200" kern="1200" dirty="0" smtClean="0">
                <a:solidFill>
                  <a:schemeClr val="tx1"/>
                </a:solidFill>
                <a:effectLst/>
                <a:latin typeface="+mn-lt"/>
                <a:ea typeface="+mn-ea"/>
                <a:cs typeface="+mn-cs"/>
              </a:rPr>
              <a:t>Pause…</a:t>
            </a:r>
            <a:endParaRPr lang="de-CH" sz="1200" kern="1200" dirty="0" smtClean="0">
              <a:solidFill>
                <a:schemeClr val="tx1"/>
              </a:solidFill>
              <a:effectLst/>
              <a:latin typeface="+mn-lt"/>
              <a:ea typeface="+mn-ea"/>
              <a:cs typeface="+mn-cs"/>
            </a:endParaRPr>
          </a:p>
          <a:p>
            <a:r>
              <a:rPr lang="en-GB" sz="1200" b="1" u="sng" kern="1200" dirty="0" smtClean="0">
                <a:solidFill>
                  <a:schemeClr val="tx1"/>
                </a:solidFill>
                <a:effectLst/>
                <a:latin typeface="+mn-lt"/>
                <a:ea typeface="+mn-ea"/>
                <a:cs typeface="+mn-cs"/>
              </a:rPr>
              <a:t>I myself  </a:t>
            </a:r>
            <a:r>
              <a:rPr lang="en-GB" sz="1200" kern="1200" dirty="0" smtClean="0">
                <a:solidFill>
                  <a:schemeClr val="tx1"/>
                </a:solidFill>
                <a:effectLst/>
                <a:latin typeface="+mn-lt"/>
                <a:ea typeface="+mn-ea"/>
                <a:cs typeface="+mn-cs"/>
              </a:rPr>
              <a:t>grew up speaking </a:t>
            </a:r>
            <a:r>
              <a:rPr lang="en-GB" sz="1200" b="1" u="sng" kern="1200" dirty="0" smtClean="0">
                <a:solidFill>
                  <a:schemeClr val="tx1"/>
                </a:solidFill>
                <a:effectLst/>
                <a:latin typeface="+mn-lt"/>
                <a:ea typeface="+mn-ea"/>
                <a:cs typeface="+mn-cs"/>
              </a:rPr>
              <a:t>2 languages </a:t>
            </a:r>
            <a:r>
              <a:rPr lang="en-GB" sz="1200" kern="1200" dirty="0" smtClean="0">
                <a:solidFill>
                  <a:schemeClr val="tx1"/>
                </a:solidFill>
                <a:effectLst/>
                <a:latin typeface="+mn-lt"/>
                <a:ea typeface="+mn-ea"/>
                <a:cs typeface="+mn-cs"/>
              </a:rPr>
              <a:t>and now live in a country – Switzerland – with four </a:t>
            </a:r>
            <a:r>
              <a:rPr lang="en-GB" sz="1200" b="1" u="sng" kern="1200" dirty="0" smtClean="0">
                <a:solidFill>
                  <a:schemeClr val="tx1"/>
                </a:solidFill>
                <a:effectLst/>
                <a:latin typeface="+mn-lt"/>
                <a:ea typeface="+mn-ea"/>
                <a:cs typeface="+mn-cs"/>
              </a:rPr>
              <a:t>official languages</a:t>
            </a:r>
            <a:r>
              <a:rPr lang="en-GB" sz="1200" kern="1200" dirty="0" smtClean="0">
                <a:solidFill>
                  <a:schemeClr val="tx1"/>
                </a:solidFill>
                <a:effectLst/>
                <a:latin typeface="+mn-lt"/>
                <a:ea typeface="+mn-ea"/>
                <a:cs typeface="+mn-cs"/>
              </a:rPr>
              <a:t>, – Some would say 5 including English as lingua franca.</a:t>
            </a:r>
            <a:endParaRPr lang="de-CH" sz="1200" kern="1200" dirty="0" smtClean="0">
              <a:solidFill>
                <a:schemeClr val="tx1"/>
              </a:solidFill>
              <a:effectLst/>
              <a:latin typeface="+mn-lt"/>
              <a:ea typeface="+mn-ea"/>
              <a:cs typeface="+mn-cs"/>
            </a:endParaRPr>
          </a:p>
          <a:p>
            <a:r>
              <a:rPr lang="en-GB" sz="1200" kern="1200" dirty="0" smtClean="0">
                <a:solidFill>
                  <a:schemeClr val="tx1"/>
                </a:solidFill>
                <a:effectLst/>
                <a:latin typeface="+mn-lt"/>
                <a:ea typeface="+mn-ea"/>
                <a:cs typeface="+mn-cs"/>
              </a:rPr>
              <a:t>Multilingualism has always fascinated me, which is </a:t>
            </a:r>
            <a:r>
              <a:rPr lang="en-GB" sz="1200" b="1" i="1" u="sng" kern="1200" dirty="0" smtClean="0">
                <a:solidFill>
                  <a:schemeClr val="tx1"/>
                </a:solidFill>
                <a:effectLst/>
                <a:latin typeface="+mn-lt"/>
                <a:ea typeface="+mn-ea"/>
                <a:cs typeface="+mn-cs"/>
              </a:rPr>
              <a:t>why</a:t>
            </a:r>
            <a:r>
              <a:rPr lang="en-GB" sz="1200" b="1" u="sng" kern="1200" dirty="0" smtClean="0">
                <a:solidFill>
                  <a:schemeClr val="tx1"/>
                </a:solidFill>
                <a:effectLst/>
                <a:latin typeface="+mn-lt"/>
                <a:ea typeface="+mn-ea"/>
                <a:cs typeface="+mn-cs"/>
              </a:rPr>
              <a:t> I chose to study </a:t>
            </a:r>
            <a:r>
              <a:rPr lang="en-GB" sz="1200" kern="1200" dirty="0" smtClean="0">
                <a:solidFill>
                  <a:schemeClr val="tx1"/>
                </a:solidFill>
                <a:effectLst/>
                <a:latin typeface="+mn-lt"/>
                <a:ea typeface="+mn-ea"/>
                <a:cs typeface="+mn-cs"/>
              </a:rPr>
              <a:t>more closely bilingualism and multilingualism for my </a:t>
            </a:r>
            <a:r>
              <a:rPr lang="en-GB" sz="1200" kern="1200" dirty="0" err="1" smtClean="0">
                <a:solidFill>
                  <a:schemeClr val="tx1"/>
                </a:solidFill>
                <a:effectLst/>
                <a:latin typeface="+mn-lt"/>
                <a:ea typeface="+mn-ea"/>
                <a:cs typeface="+mn-cs"/>
              </a:rPr>
              <a:t>matura</a:t>
            </a:r>
            <a:r>
              <a:rPr lang="en-GB" sz="1200" kern="1200" dirty="0" smtClean="0">
                <a:solidFill>
                  <a:schemeClr val="tx1"/>
                </a:solidFill>
                <a:effectLst/>
                <a:latin typeface="+mn-lt"/>
                <a:ea typeface="+mn-ea"/>
                <a:cs typeface="+mn-cs"/>
              </a:rPr>
              <a:t> project.</a:t>
            </a:r>
            <a:endParaRPr lang="de-CH" sz="1200" kern="1200" dirty="0" smtClean="0">
              <a:solidFill>
                <a:schemeClr val="tx1"/>
              </a:solidFill>
              <a:effectLst/>
              <a:latin typeface="+mn-lt"/>
              <a:ea typeface="+mn-ea"/>
              <a:cs typeface="+mn-cs"/>
            </a:endParaRPr>
          </a:p>
          <a:p>
            <a:endParaRPr lang="de-DE" dirty="0" smtClean="0"/>
          </a:p>
        </p:txBody>
      </p:sp>
      <p:sp>
        <p:nvSpPr>
          <p:cNvPr id="4" name="Foliennummernplatzhalter 3"/>
          <p:cNvSpPr>
            <a:spLocks noGrp="1"/>
          </p:cNvSpPr>
          <p:nvPr>
            <p:ph type="sldNum" sz="quarter" idx="10"/>
          </p:nvPr>
        </p:nvSpPr>
        <p:spPr/>
        <p:txBody>
          <a:bodyPr/>
          <a:lstStyle/>
          <a:p>
            <a:fld id="{DAF19B9A-F03E-4FD1-9400-A6CACECD5895}" type="slidenum">
              <a:rPr lang="en-GB" smtClean="0"/>
              <a:t>3</a:t>
            </a:fld>
            <a:endParaRPr lang="en-GB"/>
          </a:p>
        </p:txBody>
      </p:sp>
    </p:spTree>
    <p:extLst>
      <p:ext uri="{BB962C8B-B14F-4D97-AF65-F5344CB8AC3E}">
        <p14:creationId xmlns:p14="http://schemas.microsoft.com/office/powerpoint/2010/main" val="337034924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sz="quarter" idx="10"/>
          </p:nvPr>
        </p:nvSpPr>
        <p:spPr/>
        <p:txBody>
          <a:bodyPr/>
          <a:lstStyle/>
          <a:p>
            <a:fld id="{DAF19B9A-F03E-4FD1-9400-A6CACECD5895}" type="slidenum">
              <a:rPr lang="en-GB" smtClean="0"/>
              <a:t>30</a:t>
            </a:fld>
            <a:endParaRPr lang="en-GB"/>
          </a:p>
        </p:txBody>
      </p:sp>
    </p:spTree>
    <p:extLst>
      <p:ext uri="{BB962C8B-B14F-4D97-AF65-F5344CB8AC3E}">
        <p14:creationId xmlns:p14="http://schemas.microsoft.com/office/powerpoint/2010/main" val="55920046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sz="quarter" idx="10"/>
          </p:nvPr>
        </p:nvSpPr>
        <p:spPr/>
        <p:txBody>
          <a:bodyPr/>
          <a:lstStyle/>
          <a:p>
            <a:fld id="{DAF19B9A-F03E-4FD1-9400-A6CACECD5895}" type="slidenum">
              <a:rPr lang="en-GB" smtClean="0"/>
              <a:t>31</a:t>
            </a:fld>
            <a:endParaRPr lang="en-GB"/>
          </a:p>
        </p:txBody>
      </p:sp>
    </p:spTree>
    <p:extLst>
      <p:ext uri="{BB962C8B-B14F-4D97-AF65-F5344CB8AC3E}">
        <p14:creationId xmlns:p14="http://schemas.microsoft.com/office/powerpoint/2010/main" val="231480523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sz="quarter" idx="10"/>
          </p:nvPr>
        </p:nvSpPr>
        <p:spPr/>
        <p:txBody>
          <a:bodyPr/>
          <a:lstStyle/>
          <a:p>
            <a:fld id="{DAF19B9A-F03E-4FD1-9400-A6CACECD5895}" type="slidenum">
              <a:rPr lang="en-GB" smtClean="0"/>
              <a:t>32</a:t>
            </a:fld>
            <a:endParaRPr lang="en-GB"/>
          </a:p>
        </p:txBody>
      </p:sp>
    </p:spTree>
    <p:extLst>
      <p:ext uri="{BB962C8B-B14F-4D97-AF65-F5344CB8AC3E}">
        <p14:creationId xmlns:p14="http://schemas.microsoft.com/office/powerpoint/2010/main" val="192361779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dirty="0" smtClean="0"/>
              <a:t>So that is what the linguistic research would predict and the results bear tha</a:t>
            </a:r>
            <a:r>
              <a:rPr lang="en-GB" baseline="0" dirty="0" smtClean="0"/>
              <a:t>t out quite nicely for the whole group.</a:t>
            </a:r>
          </a:p>
          <a:p>
            <a:r>
              <a:rPr lang="en-GB" baseline="0" dirty="0" smtClean="0"/>
              <a:t>But what happens when we compare men and women?</a:t>
            </a:r>
            <a:endParaRPr lang="en-GB" dirty="0"/>
          </a:p>
        </p:txBody>
      </p:sp>
      <p:sp>
        <p:nvSpPr>
          <p:cNvPr id="4" name="Foliennummernplatzhalter 3"/>
          <p:cNvSpPr>
            <a:spLocks noGrp="1"/>
          </p:cNvSpPr>
          <p:nvPr>
            <p:ph type="sldNum" sz="quarter" idx="10"/>
          </p:nvPr>
        </p:nvSpPr>
        <p:spPr/>
        <p:txBody>
          <a:bodyPr/>
          <a:lstStyle/>
          <a:p>
            <a:fld id="{DAF19B9A-F03E-4FD1-9400-A6CACECD5895}" type="slidenum">
              <a:rPr lang="en-GB" smtClean="0"/>
              <a:t>33</a:t>
            </a:fld>
            <a:endParaRPr lang="en-GB"/>
          </a:p>
        </p:txBody>
      </p:sp>
    </p:spTree>
    <p:extLst>
      <p:ext uri="{BB962C8B-B14F-4D97-AF65-F5344CB8AC3E}">
        <p14:creationId xmlns:p14="http://schemas.microsoft.com/office/powerpoint/2010/main" val="199940759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dirty="0" err="1" smtClean="0"/>
              <a:t>I’m</a:t>
            </a:r>
            <a:r>
              <a:rPr lang="de-CH" dirty="0" smtClean="0"/>
              <a:t> </a:t>
            </a:r>
            <a:r>
              <a:rPr lang="de-CH" dirty="0" err="1" smtClean="0"/>
              <a:t>now</a:t>
            </a:r>
            <a:r>
              <a:rPr lang="de-CH" dirty="0" smtClean="0"/>
              <a:t> </a:t>
            </a:r>
            <a:r>
              <a:rPr lang="de-CH" dirty="0" err="1" smtClean="0"/>
              <a:t>taking</a:t>
            </a:r>
            <a:r>
              <a:rPr lang="de-CH" dirty="0" smtClean="0"/>
              <a:t> </a:t>
            </a:r>
            <a:r>
              <a:rPr lang="de-CH" b="1" dirty="0" err="1" smtClean="0"/>
              <a:t>each</a:t>
            </a:r>
            <a:r>
              <a:rPr lang="de-CH" dirty="0" smtClean="0"/>
              <a:t> </a:t>
            </a:r>
            <a:r>
              <a:rPr lang="de-CH" dirty="0" err="1" smtClean="0"/>
              <a:t>language</a:t>
            </a:r>
            <a:r>
              <a:rPr lang="de-CH" dirty="0" smtClean="0"/>
              <a:t> </a:t>
            </a:r>
            <a:r>
              <a:rPr lang="de-CH" dirty="0" err="1" smtClean="0"/>
              <a:t>and</a:t>
            </a:r>
            <a:r>
              <a:rPr lang="de-CH" dirty="0" smtClean="0"/>
              <a:t> </a:t>
            </a:r>
            <a:r>
              <a:rPr lang="de-CH" b="1" dirty="0" err="1" smtClean="0"/>
              <a:t>separating</a:t>
            </a:r>
            <a:r>
              <a:rPr lang="de-CH" dirty="0" smtClean="0"/>
              <a:t> </a:t>
            </a:r>
            <a:r>
              <a:rPr lang="de-CH" dirty="0" err="1" smtClean="0"/>
              <a:t>the</a:t>
            </a:r>
            <a:r>
              <a:rPr lang="de-CH" dirty="0" smtClean="0"/>
              <a:t> </a:t>
            </a:r>
            <a:r>
              <a:rPr lang="de-CH" dirty="0" err="1" smtClean="0"/>
              <a:t>data</a:t>
            </a:r>
            <a:r>
              <a:rPr lang="de-CH" dirty="0" smtClean="0"/>
              <a:t> </a:t>
            </a:r>
            <a:r>
              <a:rPr lang="de-CH" dirty="0" err="1" smtClean="0"/>
              <a:t>for</a:t>
            </a:r>
            <a:r>
              <a:rPr lang="de-CH" dirty="0" smtClean="0"/>
              <a:t> </a:t>
            </a:r>
            <a:r>
              <a:rPr lang="de-CH" b="1" dirty="0" err="1" smtClean="0"/>
              <a:t>males</a:t>
            </a:r>
            <a:r>
              <a:rPr lang="de-CH" baseline="0" dirty="0" smtClean="0"/>
              <a:t> </a:t>
            </a:r>
            <a:r>
              <a:rPr lang="de-CH" baseline="0" dirty="0" err="1" smtClean="0"/>
              <a:t>and</a:t>
            </a:r>
            <a:r>
              <a:rPr lang="de-CH" baseline="0" dirty="0" smtClean="0"/>
              <a:t> </a:t>
            </a:r>
            <a:r>
              <a:rPr lang="de-CH" b="1" baseline="0" dirty="0" err="1" smtClean="0"/>
              <a:t>females</a:t>
            </a:r>
            <a:r>
              <a:rPr lang="de-CH" baseline="0" dirty="0" smtClean="0"/>
              <a:t>.</a:t>
            </a:r>
          </a:p>
          <a:p>
            <a:endParaRPr lang="de-CH" baseline="0" dirty="0" smtClean="0"/>
          </a:p>
          <a:p>
            <a:r>
              <a:rPr lang="de-CH" baseline="0" dirty="0" err="1" smtClean="0"/>
              <a:t>Now</a:t>
            </a:r>
            <a:r>
              <a:rPr lang="de-CH" baseline="0" dirty="0" smtClean="0"/>
              <a:t> </a:t>
            </a:r>
            <a:r>
              <a:rPr lang="de-CH" baseline="0" dirty="0" err="1" smtClean="0"/>
              <a:t>remember</a:t>
            </a:r>
            <a:r>
              <a:rPr lang="de-CH" baseline="0" dirty="0" smtClean="0"/>
              <a:t>. </a:t>
            </a:r>
            <a:r>
              <a:rPr lang="de-CH" baseline="0" dirty="0" err="1" smtClean="0"/>
              <a:t>According</a:t>
            </a:r>
            <a:r>
              <a:rPr lang="de-CH" baseline="0" dirty="0" smtClean="0"/>
              <a:t> </a:t>
            </a:r>
            <a:r>
              <a:rPr lang="de-CH" baseline="0" dirty="0" err="1" smtClean="0"/>
              <a:t>to</a:t>
            </a:r>
            <a:r>
              <a:rPr lang="de-CH" baseline="0" dirty="0" smtClean="0"/>
              <a:t> </a:t>
            </a:r>
            <a:r>
              <a:rPr lang="de-CH" baseline="0" dirty="0" err="1" smtClean="0"/>
              <a:t>my</a:t>
            </a:r>
            <a:r>
              <a:rPr lang="de-CH" baseline="0" dirty="0" smtClean="0"/>
              <a:t> </a:t>
            </a:r>
            <a:r>
              <a:rPr lang="de-CH" baseline="0" dirty="0" err="1" smtClean="0"/>
              <a:t>hypothesis</a:t>
            </a:r>
            <a:r>
              <a:rPr lang="de-CH" baseline="0" dirty="0" smtClean="0"/>
              <a:t>, </a:t>
            </a:r>
            <a:r>
              <a:rPr lang="de-CH" baseline="0" dirty="0" err="1" smtClean="0"/>
              <a:t>the</a:t>
            </a:r>
            <a:r>
              <a:rPr lang="de-CH" baseline="0" dirty="0" smtClean="0"/>
              <a:t> </a:t>
            </a:r>
            <a:r>
              <a:rPr lang="de-CH" baseline="0" dirty="0" err="1" smtClean="0"/>
              <a:t>distributions</a:t>
            </a:r>
            <a:r>
              <a:rPr lang="de-CH" baseline="0" dirty="0" smtClean="0"/>
              <a:t> </a:t>
            </a:r>
            <a:r>
              <a:rPr lang="de-CH" baseline="0" dirty="0" err="1" smtClean="0"/>
              <a:t>should</a:t>
            </a:r>
            <a:r>
              <a:rPr lang="de-CH" baseline="0" dirty="0" smtClean="0"/>
              <a:t> </a:t>
            </a:r>
            <a:r>
              <a:rPr lang="de-CH" baseline="0" dirty="0" err="1" smtClean="0"/>
              <a:t>be</a:t>
            </a:r>
            <a:r>
              <a:rPr lang="de-CH" baseline="0" dirty="0" smtClean="0"/>
              <a:t> </a:t>
            </a:r>
            <a:r>
              <a:rPr lang="de-CH" b="1" baseline="0" dirty="0" err="1" smtClean="0"/>
              <a:t>very</a:t>
            </a:r>
            <a:r>
              <a:rPr lang="de-CH" b="1" baseline="0" dirty="0" smtClean="0"/>
              <a:t> </a:t>
            </a:r>
            <a:r>
              <a:rPr lang="de-CH" b="1" baseline="0" dirty="0" err="1" smtClean="0"/>
              <a:t>similar</a:t>
            </a:r>
            <a:r>
              <a:rPr lang="de-CH" b="1" baseline="0" dirty="0" smtClean="0"/>
              <a:t> </a:t>
            </a:r>
            <a:r>
              <a:rPr lang="de-CH" b="1" baseline="0" dirty="0" err="1" smtClean="0"/>
              <a:t>for</a:t>
            </a:r>
            <a:r>
              <a:rPr lang="de-CH" b="1" baseline="0" dirty="0" smtClean="0"/>
              <a:t> </a:t>
            </a:r>
            <a:r>
              <a:rPr lang="de-CH" b="1" baseline="0" dirty="0" err="1" smtClean="0"/>
              <a:t>both</a:t>
            </a:r>
            <a:r>
              <a:rPr lang="de-CH" b="1" baseline="0" dirty="0" smtClean="0"/>
              <a:t> </a:t>
            </a:r>
            <a:r>
              <a:rPr lang="de-CH" b="1" baseline="0" dirty="0" err="1" smtClean="0"/>
              <a:t>genders</a:t>
            </a:r>
            <a:r>
              <a:rPr lang="de-CH" baseline="0" dirty="0" smtClean="0"/>
              <a:t>.</a:t>
            </a:r>
          </a:p>
          <a:p>
            <a:r>
              <a:rPr lang="de-CH" baseline="0" dirty="0" err="1" smtClean="0"/>
              <a:t>And</a:t>
            </a:r>
            <a:r>
              <a:rPr lang="de-CH" baseline="0" dirty="0" smtClean="0"/>
              <a:t> </a:t>
            </a:r>
            <a:r>
              <a:rPr lang="de-CH" baseline="0" dirty="0" err="1" smtClean="0"/>
              <a:t>what</a:t>
            </a:r>
            <a:r>
              <a:rPr lang="de-CH" baseline="0" dirty="0" smtClean="0"/>
              <a:t> I </a:t>
            </a:r>
            <a:r>
              <a:rPr lang="de-CH" baseline="0" dirty="0" err="1" smtClean="0"/>
              <a:t>began</a:t>
            </a:r>
            <a:r>
              <a:rPr lang="de-CH" baseline="0" dirty="0" smtClean="0"/>
              <a:t> </a:t>
            </a:r>
            <a:r>
              <a:rPr lang="de-CH" baseline="0" dirty="0" err="1" smtClean="0"/>
              <a:t>to</a:t>
            </a:r>
            <a:r>
              <a:rPr lang="de-CH" baseline="0" dirty="0" smtClean="0"/>
              <a:t> </a:t>
            </a:r>
            <a:r>
              <a:rPr lang="de-CH" baseline="0" dirty="0" err="1" smtClean="0"/>
              <a:t>see</a:t>
            </a:r>
            <a:r>
              <a:rPr lang="de-CH" baseline="0" dirty="0" smtClean="0"/>
              <a:t> was - </a:t>
            </a:r>
            <a:r>
              <a:rPr lang="de-CH" baseline="0" dirty="0" err="1" smtClean="0"/>
              <a:t>for</a:t>
            </a:r>
            <a:r>
              <a:rPr lang="de-CH" baseline="0" dirty="0" smtClean="0"/>
              <a:t> </a:t>
            </a:r>
            <a:r>
              <a:rPr lang="de-CH" baseline="0" dirty="0" err="1" smtClean="0"/>
              <a:t>the</a:t>
            </a:r>
            <a:r>
              <a:rPr lang="de-CH" baseline="0" dirty="0" smtClean="0"/>
              <a:t> </a:t>
            </a:r>
            <a:r>
              <a:rPr lang="de-CH" baseline="0" dirty="0" err="1" smtClean="0"/>
              <a:t>most</a:t>
            </a:r>
            <a:r>
              <a:rPr lang="de-CH" baseline="0" dirty="0" smtClean="0"/>
              <a:t> </a:t>
            </a:r>
            <a:r>
              <a:rPr lang="de-CH" baseline="0" dirty="0" err="1" smtClean="0"/>
              <a:t>part</a:t>
            </a:r>
            <a:r>
              <a:rPr lang="de-CH" baseline="0" dirty="0" smtClean="0"/>
              <a:t> – </a:t>
            </a:r>
            <a:r>
              <a:rPr lang="de-CH" b="1" baseline="0" dirty="0" err="1" smtClean="0"/>
              <a:t>exactly</a:t>
            </a:r>
            <a:r>
              <a:rPr lang="de-CH" b="1" baseline="0" dirty="0" smtClean="0"/>
              <a:t> </a:t>
            </a:r>
            <a:r>
              <a:rPr lang="de-CH" b="1" baseline="0" dirty="0" err="1" smtClean="0"/>
              <a:t>that</a:t>
            </a:r>
            <a:r>
              <a:rPr lang="de-CH" baseline="0" dirty="0" smtClean="0"/>
              <a:t>.</a:t>
            </a:r>
          </a:p>
          <a:p>
            <a:endParaRPr lang="de-CH" baseline="0" dirty="0" smtClean="0"/>
          </a:p>
          <a:p>
            <a:r>
              <a:rPr lang="de-CH" baseline="0" dirty="0" smtClean="0"/>
              <a:t>But </a:t>
            </a:r>
            <a:r>
              <a:rPr lang="de-CH" b="1" baseline="0" dirty="0" err="1" smtClean="0"/>
              <a:t>then</a:t>
            </a:r>
            <a:r>
              <a:rPr lang="de-CH" baseline="0" dirty="0" smtClean="0"/>
              <a:t> in </a:t>
            </a:r>
            <a:r>
              <a:rPr lang="de-CH" baseline="0" dirty="0" err="1" smtClean="0"/>
              <a:t>several</a:t>
            </a:r>
            <a:r>
              <a:rPr lang="de-CH" baseline="0" dirty="0" smtClean="0"/>
              <a:t> </a:t>
            </a:r>
            <a:r>
              <a:rPr lang="de-CH" baseline="0" dirty="0" err="1" smtClean="0"/>
              <a:t>cases</a:t>
            </a:r>
            <a:r>
              <a:rPr lang="de-CH" baseline="0" dirty="0" smtClean="0"/>
              <a:t> </a:t>
            </a:r>
            <a:r>
              <a:rPr lang="de-CH" baseline="0" dirty="0" err="1" smtClean="0"/>
              <a:t>there</a:t>
            </a:r>
            <a:r>
              <a:rPr lang="de-CH" baseline="0" dirty="0" smtClean="0"/>
              <a:t> </a:t>
            </a:r>
            <a:r>
              <a:rPr lang="de-CH" baseline="0" dirty="0" err="1" smtClean="0"/>
              <a:t>were</a:t>
            </a:r>
            <a:r>
              <a:rPr lang="de-CH" baseline="0" dirty="0" smtClean="0"/>
              <a:t> a </a:t>
            </a:r>
            <a:r>
              <a:rPr lang="de-CH" baseline="0" dirty="0" err="1" smtClean="0"/>
              <a:t>few</a:t>
            </a:r>
            <a:r>
              <a:rPr lang="de-CH" baseline="0" dirty="0" smtClean="0"/>
              <a:t> </a:t>
            </a:r>
            <a:r>
              <a:rPr lang="de-CH" b="1" baseline="0" dirty="0" smtClean="0"/>
              <a:t>non-</a:t>
            </a:r>
            <a:r>
              <a:rPr lang="de-CH" b="1" baseline="0" dirty="0" err="1" smtClean="0"/>
              <a:t>conforming</a:t>
            </a:r>
            <a:r>
              <a:rPr lang="de-CH" b="1" baseline="0" dirty="0" smtClean="0"/>
              <a:t> </a:t>
            </a:r>
            <a:r>
              <a:rPr lang="de-CH" b="1" baseline="0" dirty="0" err="1" smtClean="0"/>
              <a:t>groups</a:t>
            </a:r>
            <a:r>
              <a:rPr lang="de-CH" baseline="0" dirty="0" smtClean="0"/>
              <a:t>.</a:t>
            </a:r>
          </a:p>
          <a:p>
            <a:endParaRPr lang="de-CH" baseline="0" dirty="0" smtClean="0"/>
          </a:p>
          <a:p>
            <a:r>
              <a:rPr lang="de-CH" baseline="0" dirty="0" smtClean="0"/>
              <a:t>I </a:t>
            </a:r>
            <a:r>
              <a:rPr lang="de-CH" baseline="0" dirty="0" err="1" smtClean="0"/>
              <a:t>gave</a:t>
            </a:r>
            <a:r>
              <a:rPr lang="de-CH" baseline="0" dirty="0" smtClean="0"/>
              <a:t> </a:t>
            </a:r>
            <a:r>
              <a:rPr lang="de-CH" baseline="0" dirty="0" err="1" smtClean="0"/>
              <a:t>each</a:t>
            </a:r>
            <a:r>
              <a:rPr lang="de-CH" baseline="0" dirty="0" smtClean="0"/>
              <a:t> </a:t>
            </a:r>
            <a:r>
              <a:rPr lang="de-CH" baseline="0" dirty="0" err="1" smtClean="0"/>
              <a:t>anomalous</a:t>
            </a:r>
            <a:r>
              <a:rPr lang="de-CH" baseline="0" dirty="0" smtClean="0"/>
              <a:t> </a:t>
            </a:r>
            <a:r>
              <a:rPr lang="de-CH" baseline="0" dirty="0" err="1" smtClean="0"/>
              <a:t>group</a:t>
            </a:r>
            <a:r>
              <a:rPr lang="de-CH" baseline="0" dirty="0" smtClean="0"/>
              <a:t> </a:t>
            </a:r>
            <a:r>
              <a:rPr lang="de-CH" b="1" baseline="0" dirty="0" smtClean="0"/>
              <a:t>a </a:t>
            </a:r>
            <a:r>
              <a:rPr lang="de-CH" b="1" baseline="0" dirty="0" err="1" smtClean="0"/>
              <a:t>name</a:t>
            </a:r>
            <a:r>
              <a:rPr lang="de-CH" b="1" baseline="0" dirty="0" smtClean="0"/>
              <a:t> </a:t>
            </a:r>
            <a:r>
              <a:rPr lang="de-CH" baseline="0" dirty="0" err="1" smtClean="0"/>
              <a:t>and</a:t>
            </a:r>
            <a:r>
              <a:rPr lang="de-CH" baseline="0" dirty="0" smtClean="0"/>
              <a:t> </a:t>
            </a:r>
            <a:r>
              <a:rPr lang="de-CH" baseline="0" dirty="0" err="1" smtClean="0"/>
              <a:t>then</a:t>
            </a:r>
            <a:r>
              <a:rPr lang="de-CH" baseline="0" dirty="0" smtClean="0"/>
              <a:t> </a:t>
            </a:r>
            <a:r>
              <a:rPr lang="de-CH" baseline="0" dirty="0" err="1" smtClean="0"/>
              <a:t>did</a:t>
            </a:r>
            <a:r>
              <a:rPr lang="de-CH" baseline="0" dirty="0" smtClean="0"/>
              <a:t> a </a:t>
            </a:r>
            <a:r>
              <a:rPr lang="de-CH" b="1" baseline="0" dirty="0" err="1" smtClean="0"/>
              <a:t>deep</a:t>
            </a:r>
            <a:r>
              <a:rPr lang="de-CH" b="1" baseline="0" dirty="0" smtClean="0"/>
              <a:t> </a:t>
            </a:r>
            <a:r>
              <a:rPr lang="de-CH" b="1" baseline="0" dirty="0" err="1" smtClean="0"/>
              <a:t>analysis</a:t>
            </a:r>
            <a:r>
              <a:rPr lang="de-CH" b="1" baseline="0" dirty="0" smtClean="0"/>
              <a:t> </a:t>
            </a:r>
            <a:r>
              <a:rPr lang="de-CH" baseline="0" dirty="0" err="1" smtClean="0"/>
              <a:t>of</a:t>
            </a:r>
            <a:r>
              <a:rPr lang="de-CH" baseline="0" dirty="0" smtClean="0"/>
              <a:t> all </a:t>
            </a:r>
            <a:r>
              <a:rPr lang="de-CH" baseline="0" dirty="0" err="1" smtClean="0"/>
              <a:t>the</a:t>
            </a:r>
            <a:r>
              <a:rPr lang="de-CH" baseline="0" dirty="0" smtClean="0"/>
              <a:t> </a:t>
            </a:r>
            <a:r>
              <a:rPr lang="de-CH" baseline="0" dirty="0" err="1" smtClean="0"/>
              <a:t>other</a:t>
            </a:r>
            <a:r>
              <a:rPr lang="de-CH" baseline="0" dirty="0" smtClean="0"/>
              <a:t> </a:t>
            </a:r>
            <a:r>
              <a:rPr lang="de-CH" baseline="0" dirty="0" err="1" smtClean="0"/>
              <a:t>data</a:t>
            </a:r>
            <a:r>
              <a:rPr lang="de-CH" baseline="0" dirty="0" smtClean="0"/>
              <a:t> </a:t>
            </a:r>
            <a:r>
              <a:rPr lang="de-CH" b="1" baseline="0" dirty="0" err="1" smtClean="0"/>
              <a:t>for</a:t>
            </a:r>
            <a:r>
              <a:rPr lang="de-CH" b="1" baseline="0" dirty="0" smtClean="0"/>
              <a:t> </a:t>
            </a:r>
            <a:r>
              <a:rPr lang="de-CH" b="1" baseline="0" dirty="0" err="1" smtClean="0"/>
              <a:t>each</a:t>
            </a:r>
            <a:r>
              <a:rPr lang="de-CH" b="1" baseline="0" dirty="0" smtClean="0"/>
              <a:t> </a:t>
            </a:r>
            <a:r>
              <a:rPr lang="de-CH" b="1" baseline="0" dirty="0" err="1" smtClean="0"/>
              <a:t>single</a:t>
            </a:r>
            <a:r>
              <a:rPr lang="de-CH" b="1" baseline="0" dirty="0" smtClean="0"/>
              <a:t> </a:t>
            </a:r>
            <a:r>
              <a:rPr lang="de-CH" b="1" baseline="0" dirty="0" err="1" smtClean="0"/>
              <a:t>member</a:t>
            </a:r>
            <a:r>
              <a:rPr lang="de-CH" b="1" baseline="0" dirty="0" smtClean="0"/>
              <a:t> </a:t>
            </a:r>
            <a:r>
              <a:rPr lang="de-CH" baseline="0" dirty="0" err="1" smtClean="0"/>
              <a:t>of</a:t>
            </a:r>
            <a:r>
              <a:rPr lang="de-CH" baseline="0" dirty="0" smtClean="0"/>
              <a:t> </a:t>
            </a:r>
            <a:r>
              <a:rPr lang="de-CH" baseline="0" dirty="0" err="1" smtClean="0"/>
              <a:t>the</a:t>
            </a:r>
            <a:r>
              <a:rPr lang="de-CH" baseline="0" dirty="0" smtClean="0"/>
              <a:t> </a:t>
            </a:r>
            <a:r>
              <a:rPr lang="de-CH" baseline="0" dirty="0" err="1" smtClean="0"/>
              <a:t>group</a:t>
            </a:r>
            <a:r>
              <a:rPr lang="de-CH" baseline="0" dirty="0" smtClean="0"/>
              <a:t> </a:t>
            </a:r>
            <a:r>
              <a:rPr lang="de-CH" baseline="0" dirty="0" err="1" smtClean="0"/>
              <a:t>to</a:t>
            </a:r>
            <a:r>
              <a:rPr lang="de-CH" baseline="0" dirty="0" smtClean="0"/>
              <a:t> find </a:t>
            </a:r>
            <a:r>
              <a:rPr lang="de-CH" b="1" baseline="0" dirty="0" err="1" smtClean="0"/>
              <a:t>reasons</a:t>
            </a:r>
            <a:r>
              <a:rPr lang="de-CH" baseline="0" dirty="0" smtClean="0"/>
              <a:t> </a:t>
            </a:r>
            <a:r>
              <a:rPr lang="de-CH" baseline="0" dirty="0" err="1" smtClean="0"/>
              <a:t>for</a:t>
            </a:r>
            <a:r>
              <a:rPr lang="de-CH" baseline="0" dirty="0" smtClean="0"/>
              <a:t> </a:t>
            </a:r>
            <a:r>
              <a:rPr lang="de-CH" baseline="0" dirty="0" err="1" smtClean="0"/>
              <a:t>the</a:t>
            </a:r>
            <a:r>
              <a:rPr lang="de-CH" baseline="0" dirty="0" smtClean="0"/>
              <a:t> </a:t>
            </a:r>
            <a:r>
              <a:rPr lang="de-CH" baseline="0" dirty="0" err="1" smtClean="0"/>
              <a:t>anomaly</a:t>
            </a:r>
            <a:r>
              <a:rPr lang="de-CH" baseline="0" dirty="0" smtClean="0"/>
              <a:t>.</a:t>
            </a:r>
          </a:p>
          <a:p>
            <a:endParaRPr lang="de-CH" baseline="0" dirty="0" smtClean="0"/>
          </a:p>
          <a:p>
            <a:r>
              <a:rPr lang="de-CH" baseline="0" dirty="0" smtClean="0"/>
              <a:t>So in L1 I </a:t>
            </a:r>
            <a:r>
              <a:rPr lang="de-CH" baseline="0" dirty="0" err="1" smtClean="0"/>
              <a:t>identified</a:t>
            </a:r>
            <a:r>
              <a:rPr lang="de-CH" baseline="0" dirty="0" smtClean="0"/>
              <a:t> </a:t>
            </a:r>
            <a:r>
              <a:rPr lang="de-CH" b="1" baseline="0" dirty="0" smtClean="0"/>
              <a:t>a </a:t>
            </a:r>
            <a:r>
              <a:rPr lang="de-CH" b="1" baseline="0" dirty="0" err="1" smtClean="0"/>
              <a:t>single</a:t>
            </a:r>
            <a:r>
              <a:rPr lang="de-CH" b="1" baseline="0" dirty="0" smtClean="0"/>
              <a:t> </a:t>
            </a:r>
            <a:r>
              <a:rPr lang="de-CH" b="1" baseline="0" dirty="0" err="1" smtClean="0"/>
              <a:t>female</a:t>
            </a:r>
            <a:r>
              <a:rPr lang="de-CH" b="1" baseline="0" dirty="0" smtClean="0"/>
              <a:t> </a:t>
            </a:r>
            <a:r>
              <a:rPr lang="de-CH" baseline="0" dirty="0" err="1" smtClean="0"/>
              <a:t>who</a:t>
            </a:r>
            <a:r>
              <a:rPr lang="de-CH" baseline="0" dirty="0" smtClean="0"/>
              <a:t> </a:t>
            </a:r>
            <a:r>
              <a:rPr lang="de-CH" baseline="0" dirty="0" err="1" smtClean="0"/>
              <a:t>has</a:t>
            </a:r>
            <a:r>
              <a:rPr lang="de-CH" baseline="0" dirty="0" smtClean="0"/>
              <a:t> a </a:t>
            </a:r>
            <a:r>
              <a:rPr lang="de-CH" baseline="0" dirty="0" err="1" smtClean="0"/>
              <a:t>very</a:t>
            </a:r>
            <a:r>
              <a:rPr lang="de-CH" baseline="0" dirty="0" smtClean="0"/>
              <a:t> </a:t>
            </a:r>
            <a:r>
              <a:rPr lang="de-CH" baseline="0" dirty="0" err="1" smtClean="0"/>
              <a:t>low</a:t>
            </a:r>
            <a:r>
              <a:rPr lang="de-CH" baseline="0" dirty="0" smtClean="0"/>
              <a:t> </a:t>
            </a:r>
            <a:r>
              <a:rPr lang="de-CH" baseline="0" dirty="0" err="1" smtClean="0"/>
              <a:t>usage</a:t>
            </a:r>
            <a:r>
              <a:rPr lang="de-CH" baseline="0" dirty="0" smtClean="0"/>
              <a:t> (but still v. high </a:t>
            </a:r>
            <a:r>
              <a:rPr lang="de-CH" baseline="0" dirty="0" err="1" smtClean="0"/>
              <a:t>fluency</a:t>
            </a:r>
            <a:r>
              <a:rPr lang="de-CH" baseline="0" dirty="0" smtClean="0"/>
              <a:t>). </a:t>
            </a:r>
            <a:r>
              <a:rPr lang="de-CH" baseline="0" dirty="0" err="1" smtClean="0"/>
              <a:t>From</a:t>
            </a:r>
            <a:r>
              <a:rPr lang="de-CH" baseline="0" dirty="0" smtClean="0"/>
              <a:t> her </a:t>
            </a:r>
            <a:r>
              <a:rPr lang="de-CH" baseline="0" dirty="0" err="1" smtClean="0"/>
              <a:t>biographical</a:t>
            </a:r>
            <a:r>
              <a:rPr lang="de-CH" baseline="0" dirty="0" smtClean="0"/>
              <a:t> </a:t>
            </a:r>
            <a:r>
              <a:rPr lang="de-CH" baseline="0" dirty="0" err="1" smtClean="0"/>
              <a:t>data</a:t>
            </a:r>
            <a:r>
              <a:rPr lang="de-CH" baseline="0" dirty="0" smtClean="0"/>
              <a:t> I </a:t>
            </a:r>
            <a:r>
              <a:rPr lang="de-CH" baseline="0" dirty="0" err="1" smtClean="0"/>
              <a:t>could</a:t>
            </a:r>
            <a:r>
              <a:rPr lang="de-CH" baseline="0" dirty="0" smtClean="0"/>
              <a:t> </a:t>
            </a:r>
            <a:r>
              <a:rPr lang="de-CH" baseline="0" dirty="0" err="1" smtClean="0"/>
              <a:t>see</a:t>
            </a:r>
            <a:r>
              <a:rPr lang="de-CH" baseline="0" dirty="0" smtClean="0"/>
              <a:t> </a:t>
            </a:r>
            <a:r>
              <a:rPr lang="de-CH" baseline="0" dirty="0" err="1" smtClean="0"/>
              <a:t>that</a:t>
            </a:r>
            <a:r>
              <a:rPr lang="de-CH" baseline="0" dirty="0" smtClean="0"/>
              <a:t> </a:t>
            </a:r>
            <a:r>
              <a:rPr lang="de-CH" baseline="0" dirty="0" err="1" smtClean="0"/>
              <a:t>she</a:t>
            </a:r>
            <a:r>
              <a:rPr lang="de-CH" baseline="0" dirty="0" smtClean="0"/>
              <a:t> was </a:t>
            </a:r>
            <a:r>
              <a:rPr lang="de-CH" b="1" baseline="0" dirty="0" err="1" smtClean="0"/>
              <a:t>the</a:t>
            </a:r>
            <a:r>
              <a:rPr lang="de-CH" b="1" baseline="0" dirty="0" smtClean="0"/>
              <a:t> </a:t>
            </a:r>
            <a:r>
              <a:rPr lang="de-CH" b="1" baseline="0" dirty="0" err="1" smtClean="0"/>
              <a:t>Hungarian</a:t>
            </a:r>
            <a:r>
              <a:rPr lang="de-CH" b="1" baseline="0" dirty="0" smtClean="0"/>
              <a:t>-born </a:t>
            </a:r>
            <a:r>
              <a:rPr lang="de-CH" b="1" baseline="0" dirty="0" err="1" smtClean="0"/>
              <a:t>woman</a:t>
            </a:r>
            <a:r>
              <a:rPr lang="de-CH" b="1" baseline="0" dirty="0" smtClean="0"/>
              <a:t> </a:t>
            </a:r>
            <a:r>
              <a:rPr lang="de-CH" baseline="0" dirty="0" err="1" smtClean="0"/>
              <a:t>that</a:t>
            </a:r>
            <a:r>
              <a:rPr lang="de-CH" baseline="0" dirty="0" smtClean="0"/>
              <a:t> I </a:t>
            </a:r>
            <a:r>
              <a:rPr lang="de-CH" baseline="0" dirty="0" err="1" smtClean="0"/>
              <a:t>mentioned</a:t>
            </a:r>
            <a:r>
              <a:rPr lang="de-CH" baseline="0" dirty="0" smtClean="0"/>
              <a:t> </a:t>
            </a:r>
            <a:r>
              <a:rPr lang="de-CH" baseline="0" dirty="0" err="1" smtClean="0"/>
              <a:t>before</a:t>
            </a:r>
            <a:r>
              <a:rPr lang="de-CH" baseline="0" dirty="0" smtClean="0"/>
              <a:t> </a:t>
            </a:r>
            <a:r>
              <a:rPr lang="de-CH" baseline="0" dirty="0" err="1" smtClean="0"/>
              <a:t>who</a:t>
            </a:r>
            <a:r>
              <a:rPr lang="de-CH" baseline="0" dirty="0" smtClean="0"/>
              <a:t> </a:t>
            </a:r>
            <a:r>
              <a:rPr lang="de-CH" baseline="0" dirty="0" err="1" smtClean="0"/>
              <a:t>grew</a:t>
            </a:r>
            <a:r>
              <a:rPr lang="de-CH" baseline="0" dirty="0" smtClean="0"/>
              <a:t> </a:t>
            </a:r>
            <a:r>
              <a:rPr lang="de-CH" baseline="0" dirty="0" err="1" smtClean="0"/>
              <a:t>up</a:t>
            </a:r>
            <a:r>
              <a:rPr lang="de-CH" baseline="0" dirty="0" smtClean="0"/>
              <a:t> </a:t>
            </a:r>
            <a:r>
              <a:rPr lang="de-CH" baseline="0" dirty="0" err="1" smtClean="0"/>
              <a:t>speaking</a:t>
            </a:r>
            <a:r>
              <a:rPr lang="de-CH" baseline="0" dirty="0" smtClean="0"/>
              <a:t> </a:t>
            </a:r>
            <a:r>
              <a:rPr lang="de-CH" baseline="0" dirty="0" err="1" smtClean="0"/>
              <a:t>Hungarian</a:t>
            </a:r>
            <a:r>
              <a:rPr lang="de-CH" baseline="0" dirty="0" smtClean="0"/>
              <a:t>. </a:t>
            </a:r>
            <a:r>
              <a:rPr lang="de-CH" baseline="0" dirty="0" err="1" smtClean="0"/>
              <a:t>She</a:t>
            </a:r>
            <a:r>
              <a:rPr lang="de-CH" baseline="0" dirty="0" smtClean="0"/>
              <a:t> </a:t>
            </a:r>
            <a:r>
              <a:rPr lang="de-CH" baseline="0" dirty="0" err="1" smtClean="0"/>
              <a:t>is</a:t>
            </a:r>
            <a:r>
              <a:rPr lang="de-CH" baseline="0" dirty="0" smtClean="0"/>
              <a:t> </a:t>
            </a:r>
            <a:r>
              <a:rPr lang="de-CH" baseline="0" dirty="0" err="1" smtClean="0"/>
              <a:t>very</a:t>
            </a:r>
            <a:r>
              <a:rPr lang="de-CH" baseline="0" dirty="0" smtClean="0"/>
              <a:t> </a:t>
            </a:r>
            <a:r>
              <a:rPr lang="de-CH" baseline="0" dirty="0" err="1" smtClean="0"/>
              <a:t>highly</a:t>
            </a:r>
            <a:r>
              <a:rPr lang="de-CH" baseline="0" dirty="0" smtClean="0"/>
              <a:t> </a:t>
            </a:r>
            <a:r>
              <a:rPr lang="de-CH" baseline="0" dirty="0" err="1" smtClean="0"/>
              <a:t>educated</a:t>
            </a:r>
            <a:r>
              <a:rPr lang="de-CH" baseline="0" dirty="0" smtClean="0"/>
              <a:t> </a:t>
            </a:r>
            <a:r>
              <a:rPr lang="de-CH" baseline="0" dirty="0" err="1" smtClean="0"/>
              <a:t>and</a:t>
            </a:r>
            <a:r>
              <a:rPr lang="de-CH" baseline="0" dirty="0" smtClean="0"/>
              <a:t> </a:t>
            </a:r>
            <a:r>
              <a:rPr lang="de-CH" baseline="0" dirty="0" err="1" smtClean="0"/>
              <a:t>she</a:t>
            </a:r>
            <a:r>
              <a:rPr lang="de-CH" baseline="0" dirty="0" smtClean="0"/>
              <a:t> </a:t>
            </a:r>
            <a:r>
              <a:rPr lang="de-CH" baseline="0" dirty="0" err="1" smtClean="0"/>
              <a:t>and</a:t>
            </a:r>
            <a:r>
              <a:rPr lang="de-CH" baseline="0" dirty="0" smtClean="0"/>
              <a:t> </a:t>
            </a:r>
            <a:r>
              <a:rPr lang="de-CH" b="1" baseline="0" dirty="0" smtClean="0"/>
              <a:t>her </a:t>
            </a:r>
            <a:r>
              <a:rPr lang="de-CH" b="1" baseline="0" dirty="0" err="1" smtClean="0"/>
              <a:t>family</a:t>
            </a:r>
            <a:r>
              <a:rPr lang="de-CH" b="1" baseline="0" dirty="0" smtClean="0"/>
              <a:t> </a:t>
            </a:r>
            <a:r>
              <a:rPr lang="de-CH" baseline="0" dirty="0" smtClean="0"/>
              <a:t>(</a:t>
            </a:r>
            <a:r>
              <a:rPr lang="de-CH" baseline="0" dirty="0" err="1" smtClean="0"/>
              <a:t>with</a:t>
            </a:r>
            <a:r>
              <a:rPr lang="de-CH" baseline="0" dirty="0" smtClean="0"/>
              <a:t> </a:t>
            </a:r>
            <a:r>
              <a:rPr lang="de-CH" baseline="0" dirty="0" err="1" smtClean="0"/>
              <a:t>whom</a:t>
            </a:r>
            <a:r>
              <a:rPr lang="de-CH" baseline="0" dirty="0" smtClean="0"/>
              <a:t> </a:t>
            </a:r>
            <a:r>
              <a:rPr lang="de-CH" baseline="0" dirty="0" err="1" smtClean="0"/>
              <a:t>she</a:t>
            </a:r>
            <a:r>
              <a:rPr lang="de-CH" baseline="0" dirty="0" smtClean="0"/>
              <a:t> </a:t>
            </a:r>
            <a:r>
              <a:rPr lang="de-CH" b="1" baseline="0" dirty="0" err="1" smtClean="0"/>
              <a:t>speaks</a:t>
            </a:r>
            <a:r>
              <a:rPr lang="de-CH" b="1" baseline="0" dirty="0" smtClean="0"/>
              <a:t> French</a:t>
            </a:r>
            <a:r>
              <a:rPr lang="de-CH" baseline="0" dirty="0" smtClean="0"/>
              <a:t>) live in </a:t>
            </a:r>
            <a:r>
              <a:rPr lang="de-CH" baseline="0" dirty="0" err="1" smtClean="0"/>
              <a:t>Switzerland</a:t>
            </a:r>
            <a:r>
              <a:rPr lang="de-CH" baseline="0" dirty="0" smtClean="0"/>
              <a:t> </a:t>
            </a:r>
            <a:r>
              <a:rPr lang="de-CH" baseline="0" dirty="0" err="1" smtClean="0"/>
              <a:t>and</a:t>
            </a:r>
            <a:r>
              <a:rPr lang="de-CH" baseline="0" dirty="0" smtClean="0"/>
              <a:t> </a:t>
            </a:r>
            <a:r>
              <a:rPr lang="de-CH" baseline="0" dirty="0" err="1" smtClean="0"/>
              <a:t>because</a:t>
            </a:r>
            <a:r>
              <a:rPr lang="de-CH" baseline="0" dirty="0" smtClean="0"/>
              <a:t> </a:t>
            </a:r>
            <a:r>
              <a:rPr lang="de-CH" baseline="0" dirty="0" err="1" smtClean="0"/>
              <a:t>she</a:t>
            </a:r>
            <a:r>
              <a:rPr lang="de-CH" baseline="0" dirty="0" smtClean="0"/>
              <a:t> </a:t>
            </a:r>
            <a:r>
              <a:rPr lang="de-CH" b="1" baseline="0" dirty="0" err="1" smtClean="0"/>
              <a:t>lives</a:t>
            </a:r>
            <a:r>
              <a:rPr lang="de-CH" b="1" baseline="0" dirty="0" smtClean="0"/>
              <a:t> in a German-</a:t>
            </a:r>
            <a:r>
              <a:rPr lang="de-CH" b="1" baseline="0" dirty="0" err="1" smtClean="0"/>
              <a:t>speaking</a:t>
            </a:r>
            <a:r>
              <a:rPr lang="de-CH" b="1" baseline="0" dirty="0" smtClean="0"/>
              <a:t> </a:t>
            </a:r>
            <a:r>
              <a:rPr lang="de-CH" b="1" baseline="0" dirty="0" err="1" smtClean="0"/>
              <a:t>part</a:t>
            </a:r>
            <a:r>
              <a:rPr lang="de-CH" b="1" baseline="0" dirty="0" smtClean="0"/>
              <a:t> </a:t>
            </a:r>
            <a:r>
              <a:rPr lang="de-CH" baseline="0" dirty="0" err="1" smtClean="0"/>
              <a:t>of</a:t>
            </a:r>
            <a:r>
              <a:rPr lang="de-CH" baseline="0" dirty="0" smtClean="0"/>
              <a:t> </a:t>
            </a:r>
            <a:r>
              <a:rPr lang="de-CH" baseline="0" dirty="0" err="1" smtClean="0"/>
              <a:t>the</a:t>
            </a:r>
            <a:r>
              <a:rPr lang="de-CH" baseline="0" dirty="0" smtClean="0"/>
              <a:t> </a:t>
            </a:r>
            <a:r>
              <a:rPr lang="de-CH" baseline="0" dirty="0" err="1" smtClean="0"/>
              <a:t>country</a:t>
            </a:r>
            <a:r>
              <a:rPr lang="de-CH" baseline="0" dirty="0" smtClean="0"/>
              <a:t> </a:t>
            </a:r>
            <a:r>
              <a:rPr lang="de-CH" baseline="0" dirty="0" err="1" smtClean="0"/>
              <a:t>and</a:t>
            </a:r>
            <a:r>
              <a:rPr lang="de-CH" baseline="0" dirty="0" smtClean="0"/>
              <a:t> </a:t>
            </a:r>
            <a:r>
              <a:rPr lang="de-CH" baseline="0" dirty="0" err="1" smtClean="0"/>
              <a:t>uses</a:t>
            </a:r>
            <a:r>
              <a:rPr lang="de-CH" baseline="0" dirty="0" smtClean="0"/>
              <a:t> </a:t>
            </a:r>
            <a:r>
              <a:rPr lang="de-CH" b="1" baseline="0" dirty="0" smtClean="0"/>
              <a:t>English </a:t>
            </a:r>
            <a:r>
              <a:rPr lang="de-CH" b="1" baseline="0" dirty="0" err="1" smtClean="0"/>
              <a:t>for</a:t>
            </a:r>
            <a:r>
              <a:rPr lang="de-CH" b="1" baseline="0" dirty="0" smtClean="0"/>
              <a:t> </a:t>
            </a:r>
            <a:r>
              <a:rPr lang="de-CH" b="1" baseline="0" dirty="0" err="1" smtClean="0"/>
              <a:t>work</a:t>
            </a:r>
            <a:r>
              <a:rPr lang="de-CH" b="1" baseline="0" dirty="0" smtClean="0"/>
              <a:t> </a:t>
            </a:r>
            <a:r>
              <a:rPr lang="de-CH" baseline="0" dirty="0" err="1" smtClean="0"/>
              <a:t>it’s</a:t>
            </a:r>
            <a:r>
              <a:rPr lang="de-CH" baseline="0" dirty="0" smtClean="0"/>
              <a:t> </a:t>
            </a:r>
            <a:r>
              <a:rPr lang="de-CH" baseline="0" dirty="0" err="1" smtClean="0"/>
              <a:t>no</a:t>
            </a:r>
            <a:r>
              <a:rPr lang="de-CH" baseline="0" dirty="0" smtClean="0"/>
              <a:t> </a:t>
            </a:r>
            <a:r>
              <a:rPr lang="de-CH" baseline="0" dirty="0" err="1" smtClean="0"/>
              <a:t>wonder</a:t>
            </a:r>
            <a:r>
              <a:rPr lang="de-CH" baseline="0" dirty="0" smtClean="0"/>
              <a:t> </a:t>
            </a:r>
            <a:r>
              <a:rPr lang="de-CH" baseline="0" dirty="0" err="1" smtClean="0"/>
              <a:t>that</a:t>
            </a:r>
            <a:r>
              <a:rPr lang="de-CH" baseline="0" dirty="0" smtClean="0"/>
              <a:t> </a:t>
            </a:r>
            <a:r>
              <a:rPr lang="de-CH" baseline="0" dirty="0" err="1" smtClean="0"/>
              <a:t>she</a:t>
            </a:r>
            <a:r>
              <a:rPr lang="de-CH" baseline="0" dirty="0" smtClean="0"/>
              <a:t> </a:t>
            </a:r>
            <a:r>
              <a:rPr lang="de-CH" baseline="0" dirty="0" err="1" smtClean="0"/>
              <a:t>has</a:t>
            </a:r>
            <a:r>
              <a:rPr lang="de-CH" baseline="0" dirty="0" smtClean="0"/>
              <a:t> </a:t>
            </a:r>
            <a:r>
              <a:rPr lang="de-CH" b="1" baseline="0" dirty="0" err="1" smtClean="0"/>
              <a:t>little</a:t>
            </a:r>
            <a:r>
              <a:rPr lang="de-CH" b="1" baseline="0" dirty="0" smtClean="0"/>
              <a:t> time </a:t>
            </a:r>
            <a:r>
              <a:rPr lang="de-CH" b="1" baseline="0" dirty="0" err="1" smtClean="0"/>
              <a:t>for</a:t>
            </a:r>
            <a:r>
              <a:rPr lang="de-CH" b="1" baseline="0" dirty="0" smtClean="0"/>
              <a:t> her </a:t>
            </a:r>
            <a:r>
              <a:rPr lang="de-CH" b="1" baseline="0" dirty="0" err="1" smtClean="0"/>
              <a:t>Hungarian</a:t>
            </a:r>
            <a:r>
              <a:rPr lang="de-CH" b="1" baseline="0" dirty="0" smtClean="0"/>
              <a:t>.</a:t>
            </a:r>
          </a:p>
          <a:p>
            <a:endParaRPr lang="de-CH" b="1" baseline="0" dirty="0" smtClean="0"/>
          </a:p>
          <a:p>
            <a:r>
              <a:rPr lang="de-CH" baseline="0" dirty="0" smtClean="0"/>
              <a:t>The </a:t>
            </a:r>
            <a:r>
              <a:rPr lang="de-CH" baseline="0" dirty="0" err="1" smtClean="0"/>
              <a:t>next</a:t>
            </a:r>
            <a:r>
              <a:rPr lang="de-CH" baseline="0" dirty="0" smtClean="0"/>
              <a:t> </a:t>
            </a:r>
            <a:r>
              <a:rPr lang="de-CH" baseline="0" dirty="0" err="1" smtClean="0"/>
              <a:t>group</a:t>
            </a:r>
            <a:r>
              <a:rPr lang="de-CH" baseline="0" dirty="0" smtClean="0"/>
              <a:t> </a:t>
            </a:r>
            <a:r>
              <a:rPr lang="de-CH" baseline="0" dirty="0" err="1" smtClean="0"/>
              <a:t>is</a:t>
            </a:r>
            <a:r>
              <a:rPr lang="de-CH" baseline="0" dirty="0" smtClean="0"/>
              <a:t> M1. </a:t>
            </a:r>
          </a:p>
          <a:p>
            <a:r>
              <a:rPr lang="en-US" sz="1200" b="0" i="0" u="none" strike="noStrike" kern="1200" baseline="0" dirty="0" smtClean="0">
                <a:solidFill>
                  <a:schemeClr val="tx1"/>
                </a:solidFill>
                <a:latin typeface="+mn-lt"/>
                <a:ea typeface="+mn-ea"/>
                <a:cs typeface="+mn-cs"/>
              </a:rPr>
              <a:t>Group M1 contains </a:t>
            </a:r>
            <a:r>
              <a:rPr lang="en-US" sz="1200" b="1" i="0" u="none" strike="noStrike" kern="1200" baseline="0" dirty="0" smtClean="0">
                <a:solidFill>
                  <a:schemeClr val="tx1"/>
                </a:solidFill>
                <a:latin typeface="+mn-lt"/>
                <a:ea typeface="+mn-ea"/>
                <a:cs typeface="+mn-cs"/>
              </a:rPr>
              <a:t>5 males </a:t>
            </a:r>
            <a:r>
              <a:rPr lang="en-US" sz="1200" b="0" i="0" u="none" strike="noStrike" kern="1200" baseline="0" dirty="0" smtClean="0">
                <a:solidFill>
                  <a:schemeClr val="tx1"/>
                </a:solidFill>
                <a:latin typeface="+mn-lt"/>
                <a:ea typeface="+mn-ea"/>
                <a:cs typeface="+mn-cs"/>
              </a:rPr>
              <a:t>who report a </a:t>
            </a:r>
            <a:r>
              <a:rPr lang="en-US" sz="1200" b="1" i="0" u="none" strike="noStrike" kern="1200" baseline="0" dirty="0" smtClean="0">
                <a:solidFill>
                  <a:schemeClr val="tx1"/>
                </a:solidFill>
                <a:latin typeface="+mn-lt"/>
                <a:ea typeface="+mn-ea"/>
                <a:cs typeface="+mn-cs"/>
              </a:rPr>
              <a:t>usage</a:t>
            </a:r>
            <a:r>
              <a:rPr lang="en-US" sz="1200" b="0" i="0" u="none" strike="noStrike" kern="1200" baseline="0" dirty="0" smtClean="0">
                <a:solidFill>
                  <a:schemeClr val="tx1"/>
                </a:solidFill>
                <a:latin typeface="+mn-lt"/>
                <a:ea typeface="+mn-ea"/>
                <a:cs typeface="+mn-cs"/>
              </a:rPr>
              <a:t> of L1 as </a:t>
            </a:r>
            <a:r>
              <a:rPr lang="en-US" sz="1200" b="1" i="0" u="none" strike="noStrike" kern="1200" baseline="0" dirty="0" smtClean="0">
                <a:solidFill>
                  <a:schemeClr val="tx1"/>
                </a:solidFill>
                <a:latin typeface="+mn-lt"/>
                <a:ea typeface="+mn-ea"/>
                <a:cs typeface="+mn-cs"/>
              </a:rPr>
              <a:t>low as 20%</a:t>
            </a:r>
            <a:r>
              <a:rPr lang="en-US" sz="1200" b="0" i="0" u="none" strike="noStrike" kern="1200" baseline="0" dirty="0" smtClean="0">
                <a:solidFill>
                  <a:schemeClr val="tx1"/>
                </a:solidFill>
                <a:latin typeface="+mn-lt"/>
                <a:ea typeface="+mn-ea"/>
                <a:cs typeface="+mn-cs"/>
              </a:rPr>
              <a:t> despite </a:t>
            </a:r>
            <a:r>
              <a:rPr lang="en-US" sz="1200" b="1" i="0" u="none" strike="noStrike" kern="1200" baseline="0" dirty="0" smtClean="0">
                <a:solidFill>
                  <a:schemeClr val="tx1"/>
                </a:solidFill>
                <a:latin typeface="+mn-lt"/>
                <a:ea typeface="+mn-ea"/>
                <a:cs typeface="+mn-cs"/>
              </a:rPr>
              <a:t>fluency</a:t>
            </a:r>
            <a:r>
              <a:rPr lang="en-US" sz="1200" b="0" i="0" u="none" strike="noStrike" kern="1200" baseline="0" dirty="0" smtClean="0">
                <a:solidFill>
                  <a:schemeClr val="tx1"/>
                </a:solidFill>
                <a:latin typeface="+mn-lt"/>
                <a:ea typeface="+mn-ea"/>
                <a:cs typeface="+mn-cs"/>
              </a:rPr>
              <a:t> levels of between </a:t>
            </a:r>
            <a:r>
              <a:rPr lang="en-US" sz="1200" b="1" i="0" u="none" strike="noStrike" kern="1200" baseline="0" dirty="0" smtClean="0">
                <a:solidFill>
                  <a:schemeClr val="tx1"/>
                </a:solidFill>
                <a:latin typeface="+mn-lt"/>
                <a:ea typeface="+mn-ea"/>
                <a:cs typeface="+mn-cs"/>
              </a:rPr>
              <a:t>73% and 98%. </a:t>
            </a:r>
            <a:r>
              <a:rPr lang="en-US" sz="1200" b="0" i="0" u="none" strike="noStrike" kern="1200" baseline="0" dirty="0" smtClean="0">
                <a:solidFill>
                  <a:schemeClr val="tx1"/>
                </a:solidFill>
                <a:latin typeface="+mn-lt"/>
                <a:ea typeface="+mn-ea"/>
                <a:cs typeface="+mn-cs"/>
              </a:rPr>
              <a:t>All are now resident in Switzerland, but </a:t>
            </a:r>
            <a:r>
              <a:rPr lang="en-US" sz="1200" b="1" i="0" u="none" strike="noStrike" kern="1200" baseline="0" dirty="0" smtClean="0">
                <a:solidFill>
                  <a:schemeClr val="tx1"/>
                </a:solidFill>
                <a:latin typeface="+mn-lt"/>
                <a:ea typeface="+mn-ea"/>
                <a:cs typeface="+mn-cs"/>
              </a:rPr>
              <a:t>none were born </a:t>
            </a:r>
            <a:r>
              <a:rPr lang="en-US" sz="1200" b="0" i="0" u="none" strike="noStrike" kern="1200" baseline="0" dirty="0" smtClean="0">
                <a:solidFill>
                  <a:schemeClr val="tx1"/>
                </a:solidFill>
                <a:latin typeface="+mn-lt"/>
                <a:ea typeface="+mn-ea"/>
                <a:cs typeface="+mn-cs"/>
              </a:rPr>
              <a:t>or brought up </a:t>
            </a:r>
            <a:r>
              <a:rPr lang="en-US" sz="1200" b="1" i="0" u="none" strike="noStrike" kern="1200" baseline="0" dirty="0" smtClean="0">
                <a:solidFill>
                  <a:schemeClr val="tx1"/>
                </a:solidFill>
                <a:latin typeface="+mn-lt"/>
                <a:ea typeface="+mn-ea"/>
                <a:cs typeface="+mn-cs"/>
              </a:rPr>
              <a:t>in</a:t>
            </a:r>
            <a:r>
              <a:rPr lang="en-US" sz="1200" b="0" i="0" u="none" strike="noStrike" kern="1200" baseline="0" dirty="0" smtClean="0">
                <a:solidFill>
                  <a:schemeClr val="tx1"/>
                </a:solidFill>
                <a:latin typeface="+mn-lt"/>
                <a:ea typeface="+mn-ea"/>
                <a:cs typeface="+mn-cs"/>
              </a:rPr>
              <a:t> </a:t>
            </a:r>
            <a:r>
              <a:rPr lang="en-US" sz="1200" b="1" i="0" u="none" strike="noStrike" kern="1200" baseline="0" dirty="0" smtClean="0">
                <a:solidFill>
                  <a:schemeClr val="tx1"/>
                </a:solidFill>
                <a:latin typeface="+mn-lt"/>
                <a:ea typeface="+mn-ea"/>
                <a:cs typeface="+mn-cs"/>
              </a:rPr>
              <a:t>Switzerland</a:t>
            </a:r>
            <a:r>
              <a:rPr lang="en-US" sz="1200" b="0" i="0" u="none" strike="noStrike" kern="1200" baseline="0" dirty="0" smtClean="0">
                <a:solidFill>
                  <a:schemeClr val="tx1"/>
                </a:solidFill>
                <a:latin typeface="+mn-lt"/>
                <a:ea typeface="+mn-ea"/>
                <a:cs typeface="+mn-cs"/>
              </a:rPr>
              <a:t>. </a:t>
            </a:r>
          </a:p>
          <a:p>
            <a:r>
              <a:rPr lang="en-US" sz="1200" b="0" i="0" u="none" strike="noStrike" kern="1200" baseline="0" dirty="0" smtClean="0">
                <a:solidFill>
                  <a:schemeClr val="tx1"/>
                </a:solidFill>
                <a:latin typeface="+mn-lt"/>
                <a:ea typeface="+mn-ea"/>
                <a:cs typeface="+mn-cs"/>
              </a:rPr>
              <a:t>4 out of 5 group-members name </a:t>
            </a:r>
            <a:r>
              <a:rPr lang="en-US" sz="1200" b="1" i="0" u="none" strike="noStrike" kern="1200" baseline="0" dirty="0" smtClean="0">
                <a:solidFill>
                  <a:schemeClr val="tx1"/>
                </a:solidFill>
                <a:latin typeface="+mn-lt"/>
                <a:ea typeface="+mn-ea"/>
                <a:cs typeface="+mn-cs"/>
              </a:rPr>
              <a:t>English as L2</a:t>
            </a:r>
            <a:r>
              <a:rPr lang="en-US" sz="1200" b="0" i="0" u="none" strike="noStrike" kern="1200" baseline="0" dirty="0" smtClean="0">
                <a:solidFill>
                  <a:schemeClr val="tx1"/>
                </a:solidFill>
                <a:latin typeface="+mn-lt"/>
                <a:ea typeface="+mn-ea"/>
                <a:cs typeface="+mn-cs"/>
              </a:rPr>
              <a:t>.</a:t>
            </a:r>
          </a:p>
          <a:p>
            <a:r>
              <a:rPr lang="en-US" sz="1200" b="0" i="0" u="none" strike="noStrike" kern="1200" baseline="0" dirty="0" smtClean="0">
                <a:solidFill>
                  <a:schemeClr val="tx1"/>
                </a:solidFill>
                <a:latin typeface="+mn-lt"/>
                <a:ea typeface="+mn-ea"/>
                <a:cs typeface="+mn-cs"/>
              </a:rPr>
              <a:t>A </a:t>
            </a:r>
            <a:r>
              <a:rPr lang="en-US" sz="1200" b="1" i="0" u="none" strike="noStrike" kern="1200" baseline="0" dirty="0" smtClean="0">
                <a:solidFill>
                  <a:schemeClr val="tx1"/>
                </a:solidFill>
                <a:latin typeface="+mn-lt"/>
                <a:ea typeface="+mn-ea"/>
                <a:cs typeface="+mn-cs"/>
              </a:rPr>
              <a:t>single</a:t>
            </a:r>
            <a:r>
              <a:rPr lang="en-US" sz="1200" b="0" i="0" u="none" strike="noStrike" kern="1200" baseline="0" dirty="0" smtClean="0">
                <a:solidFill>
                  <a:schemeClr val="tx1"/>
                </a:solidFill>
                <a:latin typeface="+mn-lt"/>
                <a:ea typeface="+mn-ea"/>
                <a:cs typeface="+mn-cs"/>
              </a:rPr>
              <a:t> member of the group uses </a:t>
            </a:r>
            <a:r>
              <a:rPr lang="en-US" sz="1200" b="1" i="0" u="none" strike="noStrike" kern="1200" baseline="0" dirty="0" smtClean="0">
                <a:solidFill>
                  <a:schemeClr val="tx1"/>
                </a:solidFill>
                <a:latin typeface="+mn-lt"/>
                <a:ea typeface="+mn-ea"/>
                <a:cs typeface="+mn-cs"/>
              </a:rPr>
              <a:t>L3 for 60% of the time </a:t>
            </a:r>
            <a:r>
              <a:rPr lang="en-US" sz="1200" b="0" i="0" u="none" strike="noStrike" kern="1200" baseline="0" dirty="0" smtClean="0">
                <a:solidFill>
                  <a:schemeClr val="tx1"/>
                </a:solidFill>
                <a:latin typeface="+mn-lt"/>
                <a:ea typeface="+mn-ea"/>
                <a:cs typeface="+mn-cs"/>
              </a:rPr>
              <a:t>and this appears to be attributable to </a:t>
            </a:r>
            <a:r>
              <a:rPr lang="en-US" sz="1200" b="1" i="0" u="none" strike="noStrike" kern="1200" baseline="0" dirty="0" smtClean="0">
                <a:solidFill>
                  <a:schemeClr val="tx1"/>
                </a:solidFill>
                <a:latin typeface="+mn-lt"/>
                <a:ea typeface="+mn-ea"/>
                <a:cs typeface="+mn-cs"/>
              </a:rPr>
              <a:t>family interactions</a:t>
            </a:r>
            <a:r>
              <a:rPr lang="en-US" sz="1200" b="0" i="0" u="none" strike="noStrike" kern="1200" baseline="0" dirty="0" smtClean="0">
                <a:solidFill>
                  <a:schemeClr val="tx1"/>
                </a:solidFill>
                <a:latin typeface="+mn-lt"/>
                <a:ea typeface="+mn-ea"/>
                <a:cs typeface="+mn-cs"/>
              </a:rPr>
              <a:t>. </a:t>
            </a:r>
          </a:p>
          <a:p>
            <a:r>
              <a:rPr lang="en-US" sz="1200" b="0" i="0" u="none" strike="noStrike" kern="1200" baseline="0" dirty="0" smtClean="0">
                <a:solidFill>
                  <a:schemeClr val="tx1"/>
                </a:solidFill>
                <a:latin typeface="+mn-lt"/>
                <a:ea typeface="+mn-ea"/>
                <a:cs typeface="+mn-cs"/>
              </a:rPr>
              <a:t>It should be mentioned that in terms of preference he barely discriminates in terms of fluency and personal preference between L2 (English) and L3 (German). </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The remaining 4 group-members use their </a:t>
            </a:r>
            <a:r>
              <a:rPr lang="en-US" sz="1200" b="1" i="0" u="none" strike="noStrike" kern="1200" baseline="0" dirty="0" smtClean="0">
                <a:solidFill>
                  <a:schemeClr val="tx1"/>
                </a:solidFill>
                <a:latin typeface="+mn-lt"/>
                <a:ea typeface="+mn-ea"/>
                <a:cs typeface="+mn-cs"/>
              </a:rPr>
              <a:t>L2 between 60 and 80%</a:t>
            </a:r>
            <a:r>
              <a:rPr lang="en-US" sz="1200" b="0" i="0" u="none" strike="noStrike" kern="1200" baseline="0" dirty="0" smtClean="0">
                <a:solidFill>
                  <a:schemeClr val="tx1"/>
                </a:solidFill>
                <a:latin typeface="+mn-lt"/>
                <a:ea typeface="+mn-ea"/>
                <a:cs typeface="+mn-cs"/>
              </a:rPr>
              <a:t> of the time </a:t>
            </a:r>
          </a:p>
          <a:p>
            <a:r>
              <a:rPr lang="en-US" sz="1200" b="1" i="0" u="none" strike="noStrike" kern="1200" baseline="0" dirty="0" smtClean="0">
                <a:solidFill>
                  <a:schemeClr val="tx1"/>
                </a:solidFill>
                <a:latin typeface="+mn-lt"/>
                <a:ea typeface="+mn-ea"/>
                <a:cs typeface="+mn-cs"/>
              </a:rPr>
              <a:t>One</a:t>
            </a:r>
            <a:r>
              <a:rPr lang="en-US" sz="1200" b="0" i="0" u="none" strike="noStrike" kern="1200" baseline="0" dirty="0" smtClean="0">
                <a:solidFill>
                  <a:schemeClr val="tx1"/>
                </a:solidFill>
                <a:latin typeface="+mn-lt"/>
                <a:ea typeface="+mn-ea"/>
                <a:cs typeface="+mn-cs"/>
              </a:rPr>
              <a:t> of these four uses his L2 (German) for </a:t>
            </a:r>
            <a:r>
              <a:rPr lang="en-US" sz="1200" b="1" i="0" u="none" strike="noStrike" kern="1200" baseline="0" dirty="0" smtClean="0">
                <a:solidFill>
                  <a:schemeClr val="tx1"/>
                </a:solidFill>
                <a:latin typeface="+mn-lt"/>
                <a:ea typeface="+mn-ea"/>
                <a:cs typeface="+mn-cs"/>
              </a:rPr>
              <a:t>family</a:t>
            </a:r>
            <a:r>
              <a:rPr lang="en-US" sz="1200" b="0" i="0" u="none" strike="noStrike" kern="1200" baseline="0" dirty="0" smtClean="0">
                <a:solidFill>
                  <a:schemeClr val="tx1"/>
                </a:solidFill>
                <a:latin typeface="+mn-lt"/>
                <a:ea typeface="+mn-ea"/>
                <a:cs typeface="+mn-cs"/>
              </a:rPr>
              <a:t> interaction and </a:t>
            </a:r>
            <a:r>
              <a:rPr lang="en-US" sz="1200" b="1" i="0" u="none" strike="noStrike" kern="1200" baseline="0" dirty="0" smtClean="0">
                <a:solidFill>
                  <a:schemeClr val="tx1"/>
                </a:solidFill>
                <a:latin typeface="+mn-lt"/>
                <a:ea typeface="+mn-ea"/>
                <a:cs typeface="+mn-cs"/>
              </a:rPr>
              <a:t>professional purposes</a:t>
            </a:r>
            <a:r>
              <a:rPr lang="en-US" sz="1200" b="0" i="0" u="none" strike="noStrike" kern="1200" baseline="0" dirty="0" smtClean="0">
                <a:solidFill>
                  <a:schemeClr val="tx1"/>
                </a:solidFill>
                <a:latin typeface="+mn-lt"/>
                <a:ea typeface="+mn-ea"/>
                <a:cs typeface="+mn-cs"/>
              </a:rPr>
              <a:t>. </a:t>
            </a:r>
          </a:p>
          <a:p>
            <a:r>
              <a:rPr lang="en-US" sz="1200" b="0" i="0" u="none" strike="noStrike" kern="1200" baseline="0" dirty="0" smtClean="0">
                <a:solidFill>
                  <a:schemeClr val="tx1"/>
                </a:solidFill>
                <a:latin typeface="+mn-lt"/>
                <a:ea typeface="+mn-ea"/>
                <a:cs typeface="+mn-cs"/>
              </a:rPr>
              <a:t>The other 3 have </a:t>
            </a:r>
            <a:r>
              <a:rPr lang="en-US" sz="1200" b="1" i="0" u="none" strike="noStrike" kern="1200" baseline="0" dirty="0" smtClean="0">
                <a:solidFill>
                  <a:schemeClr val="tx1"/>
                </a:solidFill>
                <a:latin typeface="+mn-lt"/>
                <a:ea typeface="+mn-ea"/>
                <a:cs typeface="+mn-cs"/>
              </a:rPr>
              <a:t>hardly any family </a:t>
            </a:r>
            <a:r>
              <a:rPr lang="en-US" sz="1200" b="0" i="0" u="none" strike="noStrike" kern="1200" baseline="0" dirty="0" smtClean="0">
                <a:solidFill>
                  <a:schemeClr val="tx1"/>
                </a:solidFill>
                <a:latin typeface="+mn-lt"/>
                <a:ea typeface="+mn-ea"/>
                <a:cs typeface="+mn-cs"/>
              </a:rPr>
              <a:t>interactions in L2 and appear to use </a:t>
            </a:r>
            <a:r>
              <a:rPr lang="en-US" sz="1200" b="1" i="0" u="none" strike="noStrike" kern="1200" baseline="0" dirty="0" smtClean="0">
                <a:solidFill>
                  <a:schemeClr val="tx1"/>
                </a:solidFill>
                <a:latin typeface="+mn-lt"/>
                <a:ea typeface="+mn-ea"/>
                <a:cs typeface="+mn-cs"/>
              </a:rPr>
              <a:t>L2 professionally</a:t>
            </a:r>
            <a:r>
              <a:rPr lang="en-US" sz="1200" b="0" i="0" u="none" strike="noStrike" kern="1200" baseline="0" dirty="0" smtClean="0">
                <a:solidFill>
                  <a:schemeClr val="tx1"/>
                </a:solidFill>
                <a:latin typeface="+mn-lt"/>
                <a:ea typeface="+mn-ea"/>
                <a:cs typeface="+mn-cs"/>
              </a:rPr>
              <a:t>. </a:t>
            </a:r>
            <a:endParaRPr lang="de-CH" dirty="0"/>
          </a:p>
        </p:txBody>
      </p:sp>
      <p:sp>
        <p:nvSpPr>
          <p:cNvPr id="4" name="Foliennummernplatzhalter 3"/>
          <p:cNvSpPr>
            <a:spLocks noGrp="1"/>
          </p:cNvSpPr>
          <p:nvPr>
            <p:ph type="sldNum" sz="quarter" idx="10"/>
          </p:nvPr>
        </p:nvSpPr>
        <p:spPr/>
        <p:txBody>
          <a:bodyPr/>
          <a:lstStyle/>
          <a:p>
            <a:fld id="{DAF19B9A-F03E-4FD1-9400-A6CACECD5895}" type="slidenum">
              <a:rPr lang="en-GB" smtClean="0"/>
              <a:t>34</a:t>
            </a:fld>
            <a:endParaRPr lang="en-GB"/>
          </a:p>
        </p:txBody>
      </p:sp>
    </p:spTree>
    <p:extLst>
      <p:ext uri="{BB962C8B-B14F-4D97-AF65-F5344CB8AC3E}">
        <p14:creationId xmlns:p14="http://schemas.microsoft.com/office/powerpoint/2010/main" val="290295270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CA" noProof="0" dirty="0" smtClean="0"/>
              <a:t>I think</a:t>
            </a:r>
            <a:r>
              <a:rPr lang="en-CA" baseline="0" noProof="0" dirty="0" smtClean="0"/>
              <a:t> you’ll agree with me here, that if we exclude the group marked as M2, then there is a </a:t>
            </a:r>
            <a:r>
              <a:rPr lang="en-CA" b="1" baseline="0" noProof="0" dirty="0" smtClean="0"/>
              <a:t>strong correlation </a:t>
            </a:r>
            <a:r>
              <a:rPr lang="en-CA" baseline="0" noProof="0" dirty="0" smtClean="0"/>
              <a:t>between the two groups.</a:t>
            </a:r>
          </a:p>
          <a:p>
            <a:endParaRPr lang="en-CA" baseline="0" noProof="0" dirty="0" smtClean="0"/>
          </a:p>
          <a:p>
            <a:r>
              <a:rPr lang="en-CA" baseline="0" noProof="0" dirty="0" smtClean="0"/>
              <a:t>So </a:t>
            </a:r>
            <a:r>
              <a:rPr lang="en-CA" b="1" baseline="0" noProof="0" dirty="0" smtClean="0"/>
              <a:t>who are </a:t>
            </a:r>
            <a:r>
              <a:rPr lang="en-CA" baseline="0" noProof="0" dirty="0" smtClean="0"/>
              <a:t>these M2 guys?</a:t>
            </a:r>
          </a:p>
          <a:p>
            <a:endParaRPr lang="de-CH" baseline="0" dirty="0" smtClean="0"/>
          </a:p>
          <a:p>
            <a:r>
              <a:rPr lang="en-US" sz="1200" b="1" i="0" u="none" strike="noStrike" kern="1200" baseline="0" dirty="0" smtClean="0">
                <a:solidFill>
                  <a:schemeClr val="tx1"/>
                </a:solidFill>
                <a:latin typeface="+mn-lt"/>
                <a:ea typeface="+mn-ea"/>
                <a:cs typeface="+mn-cs"/>
              </a:rPr>
              <a:t>M2</a:t>
            </a:r>
            <a:r>
              <a:rPr lang="en-US" sz="1200" b="0" i="0" u="none" strike="noStrike" kern="1200" baseline="0" dirty="0" smtClean="0">
                <a:solidFill>
                  <a:schemeClr val="tx1"/>
                </a:solidFill>
                <a:latin typeface="+mn-lt"/>
                <a:ea typeface="+mn-ea"/>
                <a:cs typeface="+mn-cs"/>
              </a:rPr>
              <a:t> is a group of </a:t>
            </a:r>
            <a:r>
              <a:rPr lang="en-US" sz="1200" b="1" i="0" u="none" strike="noStrike" kern="1200" baseline="0" dirty="0" smtClean="0">
                <a:solidFill>
                  <a:schemeClr val="tx1"/>
                </a:solidFill>
                <a:latin typeface="+mn-lt"/>
                <a:ea typeface="+mn-ea"/>
                <a:cs typeface="+mn-cs"/>
              </a:rPr>
              <a:t>8 males </a:t>
            </a:r>
            <a:r>
              <a:rPr lang="en-US" sz="1200" b="0" i="0" u="none" strike="noStrike" kern="1200" baseline="0" dirty="0" smtClean="0">
                <a:solidFill>
                  <a:schemeClr val="tx1"/>
                </a:solidFill>
                <a:latin typeface="+mn-lt"/>
                <a:ea typeface="+mn-ea"/>
                <a:cs typeface="+mn-cs"/>
              </a:rPr>
              <a:t>who use their </a:t>
            </a:r>
            <a:r>
              <a:rPr lang="en-US" sz="1200" b="1" i="0" u="none" strike="noStrike" kern="1200" baseline="0" dirty="0" smtClean="0">
                <a:solidFill>
                  <a:schemeClr val="tx1"/>
                </a:solidFill>
                <a:latin typeface="+mn-lt"/>
                <a:ea typeface="+mn-ea"/>
                <a:cs typeface="+mn-cs"/>
              </a:rPr>
              <a:t>L2 more than 50% </a:t>
            </a:r>
            <a:r>
              <a:rPr lang="en-US" sz="1200" b="0" i="0" u="none" strike="noStrike" kern="1200" baseline="0" dirty="0" smtClean="0">
                <a:solidFill>
                  <a:schemeClr val="tx1"/>
                </a:solidFill>
                <a:latin typeface="+mn-lt"/>
                <a:ea typeface="+mn-ea"/>
                <a:cs typeface="+mn-cs"/>
              </a:rPr>
              <a:t>of the time. </a:t>
            </a:r>
          </a:p>
          <a:p>
            <a:r>
              <a:rPr lang="en-US" sz="1200" b="0" i="0" u="none" strike="noStrike" kern="1200" baseline="0" dirty="0" smtClean="0">
                <a:solidFill>
                  <a:schemeClr val="tx1"/>
                </a:solidFill>
                <a:latin typeface="+mn-lt"/>
                <a:ea typeface="+mn-ea"/>
                <a:cs typeface="+mn-cs"/>
              </a:rPr>
              <a:t>Amongst </a:t>
            </a:r>
            <a:r>
              <a:rPr lang="en-US" sz="1200" b="1" i="0" u="none" strike="noStrike" kern="1200" baseline="0" dirty="0" smtClean="0">
                <a:solidFill>
                  <a:schemeClr val="tx1"/>
                </a:solidFill>
                <a:latin typeface="+mn-lt"/>
                <a:ea typeface="+mn-ea"/>
                <a:cs typeface="+mn-cs"/>
              </a:rPr>
              <a:t>females</a:t>
            </a:r>
            <a:r>
              <a:rPr lang="en-US" sz="1200" b="0" i="0" u="none" strike="noStrike" kern="1200" baseline="0" dirty="0" smtClean="0">
                <a:solidFill>
                  <a:schemeClr val="tx1"/>
                </a:solidFill>
                <a:latin typeface="+mn-lt"/>
                <a:ea typeface="+mn-ea"/>
                <a:cs typeface="+mn-cs"/>
              </a:rPr>
              <a:t> there is </a:t>
            </a:r>
            <a:r>
              <a:rPr lang="en-US" sz="1200" b="1" i="0" u="none" strike="noStrike" kern="1200" baseline="0" dirty="0" smtClean="0">
                <a:solidFill>
                  <a:schemeClr val="tx1"/>
                </a:solidFill>
                <a:latin typeface="+mn-lt"/>
                <a:ea typeface="+mn-ea"/>
                <a:cs typeface="+mn-cs"/>
              </a:rPr>
              <a:t>no such</a:t>
            </a:r>
            <a:r>
              <a:rPr lang="en-US" sz="1200" b="0" i="0" u="none" strike="noStrike" kern="1200" baseline="0" dirty="0" smtClean="0">
                <a:solidFill>
                  <a:schemeClr val="tx1"/>
                </a:solidFill>
                <a:latin typeface="+mn-lt"/>
                <a:ea typeface="+mn-ea"/>
                <a:cs typeface="+mn-cs"/>
              </a:rPr>
              <a:t> usage. </a:t>
            </a:r>
          </a:p>
          <a:p>
            <a:r>
              <a:rPr lang="en-US" sz="1200" b="0" i="0" u="none" strike="noStrike" kern="1200" baseline="0" dirty="0" smtClean="0">
                <a:solidFill>
                  <a:schemeClr val="tx1"/>
                </a:solidFill>
                <a:latin typeface="+mn-lt"/>
                <a:ea typeface="+mn-ea"/>
                <a:cs typeface="+mn-cs"/>
              </a:rPr>
              <a:t>The M2 group is very </a:t>
            </a:r>
            <a:r>
              <a:rPr lang="en-US" sz="1200" b="1" i="0" u="none" strike="noStrike" kern="1200" baseline="0" dirty="0" smtClean="0">
                <a:solidFill>
                  <a:schemeClr val="tx1"/>
                </a:solidFill>
                <a:latin typeface="+mn-lt"/>
                <a:ea typeface="+mn-ea"/>
                <a:cs typeface="+mn-cs"/>
              </a:rPr>
              <a:t>similar to M1 </a:t>
            </a:r>
            <a:r>
              <a:rPr lang="en-US" sz="1200" b="0" i="0" u="none" strike="noStrike" kern="1200" baseline="0" dirty="0" smtClean="0">
                <a:solidFill>
                  <a:schemeClr val="tx1"/>
                </a:solidFill>
                <a:latin typeface="+mn-lt"/>
                <a:ea typeface="+mn-ea"/>
                <a:cs typeface="+mn-cs"/>
              </a:rPr>
              <a:t>and has </a:t>
            </a:r>
            <a:r>
              <a:rPr lang="en-US" sz="1200" b="1" i="0" u="none" strike="noStrike" kern="1200" baseline="0" dirty="0" smtClean="0">
                <a:solidFill>
                  <a:schemeClr val="tx1"/>
                </a:solidFill>
                <a:latin typeface="+mn-lt"/>
                <a:ea typeface="+mn-ea"/>
                <a:cs typeface="+mn-cs"/>
              </a:rPr>
              <a:t>4 members </a:t>
            </a:r>
            <a:r>
              <a:rPr lang="en-US" sz="1200" b="0" i="0" u="none" strike="noStrike" kern="1200" baseline="0" dirty="0" smtClean="0">
                <a:solidFill>
                  <a:schemeClr val="tx1"/>
                </a:solidFill>
                <a:latin typeface="+mn-lt"/>
                <a:ea typeface="+mn-ea"/>
                <a:cs typeface="+mn-cs"/>
              </a:rPr>
              <a:t>who are in M1 </a:t>
            </a:r>
            <a:r>
              <a:rPr lang="en-US" sz="1200" b="1" i="0" u="none" strike="noStrike" kern="1200" baseline="0" dirty="0" smtClean="0">
                <a:solidFill>
                  <a:schemeClr val="tx1"/>
                </a:solidFill>
                <a:latin typeface="+mn-lt"/>
                <a:ea typeface="+mn-ea"/>
                <a:cs typeface="+mn-cs"/>
              </a:rPr>
              <a:t>and</a:t>
            </a:r>
            <a:r>
              <a:rPr lang="en-US" sz="1200" b="0" i="0" u="none" strike="noStrike" kern="1200" baseline="0" dirty="0" smtClean="0">
                <a:solidFill>
                  <a:schemeClr val="tx1"/>
                </a:solidFill>
                <a:latin typeface="+mn-lt"/>
                <a:ea typeface="+mn-ea"/>
                <a:cs typeface="+mn-cs"/>
              </a:rPr>
              <a:t> M2. </a:t>
            </a:r>
          </a:p>
          <a:p>
            <a:r>
              <a:rPr lang="en-US" sz="1200" b="0" i="0" u="none" strike="noStrike" kern="1200" baseline="0" dirty="0" smtClean="0">
                <a:solidFill>
                  <a:schemeClr val="tx1"/>
                </a:solidFill>
                <a:latin typeface="+mn-lt"/>
                <a:ea typeface="+mn-ea"/>
                <a:cs typeface="+mn-cs"/>
              </a:rPr>
              <a:t>All but one of M2 are </a:t>
            </a:r>
            <a:r>
              <a:rPr lang="en-US" sz="1200" b="1" i="0" u="none" strike="noStrike" kern="1200" baseline="0" dirty="0" smtClean="0">
                <a:solidFill>
                  <a:schemeClr val="tx1"/>
                </a:solidFill>
                <a:latin typeface="+mn-lt"/>
                <a:ea typeface="+mn-ea"/>
                <a:cs typeface="+mn-cs"/>
              </a:rPr>
              <a:t>now resident in Switzerland</a:t>
            </a:r>
            <a:r>
              <a:rPr lang="en-US" sz="1200" b="0" i="0" u="none" strike="noStrike" kern="1200" baseline="0" dirty="0" smtClean="0">
                <a:solidFill>
                  <a:schemeClr val="tx1"/>
                </a:solidFill>
                <a:latin typeface="+mn-lt"/>
                <a:ea typeface="+mn-ea"/>
                <a:cs typeface="+mn-cs"/>
              </a:rPr>
              <a:t>, </a:t>
            </a:r>
            <a:r>
              <a:rPr lang="en-US" sz="1200" b="1" i="0" u="none" strike="noStrike" kern="1200" baseline="0" dirty="0" smtClean="0">
                <a:solidFill>
                  <a:schemeClr val="tx1"/>
                </a:solidFill>
                <a:latin typeface="+mn-lt"/>
                <a:ea typeface="+mn-ea"/>
                <a:cs typeface="+mn-cs"/>
              </a:rPr>
              <a:t>none</a:t>
            </a:r>
            <a:r>
              <a:rPr lang="en-US" sz="1200" b="0" i="0" u="none" strike="noStrike" kern="1200" baseline="0" dirty="0" smtClean="0">
                <a:solidFill>
                  <a:schemeClr val="tx1"/>
                </a:solidFill>
                <a:latin typeface="+mn-lt"/>
                <a:ea typeface="+mn-ea"/>
                <a:cs typeface="+mn-cs"/>
              </a:rPr>
              <a:t> of which being </a:t>
            </a:r>
            <a:r>
              <a:rPr lang="en-US" sz="1200" b="1" i="0" u="none" strike="noStrike" kern="1200" baseline="0" dirty="0" smtClean="0">
                <a:solidFill>
                  <a:schemeClr val="tx1"/>
                </a:solidFill>
                <a:latin typeface="+mn-lt"/>
                <a:ea typeface="+mn-ea"/>
                <a:cs typeface="+mn-cs"/>
              </a:rPr>
              <a:t>born</a:t>
            </a:r>
            <a:r>
              <a:rPr lang="en-US" sz="1200" b="0" i="0" u="none" strike="noStrike" kern="1200" baseline="0" dirty="0" smtClean="0">
                <a:solidFill>
                  <a:schemeClr val="tx1"/>
                </a:solidFill>
                <a:latin typeface="+mn-lt"/>
                <a:ea typeface="+mn-ea"/>
                <a:cs typeface="+mn-cs"/>
              </a:rPr>
              <a:t> or brought up </a:t>
            </a:r>
            <a:r>
              <a:rPr lang="en-US" sz="1200" b="1" i="0" u="none" strike="noStrike" kern="1200" baseline="0" dirty="0" smtClean="0">
                <a:solidFill>
                  <a:schemeClr val="tx1"/>
                </a:solidFill>
                <a:latin typeface="+mn-lt"/>
                <a:ea typeface="+mn-ea"/>
                <a:cs typeface="+mn-cs"/>
              </a:rPr>
              <a:t>in Switzerland</a:t>
            </a:r>
            <a:r>
              <a:rPr lang="en-US" sz="1200" b="0" i="0" u="none" strike="noStrike" kern="1200" baseline="0" dirty="0" smtClean="0">
                <a:solidFill>
                  <a:schemeClr val="tx1"/>
                </a:solidFill>
                <a:latin typeface="+mn-lt"/>
                <a:ea typeface="+mn-ea"/>
                <a:cs typeface="+mn-cs"/>
              </a:rPr>
              <a:t>. </a:t>
            </a:r>
          </a:p>
          <a:p>
            <a:r>
              <a:rPr lang="en-US" sz="1200" b="0" i="0" u="none" strike="noStrike" kern="1200" baseline="0" dirty="0" smtClean="0">
                <a:solidFill>
                  <a:schemeClr val="tx1"/>
                </a:solidFill>
                <a:latin typeface="+mn-lt"/>
                <a:ea typeface="+mn-ea"/>
                <a:cs typeface="+mn-cs"/>
              </a:rPr>
              <a:t>The </a:t>
            </a:r>
            <a:r>
              <a:rPr lang="en-US" sz="1200" b="1" i="0" u="none" strike="noStrike" kern="1200" baseline="0" dirty="0" smtClean="0">
                <a:solidFill>
                  <a:schemeClr val="tx1"/>
                </a:solidFill>
                <a:latin typeface="+mn-lt"/>
                <a:ea typeface="+mn-ea"/>
                <a:cs typeface="+mn-cs"/>
              </a:rPr>
              <a:t>one person </a:t>
            </a:r>
            <a:r>
              <a:rPr lang="en-US" sz="1200" b="0" i="0" u="none" strike="noStrike" kern="1200" baseline="0" dirty="0" smtClean="0">
                <a:solidFill>
                  <a:schemeClr val="tx1"/>
                </a:solidFill>
                <a:latin typeface="+mn-lt"/>
                <a:ea typeface="+mn-ea"/>
                <a:cs typeface="+mn-cs"/>
              </a:rPr>
              <a:t>born in Switzerland is </a:t>
            </a:r>
            <a:r>
              <a:rPr lang="en-US" sz="1200" b="1" i="0" u="none" strike="noStrike" kern="1200" baseline="0" dirty="0" smtClean="0">
                <a:solidFill>
                  <a:schemeClr val="tx1"/>
                </a:solidFill>
                <a:latin typeface="+mn-lt"/>
                <a:ea typeface="+mn-ea"/>
                <a:cs typeface="+mn-cs"/>
              </a:rPr>
              <a:t>conversely</a:t>
            </a:r>
            <a:r>
              <a:rPr lang="en-US" sz="1200" b="0" i="0" u="none" strike="noStrike" kern="1200" baseline="0" dirty="0" smtClean="0">
                <a:solidFill>
                  <a:schemeClr val="tx1"/>
                </a:solidFill>
                <a:latin typeface="+mn-lt"/>
                <a:ea typeface="+mn-ea"/>
                <a:cs typeface="+mn-cs"/>
              </a:rPr>
              <a:t> now resident </a:t>
            </a:r>
            <a:r>
              <a:rPr lang="en-US" sz="1200" b="1" i="0" u="none" strike="noStrike" kern="1200" baseline="0" dirty="0" smtClean="0">
                <a:solidFill>
                  <a:schemeClr val="tx1"/>
                </a:solidFill>
                <a:latin typeface="+mn-lt"/>
                <a:ea typeface="+mn-ea"/>
                <a:cs typeface="+mn-cs"/>
              </a:rPr>
              <a:t>abroad</a:t>
            </a:r>
            <a:r>
              <a:rPr lang="en-US" sz="1200" b="0" i="0" u="none" strike="noStrike" kern="1200" baseline="0" dirty="0" smtClean="0">
                <a:solidFill>
                  <a:schemeClr val="tx1"/>
                </a:solidFill>
                <a:latin typeface="+mn-lt"/>
                <a:ea typeface="+mn-ea"/>
                <a:cs typeface="+mn-cs"/>
              </a:rPr>
              <a:t>. </a:t>
            </a:r>
          </a:p>
          <a:p>
            <a:r>
              <a:rPr lang="en-US" sz="1200" b="0" i="0" u="none" strike="noStrike" kern="1200" baseline="0" dirty="0" smtClean="0">
                <a:solidFill>
                  <a:schemeClr val="tx1"/>
                </a:solidFill>
                <a:latin typeface="+mn-lt"/>
                <a:ea typeface="+mn-ea"/>
                <a:cs typeface="+mn-cs"/>
              </a:rPr>
              <a:t>In addition to those also in group M1, all others in M2 </a:t>
            </a:r>
            <a:r>
              <a:rPr lang="en-US" sz="1200" b="1" i="0" u="none" strike="noStrike" kern="1200" baseline="0" dirty="0" smtClean="0">
                <a:solidFill>
                  <a:schemeClr val="tx1"/>
                </a:solidFill>
                <a:latin typeface="+mn-lt"/>
                <a:ea typeface="+mn-ea"/>
                <a:cs typeface="+mn-cs"/>
              </a:rPr>
              <a:t>use L2 </a:t>
            </a:r>
            <a:r>
              <a:rPr lang="en-US" sz="1200" b="0" i="0" u="none" strike="noStrike" kern="1200" baseline="0" dirty="0" smtClean="0">
                <a:solidFill>
                  <a:schemeClr val="tx1"/>
                </a:solidFill>
                <a:latin typeface="+mn-lt"/>
                <a:ea typeface="+mn-ea"/>
                <a:cs typeface="+mn-cs"/>
              </a:rPr>
              <a:t>– for the most part - </a:t>
            </a:r>
            <a:r>
              <a:rPr lang="en-US" sz="1200" b="1" i="0" u="none" strike="noStrike" kern="1200" baseline="0" dirty="0" smtClean="0">
                <a:solidFill>
                  <a:schemeClr val="tx1"/>
                </a:solidFill>
                <a:latin typeface="+mn-lt"/>
                <a:ea typeface="+mn-ea"/>
                <a:cs typeface="+mn-cs"/>
              </a:rPr>
              <a:t>professionally</a:t>
            </a:r>
            <a:r>
              <a:rPr lang="en-US" sz="1200" b="0" i="0" u="none" strike="noStrike" kern="1200" baseline="0" dirty="0" smtClean="0">
                <a:solidFill>
                  <a:schemeClr val="tx1"/>
                </a:solidFill>
                <a:latin typeface="+mn-lt"/>
                <a:ea typeface="+mn-ea"/>
                <a:cs typeface="+mn-cs"/>
              </a:rPr>
              <a:t>. </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To summarize: </a:t>
            </a:r>
          </a:p>
          <a:p>
            <a:r>
              <a:rPr lang="en-US" sz="1200" b="0" i="0" u="none" strike="noStrike" kern="1200" baseline="0" dirty="0" smtClean="0">
                <a:solidFill>
                  <a:schemeClr val="tx1"/>
                </a:solidFill>
                <a:latin typeface="+mn-lt"/>
                <a:ea typeface="+mn-ea"/>
                <a:cs typeface="+mn-cs"/>
              </a:rPr>
              <a:t>these men have </a:t>
            </a:r>
            <a:r>
              <a:rPr lang="en-US" sz="1200" b="1" i="0" u="none" strike="noStrike" kern="1200" baseline="0" dirty="0" smtClean="0">
                <a:solidFill>
                  <a:schemeClr val="tx1"/>
                </a:solidFill>
                <a:latin typeface="+mn-lt"/>
                <a:ea typeface="+mn-ea"/>
                <a:cs typeface="+mn-cs"/>
              </a:rPr>
              <a:t>all moved </a:t>
            </a:r>
            <a:r>
              <a:rPr lang="en-US" sz="1200" b="0" i="0" u="none" strike="noStrike" kern="1200" baseline="0" dirty="0" smtClean="0">
                <a:solidFill>
                  <a:schemeClr val="tx1"/>
                </a:solidFill>
                <a:latin typeface="+mn-lt"/>
                <a:ea typeface="+mn-ea"/>
                <a:cs typeface="+mn-cs"/>
              </a:rPr>
              <a:t>to a country with a </a:t>
            </a:r>
            <a:r>
              <a:rPr lang="en-US" sz="1200" b="1" i="0" u="none" strike="noStrike" kern="1200" baseline="0" dirty="0" smtClean="0">
                <a:solidFill>
                  <a:schemeClr val="tx1"/>
                </a:solidFill>
                <a:latin typeface="+mn-lt"/>
                <a:ea typeface="+mn-ea"/>
                <a:cs typeface="+mn-cs"/>
              </a:rPr>
              <a:t>foreign language </a:t>
            </a:r>
            <a:r>
              <a:rPr lang="en-US" sz="1200" b="0" i="0" u="none" strike="noStrike" kern="1200" baseline="0" dirty="0" smtClean="0">
                <a:solidFill>
                  <a:schemeClr val="tx1"/>
                </a:solidFill>
                <a:latin typeface="+mn-lt"/>
                <a:ea typeface="+mn-ea"/>
                <a:cs typeface="+mn-cs"/>
              </a:rPr>
              <a:t>which they now </a:t>
            </a:r>
            <a:r>
              <a:rPr lang="en-US" sz="1200" b="1" i="0" u="none" strike="noStrike" kern="1200" baseline="0" dirty="0" smtClean="0">
                <a:solidFill>
                  <a:schemeClr val="tx1"/>
                </a:solidFill>
                <a:latin typeface="+mn-lt"/>
                <a:ea typeface="+mn-ea"/>
                <a:cs typeface="+mn-cs"/>
              </a:rPr>
              <a:t>master</a:t>
            </a:r>
            <a:r>
              <a:rPr lang="en-US" sz="1200" b="0" i="0" u="none" strike="noStrike" kern="1200" baseline="0" dirty="0" smtClean="0">
                <a:solidFill>
                  <a:schemeClr val="tx1"/>
                </a:solidFill>
                <a:latin typeface="+mn-lt"/>
                <a:ea typeface="+mn-ea"/>
                <a:cs typeface="+mn-cs"/>
              </a:rPr>
              <a:t> and use for a </a:t>
            </a:r>
            <a:r>
              <a:rPr lang="en-US" sz="1200" b="1" i="0" u="none" strike="noStrike" kern="1200" baseline="0" dirty="0" smtClean="0">
                <a:solidFill>
                  <a:schemeClr val="tx1"/>
                </a:solidFill>
                <a:latin typeface="+mn-lt"/>
                <a:ea typeface="+mn-ea"/>
                <a:cs typeface="+mn-cs"/>
              </a:rPr>
              <a:t>majority</a:t>
            </a:r>
            <a:r>
              <a:rPr lang="en-US" sz="1200" b="0" i="0" u="none" strike="noStrike" kern="1200" baseline="0" dirty="0" smtClean="0">
                <a:solidFill>
                  <a:schemeClr val="tx1"/>
                </a:solidFill>
                <a:latin typeface="+mn-lt"/>
                <a:ea typeface="+mn-ea"/>
                <a:cs typeface="+mn-cs"/>
              </a:rPr>
              <a:t> of their time. </a:t>
            </a:r>
          </a:p>
          <a:p>
            <a:r>
              <a:rPr lang="en-US" sz="1200" b="0" i="0" u="none" strike="noStrike" kern="1200" baseline="0" dirty="0" smtClean="0">
                <a:solidFill>
                  <a:schemeClr val="tx1"/>
                </a:solidFill>
                <a:latin typeface="+mn-lt"/>
                <a:ea typeface="+mn-ea"/>
                <a:cs typeface="+mn-cs"/>
              </a:rPr>
              <a:t>Although </a:t>
            </a:r>
            <a:r>
              <a:rPr lang="en-US" sz="1200" b="1" i="0" u="none" strike="noStrike" kern="1200" baseline="0" dirty="0" smtClean="0">
                <a:solidFill>
                  <a:schemeClr val="tx1"/>
                </a:solidFill>
                <a:latin typeface="+mn-lt"/>
                <a:ea typeface="+mn-ea"/>
                <a:cs typeface="+mn-cs"/>
              </a:rPr>
              <a:t>no</a:t>
            </a:r>
            <a:r>
              <a:rPr lang="en-US" sz="1200" b="0" i="0" u="none" strike="noStrike" kern="1200" baseline="0" dirty="0" smtClean="0">
                <a:solidFill>
                  <a:schemeClr val="tx1"/>
                </a:solidFill>
                <a:latin typeface="+mn-lt"/>
                <a:ea typeface="+mn-ea"/>
                <a:cs typeface="+mn-cs"/>
              </a:rPr>
              <a:t> </a:t>
            </a:r>
            <a:r>
              <a:rPr lang="en-US" sz="1200" b="1" i="0" u="none" strike="noStrike" kern="1200" baseline="0" dirty="0" smtClean="0">
                <a:solidFill>
                  <a:schemeClr val="tx1"/>
                </a:solidFill>
                <a:latin typeface="+mn-lt"/>
                <a:ea typeface="+mn-ea"/>
                <a:cs typeface="+mn-cs"/>
              </a:rPr>
              <a:t>women</a:t>
            </a:r>
            <a:r>
              <a:rPr lang="en-US" sz="1200" b="0" i="0" u="none" strike="noStrike" kern="1200" baseline="0" dirty="0" smtClean="0">
                <a:solidFill>
                  <a:schemeClr val="tx1"/>
                </a:solidFill>
                <a:latin typeface="+mn-lt"/>
                <a:ea typeface="+mn-ea"/>
                <a:cs typeface="+mn-cs"/>
              </a:rPr>
              <a:t> in the survey display these characteristics, it is – linguistically – an </a:t>
            </a:r>
            <a:r>
              <a:rPr lang="en-US" sz="1200" b="1" i="0" u="none" strike="noStrike" kern="1200" baseline="0" dirty="0" smtClean="0">
                <a:solidFill>
                  <a:schemeClr val="tx1"/>
                </a:solidFill>
                <a:latin typeface="+mn-lt"/>
                <a:ea typeface="+mn-ea"/>
                <a:cs typeface="+mn-cs"/>
              </a:rPr>
              <a:t>environmental phenomenon</a:t>
            </a:r>
            <a:r>
              <a:rPr lang="en-US" sz="1200" b="0" i="0" u="none" strike="noStrike" kern="1200" baseline="0" dirty="0" smtClean="0">
                <a:solidFill>
                  <a:schemeClr val="tx1"/>
                </a:solidFill>
                <a:latin typeface="+mn-lt"/>
                <a:ea typeface="+mn-ea"/>
                <a:cs typeface="+mn-cs"/>
              </a:rPr>
              <a:t>, as such </a:t>
            </a:r>
            <a:r>
              <a:rPr lang="en-US" sz="1200" b="1" i="0" u="none" strike="noStrike" kern="1200" baseline="0" dirty="0" smtClean="0">
                <a:solidFill>
                  <a:schemeClr val="tx1"/>
                </a:solidFill>
                <a:latin typeface="+mn-lt"/>
                <a:ea typeface="+mn-ea"/>
                <a:cs typeface="+mn-cs"/>
              </a:rPr>
              <a:t>not</a:t>
            </a:r>
            <a:r>
              <a:rPr lang="en-US" sz="1200" b="0" i="0" u="none" strike="noStrike" kern="1200" baseline="0" dirty="0" smtClean="0">
                <a:solidFill>
                  <a:schemeClr val="tx1"/>
                </a:solidFill>
                <a:latin typeface="+mn-lt"/>
                <a:ea typeface="+mn-ea"/>
                <a:cs typeface="+mn-cs"/>
              </a:rPr>
              <a:t> directly </a:t>
            </a:r>
            <a:r>
              <a:rPr lang="en-US" sz="1200" b="1" i="0" u="none" strike="noStrike" kern="1200" baseline="0" dirty="0" smtClean="0">
                <a:solidFill>
                  <a:schemeClr val="tx1"/>
                </a:solidFill>
                <a:latin typeface="+mn-lt"/>
                <a:ea typeface="+mn-ea"/>
                <a:cs typeface="+mn-cs"/>
              </a:rPr>
              <a:t>attributable to gender</a:t>
            </a:r>
            <a:r>
              <a:rPr lang="en-US" sz="1200" b="0" i="0" u="none" strike="noStrike" kern="1200" baseline="0" dirty="0" smtClean="0">
                <a:solidFill>
                  <a:schemeClr val="tx1"/>
                </a:solidFill>
                <a:latin typeface="+mn-lt"/>
                <a:ea typeface="+mn-ea"/>
                <a:cs typeface="+mn-cs"/>
              </a:rPr>
              <a:t>. </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But with such analyses we begin to understand well </a:t>
            </a:r>
            <a:r>
              <a:rPr lang="en-US" sz="1200" b="1" i="0" u="none" strike="noStrike" kern="1200" baseline="0" dirty="0" smtClean="0">
                <a:solidFill>
                  <a:schemeClr val="tx1"/>
                </a:solidFill>
                <a:latin typeface="+mn-lt"/>
                <a:ea typeface="+mn-ea"/>
                <a:cs typeface="+mn-cs"/>
              </a:rPr>
              <a:t>which</a:t>
            </a:r>
            <a:r>
              <a:rPr lang="en-US" sz="1200" b="0" i="0" u="none" strike="noStrike" kern="1200" baseline="0" dirty="0" smtClean="0">
                <a:solidFill>
                  <a:schemeClr val="tx1"/>
                </a:solidFill>
                <a:latin typeface="+mn-lt"/>
                <a:ea typeface="+mn-ea"/>
                <a:cs typeface="+mn-cs"/>
              </a:rPr>
              <a:t> </a:t>
            </a:r>
            <a:r>
              <a:rPr lang="en-US" sz="1200" b="1" i="0" u="none" strike="noStrike" kern="1200" baseline="0" dirty="0" smtClean="0">
                <a:solidFill>
                  <a:schemeClr val="tx1"/>
                </a:solidFill>
                <a:latin typeface="+mn-lt"/>
                <a:ea typeface="+mn-ea"/>
                <a:cs typeface="+mn-cs"/>
              </a:rPr>
              <a:t>forces</a:t>
            </a:r>
            <a:r>
              <a:rPr lang="en-US" sz="1200" b="0" i="0" u="none" strike="noStrike" kern="1200" baseline="0" dirty="0" smtClean="0">
                <a:solidFill>
                  <a:schemeClr val="tx1"/>
                </a:solidFill>
                <a:latin typeface="+mn-lt"/>
                <a:ea typeface="+mn-ea"/>
                <a:cs typeface="+mn-cs"/>
              </a:rPr>
              <a:t> define an </a:t>
            </a:r>
            <a:r>
              <a:rPr lang="en-US" sz="1200" b="1" i="0" u="none" strike="noStrike" kern="1200" baseline="0" dirty="0" smtClean="0">
                <a:solidFill>
                  <a:schemeClr val="tx1"/>
                </a:solidFill>
                <a:latin typeface="+mn-lt"/>
                <a:ea typeface="+mn-ea"/>
                <a:cs typeface="+mn-cs"/>
              </a:rPr>
              <a:t>individual’s</a:t>
            </a:r>
            <a:r>
              <a:rPr lang="en-US" sz="1200" b="0" i="0" u="none" strike="noStrike" kern="1200" baseline="0" dirty="0" smtClean="0">
                <a:solidFill>
                  <a:schemeClr val="tx1"/>
                </a:solidFill>
                <a:latin typeface="+mn-lt"/>
                <a:ea typeface="+mn-ea"/>
                <a:cs typeface="+mn-cs"/>
              </a:rPr>
              <a:t> language capabilities</a:t>
            </a:r>
            <a:endParaRPr lang="de-CH" dirty="0"/>
          </a:p>
        </p:txBody>
      </p:sp>
      <p:sp>
        <p:nvSpPr>
          <p:cNvPr id="4" name="Foliennummernplatzhalter 3"/>
          <p:cNvSpPr>
            <a:spLocks noGrp="1"/>
          </p:cNvSpPr>
          <p:nvPr>
            <p:ph type="sldNum" sz="quarter" idx="10"/>
          </p:nvPr>
        </p:nvSpPr>
        <p:spPr/>
        <p:txBody>
          <a:bodyPr/>
          <a:lstStyle/>
          <a:p>
            <a:fld id="{DAF19B9A-F03E-4FD1-9400-A6CACECD5895}" type="slidenum">
              <a:rPr lang="en-GB" smtClean="0"/>
              <a:t>35</a:t>
            </a:fld>
            <a:endParaRPr lang="en-GB"/>
          </a:p>
        </p:txBody>
      </p:sp>
    </p:spTree>
    <p:extLst>
      <p:ext uri="{BB962C8B-B14F-4D97-AF65-F5344CB8AC3E}">
        <p14:creationId xmlns:p14="http://schemas.microsoft.com/office/powerpoint/2010/main" val="288923539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IE" noProof="0" dirty="0" smtClean="0"/>
              <a:t>Moving on we see the </a:t>
            </a:r>
            <a:r>
              <a:rPr lang="en-IE" b="1" noProof="0" dirty="0" smtClean="0"/>
              <a:t>correlation again </a:t>
            </a:r>
            <a:r>
              <a:rPr lang="en-IE" noProof="0" dirty="0" smtClean="0"/>
              <a:t>between the two genders, but what about group M3??</a:t>
            </a:r>
          </a:p>
          <a:p>
            <a:endParaRPr lang="de-CH" dirty="0" smtClean="0"/>
          </a:p>
          <a:p>
            <a:r>
              <a:rPr lang="en-US" sz="1200" b="0" i="0" u="none" strike="noStrike" kern="1200" baseline="0" dirty="0" smtClean="0">
                <a:solidFill>
                  <a:schemeClr val="tx1"/>
                </a:solidFill>
                <a:latin typeface="+mn-lt"/>
                <a:ea typeface="+mn-ea"/>
                <a:cs typeface="+mn-cs"/>
              </a:rPr>
              <a:t>	- M3 is a group of </a:t>
            </a:r>
            <a:r>
              <a:rPr lang="en-US" sz="1200" b="1" i="0" u="none" strike="noStrike" kern="1200" baseline="0" dirty="0" smtClean="0">
                <a:solidFill>
                  <a:schemeClr val="tx1"/>
                </a:solidFill>
                <a:latin typeface="+mn-lt"/>
                <a:ea typeface="+mn-ea"/>
                <a:cs typeface="+mn-cs"/>
              </a:rPr>
              <a:t>7 males </a:t>
            </a:r>
            <a:r>
              <a:rPr lang="en-US" sz="1200" b="0" i="0" u="none" strike="noStrike" kern="1200" baseline="0" dirty="0" smtClean="0">
                <a:solidFill>
                  <a:schemeClr val="tx1"/>
                </a:solidFill>
                <a:latin typeface="+mn-lt"/>
                <a:ea typeface="+mn-ea"/>
                <a:cs typeface="+mn-cs"/>
              </a:rPr>
              <a:t>whose language fluency in </a:t>
            </a:r>
            <a:r>
              <a:rPr lang="en-US" sz="1200" b="1" i="0" u="none" strike="noStrike" kern="1200" baseline="0" dirty="0" smtClean="0">
                <a:solidFill>
                  <a:schemeClr val="tx1"/>
                </a:solidFill>
                <a:latin typeface="+mn-lt"/>
                <a:ea typeface="+mn-ea"/>
                <a:cs typeface="+mn-cs"/>
              </a:rPr>
              <a:t>L3</a:t>
            </a:r>
            <a:r>
              <a:rPr lang="en-US" sz="1200" b="0" i="0" u="none" strike="noStrike" kern="1200" baseline="0" dirty="0" smtClean="0">
                <a:solidFill>
                  <a:schemeClr val="tx1"/>
                </a:solidFill>
                <a:latin typeface="+mn-lt"/>
                <a:ea typeface="+mn-ea"/>
                <a:cs typeface="+mn-cs"/>
              </a:rPr>
              <a:t> is </a:t>
            </a:r>
            <a:r>
              <a:rPr lang="en-US" sz="1200" b="1" i="0" u="none" strike="noStrike" kern="1200" baseline="0" dirty="0" smtClean="0">
                <a:solidFill>
                  <a:schemeClr val="tx1"/>
                </a:solidFill>
                <a:latin typeface="+mn-lt"/>
                <a:ea typeface="+mn-ea"/>
                <a:cs typeface="+mn-cs"/>
              </a:rPr>
              <a:t>below 45%. </a:t>
            </a:r>
          </a:p>
          <a:p>
            <a:r>
              <a:rPr lang="en-US" sz="1200" b="0" i="0" u="none" strike="noStrike" kern="1200" baseline="0" dirty="0" smtClean="0">
                <a:solidFill>
                  <a:schemeClr val="tx1"/>
                </a:solidFill>
                <a:latin typeface="+mn-lt"/>
                <a:ea typeface="+mn-ea"/>
                <a:cs typeface="+mn-cs"/>
              </a:rPr>
              <a:t>	- Amongst </a:t>
            </a:r>
            <a:r>
              <a:rPr lang="en-US" sz="1200" b="1" i="0" u="none" strike="noStrike" kern="1200" baseline="0" dirty="0" smtClean="0">
                <a:solidFill>
                  <a:schemeClr val="tx1"/>
                </a:solidFill>
                <a:latin typeface="+mn-lt"/>
                <a:ea typeface="+mn-ea"/>
                <a:cs typeface="+mn-cs"/>
              </a:rPr>
              <a:t>the females, </a:t>
            </a:r>
            <a:r>
              <a:rPr lang="en-US" sz="1200" b="1" i="1" u="none" strike="noStrike" kern="1200" baseline="0" dirty="0" smtClean="0">
                <a:solidFill>
                  <a:schemeClr val="tx1"/>
                </a:solidFill>
                <a:latin typeface="+mn-lt"/>
                <a:ea typeface="+mn-ea"/>
                <a:cs typeface="+mn-cs"/>
              </a:rPr>
              <a:t>all </a:t>
            </a:r>
            <a:r>
              <a:rPr lang="en-US" sz="1200" b="0" i="0" u="none" strike="noStrike" kern="1200" baseline="0" dirty="0" smtClean="0">
                <a:solidFill>
                  <a:schemeClr val="tx1"/>
                </a:solidFill>
                <a:latin typeface="+mn-lt"/>
                <a:ea typeface="+mn-ea"/>
                <a:cs typeface="+mn-cs"/>
              </a:rPr>
              <a:t>had a </a:t>
            </a:r>
            <a:r>
              <a:rPr lang="en-US" sz="1200" b="1" i="0" u="none" strike="noStrike" kern="1200" baseline="0" dirty="0" smtClean="0">
                <a:solidFill>
                  <a:schemeClr val="tx1"/>
                </a:solidFill>
                <a:latin typeface="+mn-lt"/>
                <a:ea typeface="+mn-ea"/>
                <a:cs typeface="+mn-cs"/>
              </a:rPr>
              <a:t>higher</a:t>
            </a:r>
            <a:r>
              <a:rPr lang="en-US" sz="1200" b="0" i="0" u="none" strike="noStrike" kern="1200" baseline="0" dirty="0" smtClean="0">
                <a:solidFill>
                  <a:schemeClr val="tx1"/>
                </a:solidFill>
                <a:latin typeface="+mn-lt"/>
                <a:ea typeface="+mn-ea"/>
                <a:cs typeface="+mn-cs"/>
              </a:rPr>
              <a:t> level of fluency for L3. </a:t>
            </a:r>
          </a:p>
          <a:p>
            <a:r>
              <a:rPr lang="en-US" sz="1200" b="0" i="0" u="none" strike="noStrike" kern="1200" baseline="0" dirty="0" smtClean="0">
                <a:solidFill>
                  <a:schemeClr val="tx1"/>
                </a:solidFill>
                <a:latin typeface="+mn-lt"/>
                <a:ea typeface="+mn-ea"/>
                <a:cs typeface="+mn-cs"/>
              </a:rPr>
              <a:t>	- One subject became a fluent speaker of L3 as a young child, but never learnt to read the language. </a:t>
            </a:r>
          </a:p>
          <a:p>
            <a:r>
              <a:rPr lang="en-US" sz="1200" b="0" i="0" u="none" strike="noStrike" kern="1200" baseline="0" dirty="0" smtClean="0">
                <a:solidFill>
                  <a:schemeClr val="tx1"/>
                </a:solidFill>
                <a:latin typeface="+mn-lt"/>
                <a:ea typeface="+mn-ea"/>
                <a:cs typeface="+mn-cs"/>
              </a:rPr>
              <a:t>	  His only significant interaction with the language is via (speaking with) family and some TV viewing. </a:t>
            </a:r>
          </a:p>
          <a:p>
            <a:r>
              <a:rPr lang="en-US" sz="1200" b="0" i="0" u="none" strike="noStrike" kern="1200" baseline="0" dirty="0" smtClean="0">
                <a:solidFill>
                  <a:schemeClr val="tx1"/>
                </a:solidFill>
                <a:latin typeface="+mn-lt"/>
                <a:ea typeface="+mn-ea"/>
                <a:cs typeface="+mn-cs"/>
              </a:rPr>
              <a:t>	  This would seem to be a classic case of </a:t>
            </a:r>
            <a:r>
              <a:rPr lang="en-US" sz="1200" b="0" i="1" u="none" strike="noStrike" kern="1200" baseline="0" dirty="0" smtClean="0">
                <a:solidFill>
                  <a:schemeClr val="tx1"/>
                </a:solidFill>
                <a:latin typeface="+mn-lt"/>
                <a:ea typeface="+mn-ea"/>
                <a:cs typeface="+mn-cs"/>
              </a:rPr>
              <a:t>language forgetting (I mentioned this earlier you may remember)</a:t>
            </a:r>
          </a:p>
          <a:p>
            <a:r>
              <a:rPr lang="en-US" sz="1200" b="0" i="0" u="none" strike="noStrike" kern="1200" baseline="0" dirty="0" smtClean="0">
                <a:solidFill>
                  <a:schemeClr val="tx1"/>
                </a:solidFill>
                <a:latin typeface="+mn-lt"/>
                <a:ea typeface="+mn-ea"/>
                <a:cs typeface="+mn-cs"/>
              </a:rPr>
              <a:t>	- 5 subjects started learning L3 at a late age (on average 26.8 years) </a:t>
            </a:r>
          </a:p>
          <a:p>
            <a:r>
              <a:rPr lang="en-US" sz="1200" b="0" i="0" u="none" strike="noStrike" kern="1200" baseline="0" dirty="0" smtClean="0">
                <a:solidFill>
                  <a:schemeClr val="tx1"/>
                </a:solidFill>
                <a:latin typeface="+mn-lt"/>
                <a:ea typeface="+mn-ea"/>
                <a:cs typeface="+mn-cs"/>
              </a:rPr>
              <a:t>	and </a:t>
            </a:r>
          </a:p>
          <a:p>
            <a:r>
              <a:rPr lang="en-US" sz="1200" b="0" i="0" u="none" strike="noStrike" kern="1200" baseline="0" dirty="0" smtClean="0">
                <a:solidFill>
                  <a:schemeClr val="tx1"/>
                </a:solidFill>
                <a:latin typeface="+mn-lt"/>
                <a:ea typeface="+mn-ea"/>
                <a:cs typeface="+mn-cs"/>
              </a:rPr>
              <a:t>	- 2 state that they never (or have not yet) achieved fluency, </a:t>
            </a:r>
          </a:p>
          <a:p>
            <a:r>
              <a:rPr lang="en-US" sz="1200" b="0" i="0" u="none" strike="noStrike" kern="1200" baseline="0" dirty="0" smtClean="0">
                <a:solidFill>
                  <a:schemeClr val="tx1"/>
                </a:solidFill>
                <a:latin typeface="+mn-lt"/>
                <a:ea typeface="+mn-ea"/>
                <a:cs typeface="+mn-cs"/>
              </a:rPr>
              <a:t>	- whilst one other considers himself only fluent in reading. </a:t>
            </a:r>
          </a:p>
          <a:p>
            <a:r>
              <a:rPr lang="en-US" sz="1200" b="0" i="0" u="none" strike="noStrike" kern="1200" baseline="0" dirty="0" smtClean="0">
                <a:solidFill>
                  <a:schemeClr val="tx1"/>
                </a:solidFill>
                <a:latin typeface="+mn-lt"/>
                <a:ea typeface="+mn-ea"/>
                <a:cs typeface="+mn-cs"/>
              </a:rPr>
              <a:t>	- Of the 2 who attained fluency, one spent 10 years perfecting L3 but never lived in an environment where the language is spoken, </a:t>
            </a:r>
          </a:p>
          <a:p>
            <a:r>
              <a:rPr lang="en-US" sz="1200" b="0" i="0" u="none" strike="noStrike" kern="1200" baseline="0" dirty="0" smtClean="0">
                <a:solidFill>
                  <a:schemeClr val="tx1"/>
                </a:solidFill>
                <a:latin typeface="+mn-lt"/>
                <a:ea typeface="+mn-ea"/>
                <a:cs typeface="+mn-cs"/>
              </a:rPr>
              <a:t>	  once again there are aspects of </a:t>
            </a:r>
            <a:r>
              <a:rPr lang="en-US" sz="1200" b="0" i="1" u="none" strike="noStrike" kern="1200" baseline="0" dirty="0" smtClean="0">
                <a:solidFill>
                  <a:schemeClr val="tx1"/>
                </a:solidFill>
                <a:latin typeface="+mn-lt"/>
                <a:ea typeface="+mn-ea"/>
                <a:cs typeface="+mn-cs"/>
              </a:rPr>
              <a:t>language forgetting</a:t>
            </a:r>
            <a:r>
              <a:rPr lang="en-US" sz="1200" b="0" i="0" u="none" strike="noStrike" kern="1200" baseline="0" dirty="0" smtClean="0">
                <a:solidFill>
                  <a:schemeClr val="tx1"/>
                </a:solidFill>
                <a:latin typeface="+mn-lt"/>
                <a:ea typeface="+mn-ea"/>
                <a:cs typeface="+mn-cs"/>
              </a:rPr>
              <a:t>, here. </a:t>
            </a:r>
          </a:p>
          <a:p>
            <a:r>
              <a:rPr lang="en-US" sz="1200" b="0" i="0" u="none" strike="noStrike" kern="1200" baseline="0" dirty="0" smtClean="0">
                <a:solidFill>
                  <a:schemeClr val="tx1"/>
                </a:solidFill>
                <a:latin typeface="+mn-lt"/>
                <a:ea typeface="+mn-ea"/>
                <a:cs typeface="+mn-cs"/>
              </a:rPr>
              <a:t>	- The other person is linguistically most interesting. He has spent a long time (over 14 years and up to the present day) in an environment where his L3 is spoken, </a:t>
            </a:r>
          </a:p>
          <a:p>
            <a:r>
              <a:rPr lang="en-US" sz="1200" b="0" i="0" u="none" strike="noStrike" kern="1200" baseline="0" dirty="0" smtClean="0">
                <a:solidFill>
                  <a:schemeClr val="tx1"/>
                </a:solidFill>
                <a:latin typeface="+mn-lt"/>
                <a:ea typeface="+mn-ea"/>
                <a:cs typeface="+mn-cs"/>
              </a:rPr>
              <a:t>	   He speaks the language only with friends and consumes some TV and radio in L3. </a:t>
            </a:r>
          </a:p>
          <a:p>
            <a:r>
              <a:rPr lang="en-US" sz="1200" b="0" i="0" u="none" strike="noStrike" kern="1200" baseline="0" dirty="0" smtClean="0">
                <a:solidFill>
                  <a:schemeClr val="tx1"/>
                </a:solidFill>
                <a:latin typeface="+mn-lt"/>
                <a:ea typeface="+mn-ea"/>
                <a:cs typeface="+mn-cs"/>
              </a:rPr>
              <a:t>	   This subject is widely travelled and seems to have established English (his L2) as his main language of communication wherever he goes, </a:t>
            </a:r>
          </a:p>
          <a:p>
            <a:r>
              <a:rPr lang="en-US" sz="1200" b="0" i="0" u="none" strike="noStrike" kern="1200" baseline="0" dirty="0" smtClean="0">
                <a:solidFill>
                  <a:schemeClr val="tx1"/>
                </a:solidFill>
                <a:latin typeface="+mn-lt"/>
                <a:ea typeface="+mn-ea"/>
                <a:cs typeface="+mn-cs"/>
              </a:rPr>
              <a:t>	   despite never having lived in an English-speaking country. </a:t>
            </a:r>
          </a:p>
          <a:p>
            <a:r>
              <a:rPr lang="en-US" sz="1200" b="0" i="0" u="none" strike="noStrike" kern="1200" baseline="0" dirty="0" smtClean="0">
                <a:solidFill>
                  <a:schemeClr val="tx1"/>
                </a:solidFill>
                <a:latin typeface="+mn-lt"/>
                <a:ea typeface="+mn-ea"/>
                <a:cs typeface="+mn-cs"/>
              </a:rPr>
              <a:t>	   Emotionally, though, he still prefers his mother tongue. </a:t>
            </a:r>
          </a:p>
          <a:p>
            <a:r>
              <a:rPr lang="en-US" sz="1200" b="0" i="0" u="none" strike="noStrike" kern="1200" baseline="0" dirty="0" smtClean="0">
                <a:solidFill>
                  <a:schemeClr val="tx1"/>
                </a:solidFill>
                <a:latin typeface="+mn-lt"/>
                <a:ea typeface="+mn-ea"/>
                <a:cs typeface="+mn-cs"/>
              </a:rPr>
              <a:t>	- The last subject from the group is still at high school and is still acquiring his L3. </a:t>
            </a:r>
          </a:p>
          <a:p>
            <a:r>
              <a:rPr lang="en-US" sz="1200" b="0" i="0" u="none" strike="noStrike" kern="1200" baseline="0" dirty="0" smtClean="0">
                <a:solidFill>
                  <a:schemeClr val="tx1"/>
                </a:solidFill>
                <a:latin typeface="+mn-lt"/>
                <a:ea typeface="+mn-ea"/>
                <a:cs typeface="+mn-cs"/>
              </a:rPr>
              <a:t>To summarize: </a:t>
            </a:r>
          </a:p>
          <a:p>
            <a:r>
              <a:rPr lang="en-US" sz="1200" b="0" i="0" u="none" strike="noStrike" kern="1200" baseline="0" dirty="0" smtClean="0">
                <a:solidFill>
                  <a:schemeClr val="tx1"/>
                </a:solidFill>
                <a:latin typeface="+mn-lt"/>
                <a:ea typeface="+mn-ea"/>
                <a:cs typeface="+mn-cs"/>
              </a:rPr>
              <a:t>	- this group contains 4 men who have not yet reached fluency in L3. </a:t>
            </a:r>
          </a:p>
          <a:p>
            <a:r>
              <a:rPr lang="en-US" sz="1200" b="0" i="0" u="none" strike="noStrike" kern="1200" baseline="0" dirty="0" smtClean="0">
                <a:solidFill>
                  <a:schemeClr val="tx1"/>
                </a:solidFill>
                <a:latin typeface="+mn-lt"/>
                <a:ea typeface="+mn-ea"/>
                <a:cs typeface="+mn-cs"/>
              </a:rPr>
              <a:t>	- Two others display examples of language loss. </a:t>
            </a:r>
          </a:p>
          <a:p>
            <a:r>
              <a:rPr lang="en-US" sz="1200" b="0" i="0" u="none" strike="noStrike" kern="1200" baseline="0" dirty="0" smtClean="0">
                <a:solidFill>
                  <a:schemeClr val="tx1"/>
                </a:solidFill>
                <a:latin typeface="+mn-lt"/>
                <a:ea typeface="+mn-ea"/>
                <a:cs typeface="+mn-cs"/>
              </a:rPr>
              <a:t>	- One is the classic case of learning a language as a child and having little chance or reason to use the language for many years, </a:t>
            </a:r>
          </a:p>
          <a:p>
            <a:r>
              <a:rPr lang="en-US" sz="1200" b="0" i="0" u="none" strike="noStrike" kern="1200" baseline="0" dirty="0" smtClean="0">
                <a:solidFill>
                  <a:schemeClr val="tx1"/>
                </a:solidFill>
                <a:latin typeface="+mn-lt"/>
                <a:ea typeface="+mn-ea"/>
                <a:cs typeface="+mn-cs"/>
              </a:rPr>
              <a:t>	- the other learnt L3 as an adult but lost fluency having never lived for an extended period in an environment where his L3 is spoken. </a:t>
            </a:r>
          </a:p>
          <a:p>
            <a:r>
              <a:rPr lang="en-US" sz="1200" b="0" i="0" u="none" strike="noStrike" kern="1200" baseline="0" dirty="0" smtClean="0">
                <a:solidFill>
                  <a:schemeClr val="tx1"/>
                </a:solidFill>
                <a:latin typeface="+mn-lt"/>
                <a:ea typeface="+mn-ea"/>
                <a:cs typeface="+mn-cs"/>
              </a:rPr>
              <a:t>	- The last member of group M3 appears to have established English as his lingua franca, </a:t>
            </a:r>
          </a:p>
          <a:p>
            <a:r>
              <a:rPr lang="en-US" sz="1200" b="0" i="0" u="none" strike="noStrike" kern="1200" baseline="0" dirty="0" smtClean="0">
                <a:solidFill>
                  <a:schemeClr val="tx1"/>
                </a:solidFill>
                <a:latin typeface="+mn-lt"/>
                <a:ea typeface="+mn-ea"/>
                <a:cs typeface="+mn-cs"/>
              </a:rPr>
              <a:t>	   causing his L3 – although it is the language of his long-term and current environment – to decline in fluency. </a:t>
            </a:r>
          </a:p>
          <a:p>
            <a:endParaRPr lang="de-CH" dirty="0"/>
          </a:p>
        </p:txBody>
      </p:sp>
      <p:sp>
        <p:nvSpPr>
          <p:cNvPr id="4" name="Foliennummernplatzhalter 3"/>
          <p:cNvSpPr>
            <a:spLocks noGrp="1"/>
          </p:cNvSpPr>
          <p:nvPr>
            <p:ph type="sldNum" sz="quarter" idx="10"/>
          </p:nvPr>
        </p:nvSpPr>
        <p:spPr/>
        <p:txBody>
          <a:bodyPr/>
          <a:lstStyle/>
          <a:p>
            <a:fld id="{DAF19B9A-F03E-4FD1-9400-A6CACECD5895}" type="slidenum">
              <a:rPr lang="en-GB" smtClean="0"/>
              <a:t>36</a:t>
            </a:fld>
            <a:endParaRPr lang="en-GB"/>
          </a:p>
        </p:txBody>
      </p:sp>
    </p:spTree>
    <p:extLst>
      <p:ext uri="{BB962C8B-B14F-4D97-AF65-F5344CB8AC3E}">
        <p14:creationId xmlns:p14="http://schemas.microsoft.com/office/powerpoint/2010/main" val="311674820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M4 is a group of 4 males whose language fluency in L4 is below 35% (see Figure 20). Amongst the females, </a:t>
            </a:r>
            <a:r>
              <a:rPr lang="en-US" sz="1200" b="0" i="1" u="none" strike="noStrike" kern="1200" baseline="0" dirty="0" smtClean="0">
                <a:solidFill>
                  <a:schemeClr val="tx1"/>
                </a:solidFill>
                <a:latin typeface="+mn-lt"/>
                <a:ea typeface="+mn-ea"/>
                <a:cs typeface="+mn-cs"/>
              </a:rPr>
              <a:t>all </a:t>
            </a:r>
            <a:r>
              <a:rPr lang="en-US" sz="1200" b="0" i="0" u="none" strike="noStrike" kern="1200" baseline="0" dirty="0" smtClean="0">
                <a:solidFill>
                  <a:schemeClr val="tx1"/>
                </a:solidFill>
                <a:latin typeface="+mn-lt"/>
                <a:ea typeface="+mn-ea"/>
                <a:cs typeface="+mn-cs"/>
              </a:rPr>
              <a:t>had a higher level of fluency for L4. </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I think I’ll just summarize the bottom line here:</a:t>
            </a:r>
          </a:p>
          <a:p>
            <a:r>
              <a:rPr lang="en-US" sz="1200" b="0" i="0" u="none" strike="noStrike" kern="1200" baseline="0" dirty="0" smtClean="0">
                <a:solidFill>
                  <a:schemeClr val="tx1"/>
                </a:solidFill>
                <a:latin typeface="+mn-lt"/>
                <a:ea typeface="+mn-ea"/>
                <a:cs typeface="+mn-cs"/>
              </a:rPr>
              <a:t>	- It seems that 3 of this group have never achieved full fluency and now find little motivation for using L4. </a:t>
            </a:r>
          </a:p>
          <a:p>
            <a:r>
              <a:rPr lang="en-US" sz="1200" b="0" i="0" u="none" strike="noStrike" kern="1200" baseline="0" dirty="0" smtClean="0">
                <a:solidFill>
                  <a:schemeClr val="tx1"/>
                </a:solidFill>
                <a:latin typeface="+mn-lt"/>
                <a:ea typeface="+mn-ea"/>
                <a:cs typeface="+mn-cs"/>
              </a:rPr>
              <a:t>	- The remaining member of the group displays, once again, evidence of </a:t>
            </a:r>
            <a:r>
              <a:rPr lang="en-US" sz="1200" b="0" i="1" u="none" strike="noStrike" kern="1200" baseline="0" dirty="0" smtClean="0">
                <a:solidFill>
                  <a:schemeClr val="tx1"/>
                </a:solidFill>
                <a:latin typeface="+mn-lt"/>
                <a:ea typeface="+mn-ea"/>
                <a:cs typeface="+mn-cs"/>
              </a:rPr>
              <a:t>language forgetting </a:t>
            </a:r>
          </a:p>
          <a:p>
            <a:endParaRPr lang="en-US" sz="1200" b="0" i="1" u="none" strike="noStrike" kern="1200" baseline="0" dirty="0" smtClean="0">
              <a:solidFill>
                <a:schemeClr val="tx1"/>
              </a:solidFill>
              <a:latin typeface="+mn-lt"/>
              <a:ea typeface="+mn-ea"/>
              <a:cs typeface="+mn-cs"/>
            </a:endParaRPr>
          </a:p>
          <a:p>
            <a:r>
              <a:rPr lang="en-US" sz="1200" b="0" i="1" u="none" strike="noStrike" kern="1200" baseline="0" dirty="0" smtClean="0">
                <a:solidFill>
                  <a:schemeClr val="tx1"/>
                </a:solidFill>
                <a:latin typeface="+mn-lt"/>
                <a:ea typeface="+mn-ea"/>
                <a:cs typeface="+mn-cs"/>
              </a:rPr>
              <a:t>By the way, the single female on 40% for L4 is another Hungarian who uses English for work. She has 2 very under used languages L1 and L2 are Hungarian and Rumanian</a:t>
            </a:r>
            <a:endParaRPr lang="de-CH" dirty="0"/>
          </a:p>
        </p:txBody>
      </p:sp>
      <p:sp>
        <p:nvSpPr>
          <p:cNvPr id="4" name="Foliennummernplatzhalter 3"/>
          <p:cNvSpPr>
            <a:spLocks noGrp="1"/>
          </p:cNvSpPr>
          <p:nvPr>
            <p:ph type="sldNum" sz="quarter" idx="10"/>
          </p:nvPr>
        </p:nvSpPr>
        <p:spPr/>
        <p:txBody>
          <a:bodyPr/>
          <a:lstStyle/>
          <a:p>
            <a:fld id="{DAF19B9A-F03E-4FD1-9400-A6CACECD5895}" type="slidenum">
              <a:rPr lang="en-GB" smtClean="0"/>
              <a:t>37</a:t>
            </a:fld>
            <a:endParaRPr lang="en-GB"/>
          </a:p>
        </p:txBody>
      </p:sp>
    </p:spTree>
    <p:extLst>
      <p:ext uri="{BB962C8B-B14F-4D97-AF65-F5344CB8AC3E}">
        <p14:creationId xmlns:p14="http://schemas.microsoft.com/office/powerpoint/2010/main" val="361746946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dirty="0" err="1" smtClean="0"/>
              <a:t>For</a:t>
            </a:r>
            <a:r>
              <a:rPr lang="de-CH" dirty="0" smtClean="0"/>
              <a:t> </a:t>
            </a:r>
            <a:r>
              <a:rPr lang="de-CH" dirty="0" err="1" smtClean="0"/>
              <a:t>languages</a:t>
            </a:r>
            <a:r>
              <a:rPr lang="de-CH" dirty="0" smtClean="0"/>
              <a:t> L5 </a:t>
            </a:r>
            <a:r>
              <a:rPr lang="de-CH" dirty="0" err="1" smtClean="0"/>
              <a:t>and</a:t>
            </a:r>
            <a:r>
              <a:rPr lang="de-CH" dirty="0" smtClean="0"/>
              <a:t> L6 </a:t>
            </a:r>
            <a:r>
              <a:rPr lang="de-CH" dirty="0" err="1" smtClean="0"/>
              <a:t>you</a:t>
            </a:r>
            <a:r>
              <a:rPr lang="de-CH" baseline="0" dirty="0" smtClean="0"/>
              <a:t> </a:t>
            </a:r>
            <a:r>
              <a:rPr lang="de-CH" baseline="0" dirty="0" err="1" smtClean="0"/>
              <a:t>can</a:t>
            </a:r>
            <a:r>
              <a:rPr lang="de-CH" baseline="0" dirty="0" smtClean="0"/>
              <a:t> </a:t>
            </a:r>
            <a:r>
              <a:rPr lang="de-CH" baseline="0" dirty="0" err="1" smtClean="0"/>
              <a:t>see</a:t>
            </a:r>
            <a:r>
              <a:rPr lang="de-CH" baseline="0" dirty="0" smtClean="0"/>
              <a:t> </a:t>
            </a:r>
            <a:r>
              <a:rPr lang="de-CH" baseline="0" dirty="0" err="1" smtClean="0"/>
              <a:t>for</a:t>
            </a:r>
            <a:r>
              <a:rPr lang="de-CH" baseline="0" dirty="0" smtClean="0"/>
              <a:t> </a:t>
            </a:r>
            <a:r>
              <a:rPr lang="de-CH" baseline="0" dirty="0" err="1" smtClean="0"/>
              <a:t>yourself</a:t>
            </a:r>
            <a:r>
              <a:rPr lang="de-CH" baseline="0" dirty="0" smtClean="0"/>
              <a:t> </a:t>
            </a:r>
            <a:r>
              <a:rPr lang="de-CH" baseline="0" dirty="0" err="1" smtClean="0"/>
              <a:t>that</a:t>
            </a:r>
            <a:r>
              <a:rPr lang="de-CH" baseline="0" dirty="0" smtClean="0"/>
              <a:t> </a:t>
            </a:r>
            <a:r>
              <a:rPr lang="de-CH" baseline="0" dirty="0" err="1" smtClean="0"/>
              <a:t>the</a:t>
            </a:r>
            <a:r>
              <a:rPr lang="de-CH" baseline="0" dirty="0" smtClean="0"/>
              <a:t> </a:t>
            </a:r>
            <a:r>
              <a:rPr lang="de-CH" baseline="0" dirty="0" err="1" smtClean="0"/>
              <a:t>usage</a:t>
            </a:r>
            <a:r>
              <a:rPr lang="de-CH" baseline="0" dirty="0" smtClean="0"/>
              <a:t>/</a:t>
            </a:r>
            <a:r>
              <a:rPr lang="de-CH" baseline="0" dirty="0" err="1" smtClean="0"/>
              <a:t>fluency</a:t>
            </a:r>
            <a:r>
              <a:rPr lang="de-CH" baseline="0" dirty="0" smtClean="0"/>
              <a:t> </a:t>
            </a:r>
            <a:r>
              <a:rPr lang="de-CH" baseline="0" dirty="0" err="1" smtClean="0"/>
              <a:t>distribution</a:t>
            </a:r>
            <a:r>
              <a:rPr lang="de-CH" baseline="0" dirty="0" smtClean="0"/>
              <a:t> was </a:t>
            </a:r>
            <a:r>
              <a:rPr lang="de-CH" baseline="0" dirty="0" err="1" smtClean="0"/>
              <a:t>comparable</a:t>
            </a:r>
            <a:r>
              <a:rPr lang="de-CH" baseline="0" dirty="0" smtClean="0"/>
              <a:t> </a:t>
            </a:r>
            <a:r>
              <a:rPr lang="de-CH" baseline="0" dirty="0" err="1" smtClean="0"/>
              <a:t>for</a:t>
            </a:r>
            <a:r>
              <a:rPr lang="de-CH" baseline="0" dirty="0" smtClean="0"/>
              <a:t> </a:t>
            </a:r>
            <a:r>
              <a:rPr lang="de-CH" baseline="0" dirty="0" err="1" smtClean="0"/>
              <a:t>both</a:t>
            </a:r>
            <a:r>
              <a:rPr lang="de-CH" baseline="0" dirty="0" smtClean="0"/>
              <a:t> </a:t>
            </a:r>
            <a:r>
              <a:rPr lang="de-CH" baseline="0" dirty="0" err="1" smtClean="0"/>
              <a:t>genders</a:t>
            </a:r>
            <a:r>
              <a:rPr lang="de-CH" baseline="0" dirty="0" smtClean="0"/>
              <a:t>. </a:t>
            </a:r>
          </a:p>
          <a:p>
            <a:r>
              <a:rPr lang="de-CH" baseline="0" dirty="0" err="1" smtClean="0"/>
              <a:t>Obviously</a:t>
            </a:r>
            <a:r>
              <a:rPr lang="de-CH" baseline="0" dirty="0" smtClean="0"/>
              <a:t> </a:t>
            </a:r>
            <a:r>
              <a:rPr lang="de-CH" baseline="0" dirty="0" err="1" smtClean="0"/>
              <a:t>the</a:t>
            </a:r>
            <a:r>
              <a:rPr lang="de-CH" baseline="0" dirty="0" smtClean="0"/>
              <a:t> pure </a:t>
            </a:r>
            <a:r>
              <a:rPr lang="de-CH" baseline="0" dirty="0" err="1" smtClean="0"/>
              <a:t>numbers</a:t>
            </a:r>
            <a:r>
              <a:rPr lang="de-CH" baseline="0" dirty="0" smtClean="0"/>
              <a:t> in </a:t>
            </a:r>
            <a:r>
              <a:rPr lang="de-CH" baseline="0" dirty="0" err="1" smtClean="0"/>
              <a:t>these</a:t>
            </a:r>
            <a:r>
              <a:rPr lang="de-CH" baseline="0" dirty="0" smtClean="0"/>
              <a:t> </a:t>
            </a:r>
            <a:r>
              <a:rPr lang="de-CH" baseline="0" dirty="0" err="1" smtClean="0"/>
              <a:t>groups</a:t>
            </a:r>
            <a:r>
              <a:rPr lang="de-CH" baseline="0" dirty="0" smtClean="0"/>
              <a:t> </a:t>
            </a:r>
            <a:r>
              <a:rPr lang="de-CH" baseline="0" dirty="0" err="1" smtClean="0"/>
              <a:t>are</a:t>
            </a:r>
            <a:r>
              <a:rPr lang="de-CH" baseline="0" dirty="0" smtClean="0"/>
              <a:t> </a:t>
            </a:r>
            <a:r>
              <a:rPr lang="de-CH" baseline="0" dirty="0" err="1" smtClean="0"/>
              <a:t>very</a:t>
            </a:r>
            <a:r>
              <a:rPr lang="de-CH" baseline="0" dirty="0" smtClean="0"/>
              <a:t> </a:t>
            </a:r>
            <a:r>
              <a:rPr lang="de-CH" baseline="0" dirty="0" err="1" smtClean="0"/>
              <a:t>low</a:t>
            </a:r>
            <a:endParaRPr lang="de-CH" dirty="0"/>
          </a:p>
        </p:txBody>
      </p:sp>
      <p:sp>
        <p:nvSpPr>
          <p:cNvPr id="4" name="Foliennummernplatzhalter 3"/>
          <p:cNvSpPr>
            <a:spLocks noGrp="1"/>
          </p:cNvSpPr>
          <p:nvPr>
            <p:ph type="sldNum" sz="quarter" idx="10"/>
          </p:nvPr>
        </p:nvSpPr>
        <p:spPr/>
        <p:txBody>
          <a:bodyPr/>
          <a:lstStyle/>
          <a:p>
            <a:fld id="{DAF19B9A-F03E-4FD1-9400-A6CACECD5895}" type="slidenum">
              <a:rPr lang="en-GB" smtClean="0"/>
              <a:t>38</a:t>
            </a:fld>
            <a:endParaRPr lang="en-GB"/>
          </a:p>
        </p:txBody>
      </p:sp>
    </p:spTree>
    <p:extLst>
      <p:ext uri="{BB962C8B-B14F-4D97-AF65-F5344CB8AC3E}">
        <p14:creationId xmlns:p14="http://schemas.microsoft.com/office/powerpoint/2010/main" val="128622649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dirty="0" smtClean="0"/>
              <a:t>Nice </a:t>
            </a:r>
            <a:r>
              <a:rPr lang="de-CH" dirty="0" err="1" smtClean="0"/>
              <a:t>to</a:t>
            </a:r>
            <a:r>
              <a:rPr lang="de-CH" dirty="0" smtClean="0"/>
              <a:t> </a:t>
            </a:r>
            <a:r>
              <a:rPr lang="de-CH" dirty="0" err="1" smtClean="0"/>
              <a:t>see</a:t>
            </a:r>
            <a:r>
              <a:rPr lang="de-CH" dirty="0" smtClean="0"/>
              <a:t> </a:t>
            </a:r>
            <a:r>
              <a:rPr lang="de-CH" dirty="0" err="1" smtClean="0"/>
              <a:t>that</a:t>
            </a:r>
            <a:r>
              <a:rPr lang="de-CH" dirty="0" smtClean="0"/>
              <a:t> – </a:t>
            </a:r>
            <a:r>
              <a:rPr lang="de-CH" dirty="0" err="1" smtClean="0"/>
              <a:t>although</a:t>
            </a:r>
            <a:r>
              <a:rPr lang="de-CH" dirty="0" smtClean="0"/>
              <a:t> </a:t>
            </a:r>
            <a:r>
              <a:rPr lang="de-CH" dirty="0" err="1" smtClean="0"/>
              <a:t>there</a:t>
            </a:r>
            <a:r>
              <a:rPr lang="de-CH" dirty="0" smtClean="0"/>
              <a:t> </a:t>
            </a:r>
            <a:r>
              <a:rPr lang="de-CH" dirty="0" err="1" smtClean="0"/>
              <a:t>were</a:t>
            </a:r>
            <a:r>
              <a:rPr lang="de-CH" dirty="0" smtClean="0"/>
              <a:t> </a:t>
            </a:r>
            <a:r>
              <a:rPr lang="de-CH" dirty="0" err="1" smtClean="0"/>
              <a:t>more</a:t>
            </a:r>
            <a:r>
              <a:rPr lang="de-CH" dirty="0" smtClean="0"/>
              <a:t> </a:t>
            </a:r>
            <a:r>
              <a:rPr lang="de-CH" dirty="0" err="1" smtClean="0"/>
              <a:t>men</a:t>
            </a:r>
            <a:r>
              <a:rPr lang="de-CH" dirty="0" smtClean="0"/>
              <a:t> in</a:t>
            </a:r>
            <a:r>
              <a:rPr lang="de-CH" baseline="0" dirty="0" smtClean="0"/>
              <a:t> </a:t>
            </a:r>
            <a:r>
              <a:rPr lang="de-CH" baseline="0" dirty="0" err="1" smtClean="0"/>
              <a:t>the</a:t>
            </a:r>
            <a:r>
              <a:rPr lang="de-CH" baseline="0" dirty="0" smtClean="0"/>
              <a:t> </a:t>
            </a:r>
            <a:r>
              <a:rPr lang="de-CH" baseline="0" dirty="0" err="1" smtClean="0"/>
              <a:t>survey</a:t>
            </a:r>
            <a:r>
              <a:rPr lang="de-CH" baseline="0" dirty="0" smtClean="0"/>
              <a:t> </a:t>
            </a:r>
            <a:r>
              <a:rPr lang="de-CH" baseline="0" dirty="0" err="1" smtClean="0"/>
              <a:t>that</a:t>
            </a:r>
            <a:r>
              <a:rPr lang="de-CH" baseline="0" dirty="0" smtClean="0"/>
              <a:t> </a:t>
            </a:r>
            <a:r>
              <a:rPr lang="de-CH" baseline="0" dirty="0" err="1" smtClean="0"/>
              <a:t>there</a:t>
            </a:r>
            <a:r>
              <a:rPr lang="de-CH" baseline="0" dirty="0" smtClean="0"/>
              <a:t> </a:t>
            </a:r>
            <a:r>
              <a:rPr lang="de-CH" baseline="0" dirty="0" err="1" smtClean="0"/>
              <a:t>are</a:t>
            </a:r>
            <a:r>
              <a:rPr lang="de-CH" baseline="0" dirty="0" smtClean="0"/>
              <a:t> </a:t>
            </a:r>
            <a:r>
              <a:rPr lang="de-CH" baseline="0" dirty="0" err="1" smtClean="0"/>
              <a:t>twice</a:t>
            </a:r>
            <a:r>
              <a:rPr lang="de-CH" baseline="0" dirty="0" smtClean="0"/>
              <a:t> </a:t>
            </a:r>
            <a:r>
              <a:rPr lang="de-CH" baseline="0" dirty="0" err="1" smtClean="0"/>
              <a:t>as</a:t>
            </a:r>
            <a:r>
              <a:rPr lang="de-CH" baseline="0" dirty="0" smtClean="0"/>
              <a:t> </a:t>
            </a:r>
            <a:r>
              <a:rPr lang="de-CH" baseline="0" dirty="0" err="1" smtClean="0"/>
              <a:t>many</a:t>
            </a:r>
            <a:r>
              <a:rPr lang="de-CH" baseline="0" dirty="0" smtClean="0"/>
              <a:t> </a:t>
            </a:r>
            <a:r>
              <a:rPr lang="de-CH" baseline="0" dirty="0" err="1" smtClean="0"/>
              <a:t>women</a:t>
            </a:r>
            <a:r>
              <a:rPr lang="de-CH" baseline="0" dirty="0" smtClean="0"/>
              <a:t> </a:t>
            </a:r>
            <a:r>
              <a:rPr lang="de-CH" baseline="0" dirty="0" err="1" smtClean="0"/>
              <a:t>with</a:t>
            </a:r>
            <a:r>
              <a:rPr lang="de-CH" baseline="0" dirty="0" smtClean="0"/>
              <a:t> 6 </a:t>
            </a:r>
            <a:r>
              <a:rPr lang="de-CH" baseline="0" dirty="0" err="1" smtClean="0"/>
              <a:t>languages</a:t>
            </a:r>
            <a:r>
              <a:rPr lang="de-CH" baseline="0" dirty="0" smtClean="0"/>
              <a:t> </a:t>
            </a:r>
            <a:r>
              <a:rPr lang="de-CH" baseline="0" dirty="0" err="1" smtClean="0"/>
              <a:t>as</a:t>
            </a:r>
            <a:r>
              <a:rPr lang="de-CH" baseline="0" dirty="0" smtClean="0"/>
              <a:t> </a:t>
            </a:r>
            <a:r>
              <a:rPr lang="de-CH" baseline="0" dirty="0" err="1" smtClean="0"/>
              <a:t>men</a:t>
            </a:r>
            <a:r>
              <a:rPr lang="de-CH" baseline="0" dirty="0" smtClean="0"/>
              <a:t> </a:t>
            </a:r>
            <a:r>
              <a:rPr lang="de-CH" baseline="0" dirty="0" smtClean="0">
                <a:sym typeface="Wingdings" panose="05000000000000000000" pitchFamily="2" charset="2"/>
              </a:rPr>
              <a:t></a:t>
            </a:r>
            <a:endParaRPr lang="de-CH" dirty="0"/>
          </a:p>
        </p:txBody>
      </p:sp>
      <p:sp>
        <p:nvSpPr>
          <p:cNvPr id="4" name="Foliennummernplatzhalter 3"/>
          <p:cNvSpPr>
            <a:spLocks noGrp="1"/>
          </p:cNvSpPr>
          <p:nvPr>
            <p:ph type="sldNum" sz="quarter" idx="10"/>
          </p:nvPr>
        </p:nvSpPr>
        <p:spPr/>
        <p:txBody>
          <a:bodyPr/>
          <a:lstStyle/>
          <a:p>
            <a:fld id="{DAF19B9A-F03E-4FD1-9400-A6CACECD5895}" type="slidenum">
              <a:rPr lang="en-GB" smtClean="0"/>
              <a:t>39</a:t>
            </a:fld>
            <a:endParaRPr lang="en-GB"/>
          </a:p>
        </p:txBody>
      </p:sp>
    </p:spTree>
    <p:extLst>
      <p:ext uri="{BB962C8B-B14F-4D97-AF65-F5344CB8AC3E}">
        <p14:creationId xmlns:p14="http://schemas.microsoft.com/office/powerpoint/2010/main" val="14808533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noProof="0" dirty="0" smtClean="0"/>
              <a:t>Good evening. My name is Janice Butler and I‘ll be talking to you this evening </a:t>
            </a:r>
            <a:r>
              <a:rPr lang="en-GB" b="0" u="none" noProof="0" dirty="0" smtClean="0"/>
              <a:t>about the phenomena </a:t>
            </a:r>
            <a:r>
              <a:rPr lang="en-GB" b="1" u="sng" noProof="0" dirty="0" smtClean="0"/>
              <a:t>of</a:t>
            </a:r>
            <a:r>
              <a:rPr lang="en-GB" b="0" u="none" noProof="0" dirty="0" smtClean="0"/>
              <a:t> and </a:t>
            </a:r>
            <a:r>
              <a:rPr lang="en-GB" b="1" u="sng" noProof="0" dirty="0" smtClean="0"/>
              <a:t>experimentation in </a:t>
            </a:r>
            <a:r>
              <a:rPr lang="en-GB" b="0" u="none" noProof="0" dirty="0" smtClean="0"/>
              <a:t>bilingualism and multilingualism.</a:t>
            </a:r>
          </a:p>
          <a:p>
            <a:endParaRPr lang="en-GB" noProof="0" dirty="0" smtClean="0"/>
          </a:p>
          <a:p>
            <a:pPr marL="171450" indent="-171450">
              <a:buFont typeface="Arial" panose="020B0604020202020204" pitchFamily="34" charset="0"/>
              <a:buChar char="•"/>
            </a:pPr>
            <a:r>
              <a:rPr lang="en-GB" noProof="0" dirty="0" smtClean="0"/>
              <a:t>We should</a:t>
            </a:r>
            <a:r>
              <a:rPr lang="en-GB" baseline="0" noProof="0" dirty="0" smtClean="0"/>
              <a:t> be quite clear about what we are talking about and I‘ll begin by explaining the </a:t>
            </a:r>
            <a:r>
              <a:rPr lang="en-GB" b="1" u="sng" baseline="0" noProof="0" dirty="0" smtClean="0"/>
              <a:t>modern understanding </a:t>
            </a:r>
            <a:r>
              <a:rPr lang="en-GB" baseline="0" noProof="0" dirty="0" smtClean="0"/>
              <a:t>of what bilingualism is and which definition </a:t>
            </a:r>
            <a:r>
              <a:rPr lang="en-GB" b="1" u="sng" baseline="0" noProof="0" dirty="0" smtClean="0"/>
              <a:t>I‘ve taken </a:t>
            </a:r>
            <a:r>
              <a:rPr lang="en-GB" baseline="0" noProof="0" dirty="0" smtClean="0"/>
              <a:t>for this project</a:t>
            </a:r>
          </a:p>
          <a:p>
            <a:pPr marL="171450" indent="-171450">
              <a:buFont typeface="Arial" panose="020B0604020202020204" pitchFamily="34" charset="0"/>
              <a:buChar char="•"/>
            </a:pPr>
            <a:r>
              <a:rPr lang="en-GB" baseline="0" noProof="0" dirty="0" smtClean="0"/>
              <a:t>I‘ll provide a few statistics, to let you see what bilingualism means </a:t>
            </a:r>
            <a:r>
              <a:rPr lang="en-GB" b="1" u="sng" baseline="0" noProof="0" dirty="0" smtClean="0"/>
              <a:t>globally</a:t>
            </a:r>
          </a:p>
          <a:p>
            <a:pPr marL="171450" indent="-171450">
              <a:buFont typeface="Arial" panose="020B0604020202020204" pitchFamily="34" charset="0"/>
              <a:buChar char="•"/>
            </a:pPr>
            <a:r>
              <a:rPr lang="en-GB" baseline="0" noProof="0" dirty="0" smtClean="0"/>
              <a:t>Linguistics are of course hugely </a:t>
            </a:r>
            <a:r>
              <a:rPr lang="en-GB" b="1" u="sng" baseline="0" noProof="0" dirty="0" smtClean="0"/>
              <a:t>interesting for academic research </a:t>
            </a:r>
            <a:r>
              <a:rPr lang="en-GB" baseline="0" noProof="0" dirty="0" smtClean="0"/>
              <a:t>and I‘d like to take you through some of the most </a:t>
            </a:r>
            <a:r>
              <a:rPr lang="en-GB" b="1" u="sng" baseline="0" noProof="0" dirty="0" smtClean="0"/>
              <a:t>interesting</a:t>
            </a:r>
            <a:r>
              <a:rPr lang="en-GB" baseline="0" noProof="0" dirty="0" smtClean="0"/>
              <a:t> </a:t>
            </a:r>
            <a:r>
              <a:rPr lang="en-GB" b="1" u="sng" baseline="0" noProof="0" dirty="0" smtClean="0"/>
              <a:t>findings</a:t>
            </a:r>
            <a:r>
              <a:rPr lang="en-GB" baseline="0" noProof="0" dirty="0" smtClean="0"/>
              <a:t> and introduce just a few </a:t>
            </a:r>
            <a:r>
              <a:rPr lang="en-GB" b="1" u="sng" baseline="0" noProof="0" dirty="0" smtClean="0"/>
              <a:t>technical terms </a:t>
            </a:r>
            <a:r>
              <a:rPr lang="en-GB" baseline="0" noProof="0" dirty="0" smtClean="0"/>
              <a:t>which I‘ll be referring to later</a:t>
            </a:r>
          </a:p>
          <a:p>
            <a:pPr marL="171450" indent="-171450">
              <a:buFont typeface="Arial" panose="020B0604020202020204" pitchFamily="34" charset="0"/>
              <a:buChar char="•"/>
            </a:pPr>
            <a:endParaRPr lang="en-GB" baseline="0" noProof="0" dirty="0" smtClean="0"/>
          </a:p>
          <a:p>
            <a:pPr marL="0" indent="0">
              <a:buFont typeface="Arial" panose="020B0604020202020204" pitchFamily="34" charset="0"/>
              <a:buNone/>
            </a:pPr>
            <a:r>
              <a:rPr lang="en-GB" baseline="0" noProof="0" dirty="0" smtClean="0"/>
              <a:t>That will conclude the </a:t>
            </a:r>
            <a:r>
              <a:rPr lang="en-GB" b="1" u="sng" baseline="0" noProof="0" dirty="0" smtClean="0"/>
              <a:t>first</a:t>
            </a:r>
            <a:r>
              <a:rPr lang="en-GB" baseline="0" noProof="0" dirty="0" smtClean="0"/>
              <a:t> (theoretical) </a:t>
            </a:r>
            <a:r>
              <a:rPr lang="en-GB" b="1" u="sng" baseline="0" noProof="0" dirty="0" smtClean="0"/>
              <a:t>half</a:t>
            </a:r>
            <a:r>
              <a:rPr lang="en-GB" baseline="0" noProof="0" dirty="0" smtClean="0"/>
              <a:t> of my presentation. In the second half I‘ll be taking a bit more time to present </a:t>
            </a:r>
            <a:r>
              <a:rPr lang="en-GB" b="1" u="sng" baseline="0" noProof="0" dirty="0" smtClean="0"/>
              <a:t>the experiment </a:t>
            </a:r>
            <a:r>
              <a:rPr lang="en-GB" baseline="0" noProof="0" dirty="0" smtClean="0"/>
              <a:t>that I have conducted:</a:t>
            </a:r>
          </a:p>
          <a:p>
            <a:pPr marL="171450" indent="-171450">
              <a:buFont typeface="Arial" panose="020B0604020202020204" pitchFamily="34" charset="0"/>
              <a:buChar char="•"/>
            </a:pPr>
            <a:r>
              <a:rPr lang="en-GB" baseline="0" noProof="0" dirty="0" smtClean="0"/>
              <a:t>It‘s based on a fairly </a:t>
            </a:r>
            <a:r>
              <a:rPr lang="en-GB" b="1" u="sng" baseline="0" noProof="0" dirty="0" smtClean="0"/>
              <a:t>simple hypothesis</a:t>
            </a:r>
            <a:r>
              <a:rPr lang="en-GB" baseline="0" noProof="0" dirty="0" smtClean="0"/>
              <a:t>.</a:t>
            </a:r>
          </a:p>
          <a:p>
            <a:pPr marL="171450" indent="-171450">
              <a:buFont typeface="Arial" panose="020B0604020202020204" pitchFamily="34" charset="0"/>
              <a:buChar char="•"/>
            </a:pPr>
            <a:r>
              <a:rPr lang="en-GB" baseline="0" noProof="0" dirty="0" smtClean="0"/>
              <a:t>I shall explain the </a:t>
            </a:r>
            <a:r>
              <a:rPr lang="en-GB" b="1" u="sng" baseline="0" noProof="0" dirty="0" smtClean="0"/>
              <a:t>idea</a:t>
            </a:r>
            <a:r>
              <a:rPr lang="en-GB" baseline="0" noProof="0" dirty="0" smtClean="0"/>
              <a:t> behind the experiment</a:t>
            </a:r>
          </a:p>
          <a:p>
            <a:pPr marL="171450" indent="-171450">
              <a:buFont typeface="Arial" panose="020B0604020202020204" pitchFamily="34" charset="0"/>
              <a:buChar char="•"/>
            </a:pPr>
            <a:r>
              <a:rPr lang="en-GB" baseline="0" noProof="0" dirty="0" smtClean="0"/>
              <a:t>Explain how it was </a:t>
            </a:r>
            <a:r>
              <a:rPr lang="en-GB" b="1" u="sng" baseline="0" noProof="0" dirty="0" smtClean="0"/>
              <a:t>conducted</a:t>
            </a:r>
          </a:p>
          <a:p>
            <a:pPr marL="171450" indent="-171450">
              <a:buFont typeface="Arial" panose="020B0604020202020204" pitchFamily="34" charset="0"/>
              <a:buChar char="•"/>
            </a:pPr>
            <a:r>
              <a:rPr lang="en-GB" baseline="0" noProof="0" dirty="0" smtClean="0"/>
              <a:t>Present the </a:t>
            </a:r>
            <a:r>
              <a:rPr lang="en-GB" b="1" u="sng" baseline="0" noProof="0" dirty="0" smtClean="0"/>
              <a:t>results</a:t>
            </a:r>
            <a:r>
              <a:rPr lang="en-GB" baseline="0" noProof="0" dirty="0" smtClean="0"/>
              <a:t> (although I won‘t have enough time to go into all of them here)</a:t>
            </a:r>
          </a:p>
          <a:p>
            <a:pPr marL="171450" indent="-171450">
              <a:buFont typeface="Arial" panose="020B0604020202020204" pitchFamily="34" charset="0"/>
              <a:buChar char="•"/>
            </a:pPr>
            <a:r>
              <a:rPr lang="en-GB" baseline="0" noProof="0" dirty="0" smtClean="0"/>
              <a:t>And then I shall go through the </a:t>
            </a:r>
            <a:r>
              <a:rPr lang="en-GB" b="1" u="sng" baseline="0" noProof="0" dirty="0" smtClean="0"/>
              <a:t>conclusions</a:t>
            </a:r>
            <a:r>
              <a:rPr lang="en-GB" baseline="0" noProof="0" dirty="0" smtClean="0"/>
              <a:t> with you, discuss how this work could be </a:t>
            </a:r>
            <a:r>
              <a:rPr lang="en-GB" b="1" u="sng" baseline="0" noProof="0" dirty="0" smtClean="0"/>
              <a:t>extended</a:t>
            </a:r>
            <a:r>
              <a:rPr lang="en-GB" baseline="0" noProof="0" dirty="0" smtClean="0"/>
              <a:t> and </a:t>
            </a:r>
          </a:p>
          <a:p>
            <a:pPr marL="171450" indent="-171450">
              <a:buFont typeface="Arial" panose="020B0604020202020204" pitchFamily="34" charset="0"/>
              <a:buChar char="•"/>
            </a:pPr>
            <a:r>
              <a:rPr lang="en-GB" baseline="0" noProof="0" dirty="0" smtClean="0"/>
              <a:t>Of course there will be time </a:t>
            </a:r>
            <a:r>
              <a:rPr lang="en-GB" b="1" u="sng" baseline="0" noProof="0" dirty="0" smtClean="0"/>
              <a:t>for questions and a discussion </a:t>
            </a:r>
            <a:r>
              <a:rPr lang="en-GB" baseline="0" noProof="0" dirty="0" smtClean="0"/>
              <a:t>at the end</a:t>
            </a:r>
          </a:p>
        </p:txBody>
      </p:sp>
      <p:sp>
        <p:nvSpPr>
          <p:cNvPr id="4" name="Foliennummernplatzhalter 3"/>
          <p:cNvSpPr>
            <a:spLocks noGrp="1"/>
          </p:cNvSpPr>
          <p:nvPr>
            <p:ph type="sldNum" sz="quarter" idx="10"/>
          </p:nvPr>
        </p:nvSpPr>
        <p:spPr/>
        <p:txBody>
          <a:bodyPr/>
          <a:lstStyle/>
          <a:p>
            <a:fld id="{DAF19B9A-F03E-4FD1-9400-A6CACECD5895}" type="slidenum">
              <a:rPr lang="en-GB" smtClean="0"/>
              <a:t>4</a:t>
            </a:fld>
            <a:endParaRPr lang="en-GB"/>
          </a:p>
        </p:txBody>
      </p:sp>
    </p:spTree>
    <p:extLst>
      <p:ext uri="{BB962C8B-B14F-4D97-AF65-F5344CB8AC3E}">
        <p14:creationId xmlns:p14="http://schemas.microsoft.com/office/powerpoint/2010/main" val="136505393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dirty="0" err="1" smtClean="0"/>
              <a:t>Now</a:t>
            </a:r>
            <a:r>
              <a:rPr lang="de-CH" dirty="0" smtClean="0"/>
              <a:t> just 2 </a:t>
            </a:r>
            <a:r>
              <a:rPr lang="de-CH" dirty="0" err="1" smtClean="0"/>
              <a:t>other</a:t>
            </a:r>
            <a:r>
              <a:rPr lang="de-CH" dirty="0" smtClean="0"/>
              <a:t> </a:t>
            </a:r>
            <a:r>
              <a:rPr lang="de-CH" dirty="0" err="1" smtClean="0"/>
              <a:t>types</a:t>
            </a:r>
            <a:r>
              <a:rPr lang="de-CH" dirty="0" smtClean="0"/>
              <a:t> </a:t>
            </a:r>
            <a:r>
              <a:rPr lang="de-CH" dirty="0" err="1" smtClean="0"/>
              <a:t>of</a:t>
            </a:r>
            <a:r>
              <a:rPr lang="de-CH" dirty="0" smtClean="0"/>
              <a:t> </a:t>
            </a:r>
            <a:r>
              <a:rPr lang="de-CH" dirty="0" err="1" smtClean="0"/>
              <a:t>results</a:t>
            </a:r>
            <a:r>
              <a:rPr lang="de-CH" dirty="0" smtClean="0"/>
              <a:t> </a:t>
            </a:r>
            <a:r>
              <a:rPr lang="de-CH" dirty="0" err="1" smtClean="0"/>
              <a:t>that</a:t>
            </a:r>
            <a:r>
              <a:rPr lang="de-CH" dirty="0" smtClean="0"/>
              <a:t> </a:t>
            </a:r>
            <a:r>
              <a:rPr lang="de-CH" dirty="0" err="1" smtClean="0"/>
              <a:t>I’ve</a:t>
            </a:r>
            <a:r>
              <a:rPr lang="de-CH" dirty="0" smtClean="0"/>
              <a:t> </a:t>
            </a:r>
            <a:r>
              <a:rPr lang="de-CH" dirty="0" err="1" smtClean="0"/>
              <a:t>visualized</a:t>
            </a:r>
            <a:r>
              <a:rPr lang="de-CH" dirty="0" smtClean="0"/>
              <a:t> </a:t>
            </a:r>
            <a:r>
              <a:rPr lang="de-CH" dirty="0" err="1" smtClean="0"/>
              <a:t>for</a:t>
            </a:r>
            <a:r>
              <a:rPr lang="de-CH" dirty="0" smtClean="0"/>
              <a:t> </a:t>
            </a:r>
            <a:r>
              <a:rPr lang="de-CH" dirty="0" err="1" smtClean="0"/>
              <a:t>you</a:t>
            </a:r>
            <a:r>
              <a:rPr lang="de-CH" dirty="0" smtClean="0"/>
              <a:t>, </a:t>
            </a:r>
            <a:r>
              <a:rPr lang="de-CH" dirty="0" err="1" smtClean="0"/>
              <a:t>where</a:t>
            </a:r>
            <a:r>
              <a:rPr lang="de-CH" dirty="0" smtClean="0"/>
              <a:t> </a:t>
            </a:r>
            <a:r>
              <a:rPr lang="de-CH" dirty="0" err="1" smtClean="0"/>
              <a:t>there</a:t>
            </a:r>
            <a:r>
              <a:rPr lang="de-CH" baseline="0" dirty="0" smtClean="0"/>
              <a:t> </a:t>
            </a:r>
            <a:r>
              <a:rPr lang="de-CH" baseline="0" dirty="0" err="1" smtClean="0"/>
              <a:t>are</a:t>
            </a:r>
            <a:r>
              <a:rPr lang="de-CH" baseline="0" dirty="0" smtClean="0"/>
              <a:t> - </a:t>
            </a:r>
            <a:r>
              <a:rPr lang="de-CH" baseline="0" dirty="0" err="1" smtClean="0"/>
              <a:t>surprisingly</a:t>
            </a:r>
            <a:r>
              <a:rPr lang="de-CH" baseline="0" dirty="0" smtClean="0"/>
              <a:t> - </a:t>
            </a:r>
            <a:r>
              <a:rPr lang="de-CH" b="1" baseline="0" dirty="0" err="1" smtClean="0"/>
              <a:t>some</a:t>
            </a:r>
            <a:r>
              <a:rPr lang="de-CH" baseline="0" dirty="0" smtClean="0"/>
              <a:t> </a:t>
            </a:r>
            <a:r>
              <a:rPr lang="de-CH" baseline="0" dirty="0" err="1" smtClean="0"/>
              <a:t>differences</a:t>
            </a:r>
            <a:r>
              <a:rPr lang="de-CH" baseline="0" dirty="0" smtClean="0"/>
              <a:t> in </a:t>
            </a:r>
            <a:r>
              <a:rPr lang="de-CH" baseline="0" dirty="0" err="1" smtClean="0"/>
              <a:t>detail</a:t>
            </a:r>
            <a:r>
              <a:rPr lang="de-CH" baseline="0" dirty="0" smtClean="0"/>
              <a:t> </a:t>
            </a:r>
            <a:r>
              <a:rPr lang="de-CH" baseline="0" dirty="0" err="1" smtClean="0"/>
              <a:t>between</a:t>
            </a:r>
            <a:r>
              <a:rPr lang="de-CH" baseline="0" dirty="0" smtClean="0"/>
              <a:t> </a:t>
            </a:r>
            <a:r>
              <a:rPr lang="de-CH" baseline="0" dirty="0" err="1" smtClean="0"/>
              <a:t>males</a:t>
            </a:r>
            <a:r>
              <a:rPr lang="de-CH" baseline="0" dirty="0" smtClean="0"/>
              <a:t> </a:t>
            </a:r>
            <a:r>
              <a:rPr lang="de-CH" baseline="0" dirty="0" err="1" smtClean="0"/>
              <a:t>and</a:t>
            </a:r>
            <a:r>
              <a:rPr lang="de-CH" baseline="0" dirty="0" smtClean="0"/>
              <a:t> </a:t>
            </a:r>
            <a:r>
              <a:rPr lang="de-CH" baseline="0" dirty="0" err="1" smtClean="0"/>
              <a:t>females</a:t>
            </a:r>
            <a:r>
              <a:rPr lang="de-CH" baseline="0" dirty="0" smtClean="0"/>
              <a:t>.</a:t>
            </a:r>
          </a:p>
          <a:p>
            <a:endParaRPr lang="de-CH" baseline="0" dirty="0" smtClean="0"/>
          </a:p>
          <a:p>
            <a:r>
              <a:rPr lang="de-CH" baseline="0" dirty="0" smtClean="0"/>
              <a:t>In </a:t>
            </a:r>
            <a:r>
              <a:rPr lang="de-CH" baseline="0" dirty="0" err="1" smtClean="0"/>
              <a:t>this</a:t>
            </a:r>
            <a:r>
              <a:rPr lang="de-CH" baseline="0" dirty="0" smtClean="0"/>
              <a:t> </a:t>
            </a:r>
            <a:r>
              <a:rPr lang="de-CH" baseline="0" dirty="0" err="1" smtClean="0"/>
              <a:t>graphic</a:t>
            </a:r>
            <a:r>
              <a:rPr lang="de-CH" baseline="0" dirty="0" smtClean="0"/>
              <a:t> </a:t>
            </a:r>
            <a:r>
              <a:rPr lang="de-CH" baseline="0" dirty="0" err="1" smtClean="0"/>
              <a:t>we</a:t>
            </a:r>
            <a:r>
              <a:rPr lang="de-CH" baseline="0" dirty="0" smtClean="0"/>
              <a:t> not </a:t>
            </a:r>
            <a:r>
              <a:rPr lang="de-CH" baseline="0" dirty="0" err="1" smtClean="0"/>
              <a:t>only</a:t>
            </a:r>
            <a:r>
              <a:rPr lang="de-CH" baseline="0" dirty="0" smtClean="0"/>
              <a:t> separate </a:t>
            </a:r>
            <a:r>
              <a:rPr lang="de-CH" baseline="0" dirty="0" err="1" smtClean="0"/>
              <a:t>males</a:t>
            </a:r>
            <a:r>
              <a:rPr lang="de-CH" baseline="0" dirty="0" smtClean="0"/>
              <a:t> </a:t>
            </a:r>
            <a:r>
              <a:rPr lang="de-CH" baseline="0" dirty="0" err="1" smtClean="0"/>
              <a:t>and</a:t>
            </a:r>
            <a:r>
              <a:rPr lang="de-CH" baseline="0" dirty="0" smtClean="0"/>
              <a:t> </a:t>
            </a:r>
            <a:r>
              <a:rPr lang="de-CH" baseline="0" dirty="0" err="1" smtClean="0"/>
              <a:t>female</a:t>
            </a:r>
            <a:r>
              <a:rPr lang="de-CH" baseline="0" dirty="0" smtClean="0"/>
              <a:t> </a:t>
            </a:r>
            <a:r>
              <a:rPr lang="de-CH" baseline="0" dirty="0" err="1" smtClean="0"/>
              <a:t>language</a:t>
            </a:r>
            <a:r>
              <a:rPr lang="de-CH" baseline="0" dirty="0" smtClean="0"/>
              <a:t> </a:t>
            </a:r>
            <a:r>
              <a:rPr lang="de-CH" baseline="0" dirty="0" err="1" smtClean="0"/>
              <a:t>usage</a:t>
            </a:r>
            <a:r>
              <a:rPr lang="de-CH" baseline="0" dirty="0" smtClean="0"/>
              <a:t>. </a:t>
            </a:r>
          </a:p>
          <a:p>
            <a:r>
              <a:rPr lang="de-CH" baseline="0" dirty="0" err="1" smtClean="0"/>
              <a:t>There</a:t>
            </a:r>
            <a:r>
              <a:rPr lang="de-CH" baseline="0" dirty="0" smtClean="0"/>
              <a:t> </a:t>
            </a:r>
            <a:r>
              <a:rPr lang="de-CH" baseline="0" dirty="0" err="1" smtClean="0"/>
              <a:t>is</a:t>
            </a:r>
            <a:r>
              <a:rPr lang="de-CH" baseline="0" dirty="0" smtClean="0"/>
              <a:t> also a </a:t>
            </a:r>
            <a:r>
              <a:rPr lang="de-CH" baseline="0" dirty="0" err="1" smtClean="0"/>
              <a:t>focus</a:t>
            </a:r>
            <a:r>
              <a:rPr lang="de-CH" baseline="0" dirty="0" smtClean="0"/>
              <a:t> on </a:t>
            </a:r>
            <a:r>
              <a:rPr lang="de-CH" baseline="0" dirty="0" err="1" smtClean="0"/>
              <a:t>the</a:t>
            </a:r>
            <a:r>
              <a:rPr lang="de-CH" baseline="0" dirty="0" smtClean="0"/>
              <a:t> </a:t>
            </a:r>
            <a:r>
              <a:rPr lang="de-CH" b="1" baseline="0" dirty="0" smtClean="0"/>
              <a:t>TYPE</a:t>
            </a:r>
            <a:r>
              <a:rPr lang="de-CH" baseline="0" dirty="0" smtClean="0"/>
              <a:t> </a:t>
            </a:r>
            <a:r>
              <a:rPr lang="de-CH" baseline="0" dirty="0" err="1" smtClean="0"/>
              <a:t>of</a:t>
            </a:r>
            <a:r>
              <a:rPr lang="de-CH" baseline="0" dirty="0" smtClean="0"/>
              <a:t> </a:t>
            </a:r>
            <a:r>
              <a:rPr lang="de-CH" baseline="0" dirty="0" err="1" smtClean="0"/>
              <a:t>usage</a:t>
            </a:r>
            <a:r>
              <a:rPr lang="de-CH" baseline="0" dirty="0" smtClean="0"/>
              <a:t>. </a:t>
            </a:r>
          </a:p>
          <a:p>
            <a:endParaRPr lang="de-CH" baseline="0" dirty="0" smtClean="0"/>
          </a:p>
          <a:p>
            <a:r>
              <a:rPr lang="de-CH" baseline="0" dirty="0" err="1" smtClean="0"/>
              <a:t>Here</a:t>
            </a:r>
            <a:r>
              <a:rPr lang="de-CH" baseline="0" dirty="0" smtClean="0"/>
              <a:t> </a:t>
            </a:r>
            <a:r>
              <a:rPr lang="de-CH" baseline="0" dirty="0" err="1" smtClean="0"/>
              <a:t>we</a:t>
            </a:r>
            <a:r>
              <a:rPr lang="de-CH" baseline="0" dirty="0" smtClean="0"/>
              <a:t> </a:t>
            </a:r>
            <a:r>
              <a:rPr lang="de-CH" baseline="0" dirty="0" err="1" smtClean="0"/>
              <a:t>see</a:t>
            </a:r>
            <a:r>
              <a:rPr lang="de-CH" baseline="0" dirty="0" smtClean="0"/>
              <a:t> </a:t>
            </a:r>
            <a:r>
              <a:rPr lang="de-CH" baseline="0" dirty="0" err="1" smtClean="0"/>
              <a:t>the</a:t>
            </a:r>
            <a:r>
              <a:rPr lang="de-CH" baseline="0" dirty="0" smtClean="0"/>
              <a:t> </a:t>
            </a:r>
            <a:r>
              <a:rPr lang="de-CH" b="1" baseline="0" dirty="0" err="1" smtClean="0"/>
              <a:t>spoken</a:t>
            </a:r>
            <a:r>
              <a:rPr lang="de-CH" b="1" baseline="0" dirty="0" smtClean="0"/>
              <a:t> </a:t>
            </a:r>
            <a:r>
              <a:rPr lang="de-CH" b="1" baseline="0" dirty="0" err="1" smtClean="0"/>
              <a:t>usage</a:t>
            </a:r>
            <a:r>
              <a:rPr lang="de-CH" b="1" baseline="0" dirty="0" smtClean="0"/>
              <a:t> </a:t>
            </a:r>
            <a:r>
              <a:rPr lang="de-CH" baseline="0" dirty="0" err="1" smtClean="0"/>
              <a:t>of</a:t>
            </a:r>
            <a:r>
              <a:rPr lang="de-CH" baseline="0" dirty="0" smtClean="0"/>
              <a:t> all </a:t>
            </a:r>
            <a:r>
              <a:rPr lang="de-CH" baseline="0" dirty="0" err="1" smtClean="0"/>
              <a:t>languages</a:t>
            </a:r>
            <a:r>
              <a:rPr lang="de-CH" baseline="0" dirty="0" smtClean="0"/>
              <a:t> at </a:t>
            </a:r>
            <a:r>
              <a:rPr lang="de-CH" baseline="0" dirty="0" err="1" smtClean="0"/>
              <a:t>one</a:t>
            </a:r>
            <a:r>
              <a:rPr lang="de-CH" baseline="0" dirty="0" smtClean="0"/>
              <a:t> </a:t>
            </a:r>
            <a:r>
              <a:rPr lang="de-CH" baseline="0" dirty="0" err="1" smtClean="0"/>
              <a:t>go</a:t>
            </a:r>
            <a:r>
              <a:rPr lang="de-CH" baseline="0" dirty="0" smtClean="0"/>
              <a:t>. (</a:t>
            </a:r>
            <a:r>
              <a:rPr lang="de-CH" baseline="0" dirty="0" err="1" smtClean="0"/>
              <a:t>Remember</a:t>
            </a:r>
            <a:r>
              <a:rPr lang="de-CH" baseline="0" dirty="0" smtClean="0"/>
              <a:t> </a:t>
            </a:r>
            <a:r>
              <a:rPr lang="de-CH" baseline="0" dirty="0" err="1" smtClean="0"/>
              <a:t>blue</a:t>
            </a:r>
            <a:r>
              <a:rPr lang="de-CH" baseline="0" dirty="0" smtClean="0"/>
              <a:t> </a:t>
            </a:r>
            <a:r>
              <a:rPr lang="de-CH" baseline="0" dirty="0" err="1" smtClean="0"/>
              <a:t>is</a:t>
            </a:r>
            <a:r>
              <a:rPr lang="de-CH" baseline="0" dirty="0" smtClean="0"/>
              <a:t> L1, </a:t>
            </a:r>
            <a:r>
              <a:rPr lang="de-CH" baseline="0" dirty="0" err="1" smtClean="0"/>
              <a:t>red</a:t>
            </a:r>
            <a:r>
              <a:rPr lang="de-CH" baseline="0" dirty="0" smtClean="0"/>
              <a:t> L2 </a:t>
            </a:r>
            <a:r>
              <a:rPr lang="de-CH" baseline="0" dirty="0" err="1" smtClean="0"/>
              <a:t>green</a:t>
            </a:r>
            <a:r>
              <a:rPr lang="de-CH" baseline="0" dirty="0" smtClean="0"/>
              <a:t> L3 </a:t>
            </a:r>
            <a:r>
              <a:rPr lang="de-CH" baseline="0" dirty="0" err="1" smtClean="0"/>
              <a:t>and</a:t>
            </a:r>
            <a:r>
              <a:rPr lang="de-CH" baseline="0" dirty="0" smtClean="0"/>
              <a:t> so on…)</a:t>
            </a:r>
          </a:p>
          <a:p>
            <a:endParaRPr lang="en-GB"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	- There are 10 males who speak L1 as much as 90% of the time, (you can get the general idea here, but I’ve counted them exactly)</a:t>
            </a:r>
          </a:p>
          <a:p>
            <a:r>
              <a:rPr lang="en-US" sz="1200" b="0" i="0" u="none" strike="noStrike" kern="1200" baseline="0" dirty="0" smtClean="0">
                <a:solidFill>
                  <a:schemeClr val="tx1"/>
                </a:solidFill>
                <a:latin typeface="+mn-lt"/>
                <a:ea typeface="+mn-ea"/>
                <a:cs typeface="+mn-cs"/>
              </a:rPr>
              <a:t>	- whilst among the women </a:t>
            </a:r>
            <a:r>
              <a:rPr lang="en-US" sz="1200" b="1" i="0" u="none" strike="noStrike" kern="1200" baseline="0" dirty="0" smtClean="0">
                <a:solidFill>
                  <a:schemeClr val="tx1"/>
                </a:solidFill>
                <a:latin typeface="+mn-lt"/>
                <a:ea typeface="+mn-ea"/>
                <a:cs typeface="+mn-cs"/>
              </a:rPr>
              <a:t>only 1</a:t>
            </a:r>
            <a:r>
              <a:rPr lang="en-US" sz="1200" b="0" i="0" u="none" strike="noStrike" kern="1200" baseline="0" dirty="0" smtClean="0">
                <a:solidFill>
                  <a:schemeClr val="tx1"/>
                </a:solidFill>
                <a:latin typeface="+mn-lt"/>
                <a:ea typeface="+mn-ea"/>
                <a:cs typeface="+mn-cs"/>
              </a:rPr>
              <a:t> is monolingual to this degree. (use laser pointer to the left of top diagram)</a:t>
            </a:r>
          </a:p>
          <a:p>
            <a:r>
              <a:rPr lang="en-US" sz="1200" b="0" i="0" u="none" strike="noStrike" kern="1200" baseline="0" dirty="0" smtClean="0">
                <a:solidFill>
                  <a:schemeClr val="tx1"/>
                </a:solidFill>
                <a:latin typeface="+mn-lt"/>
                <a:ea typeface="+mn-ea"/>
                <a:cs typeface="+mn-cs"/>
              </a:rPr>
              <a:t>	- There are many more men </a:t>
            </a:r>
            <a:r>
              <a:rPr lang="en-US" sz="1200" b="1" i="0" u="none" strike="noStrike" kern="1200" baseline="0" dirty="0" smtClean="0">
                <a:solidFill>
                  <a:schemeClr val="tx1"/>
                </a:solidFill>
                <a:latin typeface="+mn-lt"/>
                <a:ea typeface="+mn-ea"/>
                <a:cs typeface="+mn-cs"/>
              </a:rPr>
              <a:t>speaking</a:t>
            </a:r>
            <a:r>
              <a:rPr lang="en-US" sz="1200" b="0" i="0" u="none" strike="noStrike" kern="1200" baseline="0" dirty="0" smtClean="0">
                <a:solidFill>
                  <a:schemeClr val="tx1"/>
                </a:solidFill>
                <a:latin typeface="+mn-lt"/>
                <a:ea typeface="+mn-ea"/>
                <a:cs typeface="+mn-cs"/>
              </a:rPr>
              <a:t> 3 languages in a </a:t>
            </a:r>
            <a:r>
              <a:rPr lang="en-US" sz="1200" b="1" i="0" u="none" strike="noStrike" kern="1200" baseline="0" dirty="0" smtClean="0">
                <a:solidFill>
                  <a:schemeClr val="tx1"/>
                </a:solidFill>
                <a:latin typeface="+mn-lt"/>
                <a:ea typeface="+mn-ea"/>
                <a:cs typeface="+mn-cs"/>
              </a:rPr>
              <a:t>balanced</a:t>
            </a:r>
            <a:r>
              <a:rPr lang="en-US" sz="1200" b="0" i="0" u="none" strike="noStrike" kern="1200" baseline="0" dirty="0" smtClean="0">
                <a:solidFill>
                  <a:schemeClr val="tx1"/>
                </a:solidFill>
                <a:latin typeface="+mn-lt"/>
                <a:ea typeface="+mn-ea"/>
                <a:cs typeface="+mn-cs"/>
              </a:rPr>
              <a:t> way than is the case by the women.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smtClean="0">
                <a:solidFill>
                  <a:schemeClr val="tx1"/>
                </a:solidFill>
                <a:latin typeface="+mn-lt"/>
                <a:ea typeface="+mn-ea"/>
                <a:cs typeface="+mn-cs"/>
              </a:rPr>
              <a:t>	   By balanced I mean equal amounts of L1, L2 and L3 spoken (use laser pointer to the right of bottom diagram)</a:t>
            </a:r>
          </a:p>
          <a:p>
            <a:endParaRPr lang="en-US" sz="1200" b="0" i="0" u="none" strike="noStrike" kern="1200" baseline="0" dirty="0" smtClean="0">
              <a:solidFill>
                <a:schemeClr val="tx1"/>
              </a:solidFill>
              <a:latin typeface="+mn-lt"/>
              <a:ea typeface="+mn-ea"/>
              <a:cs typeface="+mn-cs"/>
            </a:endParaRPr>
          </a:p>
        </p:txBody>
      </p:sp>
      <p:sp>
        <p:nvSpPr>
          <p:cNvPr id="4" name="Foliennummernplatzhalter 3"/>
          <p:cNvSpPr>
            <a:spLocks noGrp="1"/>
          </p:cNvSpPr>
          <p:nvPr>
            <p:ph type="sldNum" sz="quarter" idx="10"/>
          </p:nvPr>
        </p:nvSpPr>
        <p:spPr/>
        <p:txBody>
          <a:bodyPr/>
          <a:lstStyle/>
          <a:p>
            <a:fld id="{DAF19B9A-F03E-4FD1-9400-A6CACECD5895}" type="slidenum">
              <a:rPr lang="en-GB" smtClean="0"/>
              <a:t>40</a:t>
            </a:fld>
            <a:endParaRPr lang="en-GB"/>
          </a:p>
        </p:txBody>
      </p:sp>
    </p:spTree>
    <p:extLst>
      <p:ext uri="{BB962C8B-B14F-4D97-AF65-F5344CB8AC3E}">
        <p14:creationId xmlns:p14="http://schemas.microsoft.com/office/powerpoint/2010/main" val="253783227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dirty="0" err="1" smtClean="0"/>
              <a:t>Let’s</a:t>
            </a:r>
            <a:r>
              <a:rPr lang="de-CH" dirty="0" smtClean="0"/>
              <a:t> </a:t>
            </a:r>
            <a:r>
              <a:rPr lang="de-CH" dirty="0" err="1" smtClean="0"/>
              <a:t>look</a:t>
            </a:r>
            <a:r>
              <a:rPr lang="de-CH" dirty="0" smtClean="0"/>
              <a:t> at </a:t>
            </a:r>
            <a:r>
              <a:rPr lang="de-CH" dirty="0" err="1" smtClean="0"/>
              <a:t>the</a:t>
            </a:r>
            <a:r>
              <a:rPr lang="de-CH" dirty="0" smtClean="0"/>
              <a:t> same </a:t>
            </a:r>
            <a:r>
              <a:rPr lang="de-CH" dirty="0" err="1" smtClean="0"/>
              <a:t>for</a:t>
            </a:r>
            <a:r>
              <a:rPr lang="de-CH" dirty="0" smtClean="0"/>
              <a:t> </a:t>
            </a:r>
            <a:r>
              <a:rPr lang="de-CH" b="1" dirty="0" err="1" smtClean="0"/>
              <a:t>reading</a:t>
            </a:r>
            <a:r>
              <a:rPr lang="de-CH" dirty="0" smtClean="0"/>
              <a:t> </a:t>
            </a:r>
            <a:r>
              <a:rPr lang="de-CH" dirty="0" err="1" smtClean="0"/>
              <a:t>usage</a:t>
            </a:r>
            <a:r>
              <a:rPr lang="de-CH" dirty="0" smtClean="0"/>
              <a:t>:</a:t>
            </a:r>
          </a:p>
          <a:p>
            <a:r>
              <a:rPr lang="de-CH" dirty="0" smtClean="0"/>
              <a:t>Overall </a:t>
            </a:r>
            <a:r>
              <a:rPr lang="de-CH" dirty="0" err="1" smtClean="0"/>
              <a:t>the</a:t>
            </a:r>
            <a:r>
              <a:rPr lang="de-CH" dirty="0" smtClean="0"/>
              <a:t> male/</a:t>
            </a:r>
            <a:r>
              <a:rPr lang="de-CH" dirty="0" err="1" smtClean="0"/>
              <a:t>female</a:t>
            </a:r>
            <a:r>
              <a:rPr lang="de-CH" dirty="0" smtClean="0"/>
              <a:t> </a:t>
            </a:r>
            <a:r>
              <a:rPr lang="de-CH" dirty="0" err="1" smtClean="0"/>
              <a:t>differences</a:t>
            </a:r>
            <a:r>
              <a:rPr lang="de-CH" dirty="0" smtClean="0"/>
              <a:t> </a:t>
            </a:r>
            <a:r>
              <a:rPr lang="de-CH" dirty="0" err="1" smtClean="0"/>
              <a:t>here</a:t>
            </a:r>
            <a:r>
              <a:rPr lang="de-CH" dirty="0" smtClean="0"/>
              <a:t> </a:t>
            </a:r>
            <a:r>
              <a:rPr lang="de-CH" dirty="0" err="1" smtClean="0"/>
              <a:t>are</a:t>
            </a:r>
            <a:r>
              <a:rPr lang="de-CH" dirty="0" smtClean="0"/>
              <a:t> – I </a:t>
            </a:r>
            <a:r>
              <a:rPr lang="de-CH" dirty="0" err="1" smtClean="0"/>
              <a:t>would</a:t>
            </a:r>
            <a:r>
              <a:rPr lang="de-CH" dirty="0" smtClean="0"/>
              <a:t> </a:t>
            </a:r>
            <a:r>
              <a:rPr lang="de-CH" dirty="0" err="1" smtClean="0"/>
              <a:t>say</a:t>
            </a:r>
            <a:r>
              <a:rPr lang="de-CH" dirty="0" smtClean="0"/>
              <a:t> – minimal. But </a:t>
            </a:r>
            <a:r>
              <a:rPr lang="de-CH" dirty="0" err="1" smtClean="0"/>
              <a:t>it</a:t>
            </a:r>
            <a:r>
              <a:rPr lang="de-CH" dirty="0" smtClean="0"/>
              <a:t> </a:t>
            </a:r>
            <a:r>
              <a:rPr lang="de-CH" dirty="0" err="1" smtClean="0"/>
              <a:t>contrasts</a:t>
            </a:r>
            <a:r>
              <a:rPr lang="de-CH" dirty="0" smtClean="0"/>
              <a:t> </a:t>
            </a:r>
            <a:r>
              <a:rPr lang="de-CH" dirty="0" err="1" smtClean="0"/>
              <a:t>nicely</a:t>
            </a:r>
            <a:r>
              <a:rPr lang="de-CH" dirty="0" smtClean="0"/>
              <a:t> </a:t>
            </a:r>
            <a:r>
              <a:rPr lang="de-CH" dirty="0" err="1" smtClean="0"/>
              <a:t>to</a:t>
            </a:r>
            <a:r>
              <a:rPr lang="de-CH" dirty="0" smtClean="0"/>
              <a:t> </a:t>
            </a:r>
            <a:r>
              <a:rPr lang="de-CH" dirty="0" err="1" smtClean="0"/>
              <a:t>what</a:t>
            </a:r>
            <a:r>
              <a:rPr lang="de-CH" dirty="0" smtClean="0"/>
              <a:t> </a:t>
            </a:r>
            <a:r>
              <a:rPr lang="de-CH" dirty="0" err="1" smtClean="0"/>
              <a:t>we</a:t>
            </a:r>
            <a:r>
              <a:rPr lang="de-CH" dirty="0" smtClean="0"/>
              <a:t> </a:t>
            </a:r>
            <a:r>
              <a:rPr lang="de-CH" dirty="0" err="1" smtClean="0"/>
              <a:t>saw</a:t>
            </a:r>
            <a:r>
              <a:rPr lang="de-CH" dirty="0" smtClean="0"/>
              <a:t> </a:t>
            </a:r>
            <a:r>
              <a:rPr lang="de-CH" dirty="0" err="1" smtClean="0"/>
              <a:t>for</a:t>
            </a:r>
            <a:r>
              <a:rPr lang="de-CH" dirty="0" smtClean="0"/>
              <a:t> </a:t>
            </a:r>
            <a:r>
              <a:rPr lang="de-CH" dirty="0" err="1" smtClean="0"/>
              <a:t>spoken</a:t>
            </a:r>
            <a:r>
              <a:rPr lang="de-CH" dirty="0" smtClean="0"/>
              <a:t> </a:t>
            </a:r>
            <a:r>
              <a:rPr lang="de-CH" dirty="0" err="1" smtClean="0"/>
              <a:t>language</a:t>
            </a:r>
            <a:r>
              <a:rPr lang="de-CH" dirty="0" smtClean="0"/>
              <a:t>.</a:t>
            </a:r>
          </a:p>
          <a:p>
            <a:endParaRPr lang="de-CH" dirty="0" smtClean="0"/>
          </a:p>
          <a:p>
            <a:r>
              <a:rPr lang="en-US" sz="1200" b="0" i="0" u="none" strike="noStrike" kern="1200" baseline="0" dirty="0" smtClean="0">
                <a:solidFill>
                  <a:schemeClr val="tx1"/>
                </a:solidFill>
                <a:latin typeface="+mn-lt"/>
                <a:ea typeface="+mn-ea"/>
                <a:cs typeface="+mn-cs"/>
              </a:rPr>
              <a:t>MEN</a:t>
            </a:r>
          </a:p>
          <a:p>
            <a:r>
              <a:rPr lang="en-US" sz="1200" b="0" i="0" u="none" strike="noStrike" kern="1200" baseline="0" dirty="0" smtClean="0">
                <a:solidFill>
                  <a:schemeClr val="tx1"/>
                </a:solidFill>
                <a:latin typeface="+mn-lt"/>
                <a:ea typeface="+mn-ea"/>
                <a:cs typeface="+mn-cs"/>
              </a:rPr>
              <a:t>	- When </a:t>
            </a:r>
            <a:r>
              <a:rPr lang="en-US" sz="1200" b="1" i="0" u="none" strike="noStrike" kern="1200" baseline="0" dirty="0" smtClean="0">
                <a:solidFill>
                  <a:schemeClr val="tx1"/>
                </a:solidFill>
                <a:latin typeface="+mn-lt"/>
                <a:ea typeface="+mn-ea"/>
                <a:cs typeface="+mn-cs"/>
              </a:rPr>
              <a:t>reading</a:t>
            </a:r>
            <a:r>
              <a:rPr lang="en-US" sz="1200" b="0" i="0" u="none" strike="noStrike" kern="1200" baseline="0" dirty="0" smtClean="0">
                <a:solidFill>
                  <a:schemeClr val="tx1"/>
                </a:solidFill>
                <a:latin typeface="+mn-lt"/>
                <a:ea typeface="+mn-ea"/>
                <a:cs typeface="+mn-cs"/>
              </a:rPr>
              <a:t>, the men are </a:t>
            </a:r>
            <a:r>
              <a:rPr lang="en-US" sz="1200" b="1" i="0" u="none" strike="noStrike" kern="1200" baseline="0" dirty="0" smtClean="0">
                <a:solidFill>
                  <a:schemeClr val="tx1"/>
                </a:solidFill>
                <a:latin typeface="+mn-lt"/>
                <a:ea typeface="+mn-ea"/>
                <a:cs typeface="+mn-cs"/>
              </a:rPr>
              <a:t>not as dependent </a:t>
            </a:r>
            <a:r>
              <a:rPr lang="en-US" sz="1200" b="0" i="0" u="none" strike="noStrike" kern="1200" baseline="0" dirty="0" smtClean="0">
                <a:solidFill>
                  <a:schemeClr val="tx1"/>
                </a:solidFill>
                <a:latin typeface="+mn-lt"/>
                <a:ea typeface="+mn-ea"/>
                <a:cs typeface="+mn-cs"/>
              </a:rPr>
              <a:t>on L1 as in oral usage. (</a:t>
            </a:r>
            <a:r>
              <a:rPr lang="en-US" sz="1200" b="1" i="0" u="none" strike="noStrike" kern="1200" baseline="0" dirty="0" smtClean="0">
                <a:solidFill>
                  <a:srgbClr val="FF0000"/>
                </a:solidFill>
                <a:latin typeface="+mn-lt"/>
                <a:ea typeface="+mn-ea"/>
                <a:cs typeface="+mn-cs"/>
              </a:rPr>
              <a:t>flip back to previous slide </a:t>
            </a:r>
            <a:r>
              <a:rPr lang="en-US" sz="1200" b="0" i="0" u="none" strike="noStrike" kern="1200" baseline="0" dirty="0" smtClean="0">
                <a:solidFill>
                  <a:schemeClr val="tx1"/>
                </a:solidFill>
                <a:latin typeface="+mn-lt"/>
                <a:ea typeface="+mn-ea"/>
                <a:cs typeface="+mn-cs"/>
              </a:rPr>
              <a:t>and highlight left part of bottom graph)</a:t>
            </a:r>
          </a:p>
          <a:p>
            <a:r>
              <a:rPr lang="en-US" sz="1200" b="0" i="0" u="none" strike="noStrike" kern="1200" baseline="0" dirty="0" smtClean="0">
                <a:solidFill>
                  <a:schemeClr val="tx1"/>
                </a:solidFill>
                <a:latin typeface="+mn-lt"/>
                <a:ea typeface="+mn-ea"/>
                <a:cs typeface="+mn-cs"/>
              </a:rPr>
              <a:t>	- The more balanced oral usage of L1, L2 and L3 becomes much </a:t>
            </a:r>
            <a:r>
              <a:rPr lang="en-US" sz="1200" b="1" i="0" u="none" strike="noStrike" kern="1200" baseline="0" dirty="0" smtClean="0">
                <a:solidFill>
                  <a:schemeClr val="tx1"/>
                </a:solidFill>
                <a:latin typeface="+mn-lt"/>
                <a:ea typeface="+mn-ea"/>
                <a:cs typeface="+mn-cs"/>
              </a:rPr>
              <a:t>more bilingual when reading</a:t>
            </a:r>
            <a:r>
              <a:rPr lang="en-US" sz="1200" b="0" i="0" u="none" strike="noStrike" kern="1200" baseline="0" dirty="0" smtClean="0">
                <a:solidFill>
                  <a:schemeClr val="tx1"/>
                </a:solidFill>
                <a:latin typeface="+mn-lt"/>
                <a:ea typeface="+mn-ea"/>
                <a:cs typeface="+mn-cs"/>
              </a:rPr>
              <a:t>, (back on Reading slide highlight again left part of bottom graph)</a:t>
            </a:r>
          </a:p>
          <a:p>
            <a:r>
              <a:rPr lang="en-US" sz="1200" b="0" i="0" u="none" strike="noStrike" kern="1200" baseline="0" dirty="0" smtClean="0">
                <a:solidFill>
                  <a:schemeClr val="tx1"/>
                </a:solidFill>
                <a:latin typeface="+mn-lt"/>
                <a:ea typeface="+mn-ea"/>
                <a:cs typeface="+mn-cs"/>
              </a:rPr>
              <a:t>	   It’s almost like a duplicate of the female result above.</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My interpretation of this is that it indicates more </a:t>
            </a:r>
            <a:r>
              <a:rPr lang="en-US" sz="1200" b="1" i="0" u="none" strike="noStrike" kern="1200" baseline="0" dirty="0" smtClean="0">
                <a:solidFill>
                  <a:schemeClr val="tx1"/>
                </a:solidFill>
                <a:latin typeface="+mn-lt"/>
                <a:ea typeface="+mn-ea"/>
                <a:cs typeface="+mn-cs"/>
              </a:rPr>
              <a:t>professional</a:t>
            </a:r>
            <a:r>
              <a:rPr lang="en-US" sz="1200" b="0" i="0" u="none" strike="noStrike" kern="1200" baseline="0" dirty="0" smtClean="0">
                <a:solidFill>
                  <a:schemeClr val="tx1"/>
                </a:solidFill>
                <a:latin typeface="+mn-lt"/>
                <a:ea typeface="+mn-ea"/>
                <a:cs typeface="+mn-cs"/>
              </a:rPr>
              <a:t> use of L2 and more </a:t>
            </a:r>
            <a:r>
              <a:rPr lang="en-US" sz="1200" b="1" i="0" u="none" strike="noStrike" kern="1200" baseline="0" dirty="0" smtClean="0">
                <a:solidFill>
                  <a:schemeClr val="tx1"/>
                </a:solidFill>
                <a:latin typeface="+mn-lt"/>
                <a:ea typeface="+mn-ea"/>
                <a:cs typeface="+mn-cs"/>
              </a:rPr>
              <a:t>casual </a:t>
            </a:r>
            <a:r>
              <a:rPr lang="en-US" sz="1200" b="0" i="0" u="none" strike="noStrike" kern="1200" baseline="0" dirty="0" smtClean="0">
                <a:solidFill>
                  <a:schemeClr val="tx1"/>
                </a:solidFill>
                <a:latin typeface="+mn-lt"/>
                <a:ea typeface="+mn-ea"/>
                <a:cs typeface="+mn-cs"/>
              </a:rPr>
              <a:t>(i.e. just spoken)</a:t>
            </a:r>
            <a:r>
              <a:rPr lang="en-US" sz="1200" b="1" i="0" u="none" strike="noStrike" kern="1200" baseline="0" dirty="0" smtClean="0">
                <a:solidFill>
                  <a:schemeClr val="tx1"/>
                </a:solidFill>
                <a:latin typeface="+mn-lt"/>
                <a:ea typeface="+mn-ea"/>
                <a:cs typeface="+mn-cs"/>
              </a:rPr>
              <a:t> use of L3</a:t>
            </a:r>
            <a:r>
              <a:rPr lang="en-US" sz="1200" b="0" i="0" u="none" strike="noStrike" kern="1200" baseline="0" dirty="0" smtClean="0">
                <a:solidFill>
                  <a:schemeClr val="tx1"/>
                </a:solidFill>
                <a:latin typeface="+mn-lt"/>
                <a:ea typeface="+mn-ea"/>
                <a:cs typeface="+mn-cs"/>
              </a:rPr>
              <a:t>. </a:t>
            </a:r>
          </a:p>
          <a:p>
            <a:r>
              <a:rPr lang="en-US" sz="1200" b="0" i="0" u="none" strike="noStrike" kern="1200" baseline="0" dirty="0" smtClean="0">
                <a:solidFill>
                  <a:schemeClr val="tx1"/>
                </a:solidFill>
                <a:latin typeface="+mn-lt"/>
                <a:ea typeface="+mn-ea"/>
                <a:cs typeface="+mn-cs"/>
              </a:rPr>
              <a:t>The difference compared to the women is the larger group of men (group M1 and M2) who are non-</a:t>
            </a:r>
            <a:r>
              <a:rPr lang="en-US" sz="1200" b="0" i="0" u="none" strike="noStrike" kern="1200" baseline="0" dirty="0" err="1" smtClean="0">
                <a:solidFill>
                  <a:schemeClr val="tx1"/>
                </a:solidFill>
                <a:latin typeface="+mn-lt"/>
                <a:ea typeface="+mn-ea"/>
                <a:cs typeface="+mn-cs"/>
              </a:rPr>
              <a:t>swiss</a:t>
            </a:r>
            <a:r>
              <a:rPr lang="en-US" sz="1200" b="0" i="0" u="none" strike="noStrike" kern="1200" baseline="0" dirty="0" smtClean="0">
                <a:solidFill>
                  <a:schemeClr val="tx1"/>
                </a:solidFill>
                <a:latin typeface="+mn-lt"/>
                <a:ea typeface="+mn-ea"/>
                <a:cs typeface="+mn-cs"/>
              </a:rPr>
              <a:t> </a:t>
            </a:r>
            <a:r>
              <a:rPr lang="en-US" sz="1200" b="1" i="0" u="none" strike="noStrike" kern="1200" baseline="0" dirty="0" smtClean="0">
                <a:solidFill>
                  <a:schemeClr val="tx1"/>
                </a:solidFill>
                <a:latin typeface="+mn-lt"/>
                <a:ea typeface="+mn-ea"/>
                <a:cs typeface="+mn-cs"/>
              </a:rPr>
              <a:t>working and socializing</a:t>
            </a:r>
            <a:r>
              <a:rPr lang="en-US" sz="1200" b="0" i="0" u="none" strike="noStrike" kern="1200" baseline="0" dirty="0" smtClean="0">
                <a:solidFill>
                  <a:schemeClr val="tx1"/>
                </a:solidFill>
                <a:latin typeface="+mn-lt"/>
                <a:ea typeface="+mn-ea"/>
                <a:cs typeface="+mn-cs"/>
              </a:rPr>
              <a:t> in a foreign language (German/English) </a:t>
            </a:r>
          </a:p>
          <a:p>
            <a:r>
              <a:rPr lang="en-US" sz="1200" b="0" i="0" u="none" strike="noStrike" kern="1200" baseline="0" dirty="0" smtClean="0">
                <a:solidFill>
                  <a:schemeClr val="tx1"/>
                </a:solidFill>
                <a:latin typeface="+mn-lt"/>
                <a:ea typeface="+mn-ea"/>
                <a:cs typeface="+mn-cs"/>
              </a:rPr>
              <a:t>The younger women are </a:t>
            </a:r>
            <a:r>
              <a:rPr lang="en-US" sz="1200" b="1" i="0" u="none" strike="noStrike" kern="1200" baseline="0" dirty="0" smtClean="0">
                <a:solidFill>
                  <a:schemeClr val="tx1"/>
                </a:solidFill>
                <a:latin typeface="+mn-lt"/>
                <a:ea typeface="+mn-ea"/>
                <a:cs typeface="+mn-cs"/>
              </a:rPr>
              <a:t>not so career advanced </a:t>
            </a:r>
            <a:r>
              <a:rPr lang="en-US" sz="1200" b="0" i="0" u="none" strike="noStrike" kern="1200" baseline="0" dirty="0" smtClean="0">
                <a:solidFill>
                  <a:schemeClr val="tx1"/>
                </a:solidFill>
                <a:latin typeface="+mn-lt"/>
                <a:ea typeface="+mn-ea"/>
                <a:cs typeface="+mn-cs"/>
              </a:rPr>
              <a:t>and there are </a:t>
            </a:r>
            <a:r>
              <a:rPr lang="en-US" sz="1200" b="1" i="0" u="none" strike="noStrike" kern="1200" baseline="0" dirty="0" smtClean="0">
                <a:solidFill>
                  <a:schemeClr val="tx1"/>
                </a:solidFill>
                <a:latin typeface="+mn-lt"/>
                <a:ea typeface="+mn-ea"/>
                <a:cs typeface="+mn-cs"/>
              </a:rPr>
              <a:t>far less </a:t>
            </a:r>
            <a:r>
              <a:rPr lang="en-US" sz="1200" b="0" i="0" u="none" strike="noStrike" kern="1200" baseline="0" dirty="0" smtClean="0">
                <a:solidFill>
                  <a:schemeClr val="tx1"/>
                </a:solidFill>
                <a:latin typeface="+mn-lt"/>
                <a:ea typeface="+mn-ea"/>
                <a:cs typeface="+mn-cs"/>
              </a:rPr>
              <a:t>immigrant/emigrant individuals. I think this difference is a result of the </a:t>
            </a:r>
            <a:r>
              <a:rPr lang="en-US" sz="1200" b="1" i="0" u="none" strike="noStrike" kern="1200" baseline="0" dirty="0" smtClean="0">
                <a:solidFill>
                  <a:schemeClr val="tx1"/>
                </a:solidFill>
                <a:latin typeface="+mn-lt"/>
                <a:ea typeface="+mn-ea"/>
                <a:cs typeface="+mn-cs"/>
              </a:rPr>
              <a:t>more prevalent youth</a:t>
            </a:r>
            <a:r>
              <a:rPr lang="en-US" sz="1200" b="0" i="0" u="none" strike="noStrike" kern="1200" baseline="0" dirty="0" smtClean="0">
                <a:solidFill>
                  <a:schemeClr val="tx1"/>
                </a:solidFill>
                <a:latin typeface="+mn-lt"/>
                <a:ea typeface="+mn-ea"/>
                <a:cs typeface="+mn-cs"/>
              </a:rPr>
              <a:t> of the female group.</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WOMEN</a:t>
            </a:r>
          </a:p>
          <a:p>
            <a:r>
              <a:rPr lang="en-US" sz="1200" b="0" i="0" u="none" strike="noStrike" kern="1200" baseline="0" dirty="0" smtClean="0">
                <a:solidFill>
                  <a:schemeClr val="tx1"/>
                </a:solidFill>
                <a:latin typeface="+mn-lt"/>
                <a:ea typeface="+mn-ea"/>
                <a:cs typeface="+mn-cs"/>
              </a:rPr>
              <a:t>	- Amongst the women, the amount read seems to compare well with the proportion of time speaking each of the languages. </a:t>
            </a:r>
          </a:p>
          <a:p>
            <a:r>
              <a:rPr lang="en-US" sz="1200" b="0" i="0" u="none" strike="noStrike" kern="1200" baseline="0" dirty="0" smtClean="0">
                <a:solidFill>
                  <a:schemeClr val="tx1"/>
                </a:solidFill>
                <a:latin typeface="+mn-lt"/>
                <a:ea typeface="+mn-ea"/>
                <a:cs typeface="+mn-cs"/>
              </a:rPr>
              <a:t>	- Only 2 or 3 individual differences can be noted </a:t>
            </a:r>
            <a:endParaRPr lang="de-CH" dirty="0"/>
          </a:p>
        </p:txBody>
      </p:sp>
      <p:sp>
        <p:nvSpPr>
          <p:cNvPr id="4" name="Foliennummernplatzhalter 3"/>
          <p:cNvSpPr>
            <a:spLocks noGrp="1"/>
          </p:cNvSpPr>
          <p:nvPr>
            <p:ph type="sldNum" sz="quarter" idx="10"/>
          </p:nvPr>
        </p:nvSpPr>
        <p:spPr/>
        <p:txBody>
          <a:bodyPr/>
          <a:lstStyle/>
          <a:p>
            <a:fld id="{DAF19B9A-F03E-4FD1-9400-A6CACECD5895}" type="slidenum">
              <a:rPr lang="en-GB" smtClean="0"/>
              <a:t>41</a:t>
            </a:fld>
            <a:endParaRPr lang="en-GB"/>
          </a:p>
        </p:txBody>
      </p:sp>
    </p:spTree>
    <p:extLst>
      <p:ext uri="{BB962C8B-B14F-4D97-AF65-F5344CB8AC3E}">
        <p14:creationId xmlns:p14="http://schemas.microsoft.com/office/powerpoint/2010/main" val="176225684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dirty="0" err="1" smtClean="0"/>
              <a:t>Firstly</a:t>
            </a:r>
            <a:r>
              <a:rPr lang="de-CH" baseline="0" dirty="0" smtClean="0"/>
              <a:t> – </a:t>
            </a:r>
            <a:r>
              <a:rPr lang="de-CH" baseline="0" dirty="0" err="1" smtClean="0"/>
              <a:t>before</a:t>
            </a:r>
            <a:r>
              <a:rPr lang="de-CH" baseline="0" dirty="0" smtClean="0"/>
              <a:t> I </a:t>
            </a:r>
            <a:r>
              <a:rPr lang="de-CH" baseline="0" dirty="0" err="1" smtClean="0"/>
              <a:t>come</a:t>
            </a:r>
            <a:r>
              <a:rPr lang="de-CH" baseline="0" dirty="0" smtClean="0"/>
              <a:t> </a:t>
            </a:r>
            <a:r>
              <a:rPr lang="de-CH" baseline="0" dirty="0" err="1" smtClean="0"/>
              <a:t>to</a:t>
            </a:r>
            <a:r>
              <a:rPr lang="de-CH" baseline="0" dirty="0" smtClean="0"/>
              <a:t> a </a:t>
            </a:r>
            <a:r>
              <a:rPr lang="de-CH" baseline="0" dirty="0" err="1" smtClean="0"/>
              <a:t>discussion</a:t>
            </a:r>
            <a:r>
              <a:rPr lang="de-CH" baseline="0" dirty="0" smtClean="0"/>
              <a:t> </a:t>
            </a:r>
            <a:r>
              <a:rPr lang="de-CH" baseline="0" dirty="0" err="1" smtClean="0"/>
              <a:t>of</a:t>
            </a:r>
            <a:r>
              <a:rPr lang="de-CH" baseline="0" dirty="0" smtClean="0"/>
              <a:t> </a:t>
            </a:r>
            <a:r>
              <a:rPr lang="de-CH" baseline="0" dirty="0" err="1" smtClean="0"/>
              <a:t>the</a:t>
            </a:r>
            <a:r>
              <a:rPr lang="de-CH" baseline="0" dirty="0" smtClean="0"/>
              <a:t> </a:t>
            </a:r>
            <a:r>
              <a:rPr lang="de-CH" baseline="0" dirty="0" err="1" smtClean="0"/>
              <a:t>hypothesis</a:t>
            </a:r>
            <a:r>
              <a:rPr lang="de-CH" baseline="0" dirty="0" smtClean="0"/>
              <a:t>, a </a:t>
            </a:r>
            <a:r>
              <a:rPr lang="de-CH" baseline="0" dirty="0" err="1" smtClean="0"/>
              <a:t>few</a:t>
            </a:r>
            <a:r>
              <a:rPr lang="de-CH" baseline="0" dirty="0" smtClean="0"/>
              <a:t> </a:t>
            </a:r>
            <a:r>
              <a:rPr lang="de-CH" baseline="0" dirty="0" err="1" smtClean="0"/>
              <a:t>words</a:t>
            </a:r>
            <a:r>
              <a:rPr lang="de-CH" baseline="0" dirty="0" smtClean="0"/>
              <a:t> on </a:t>
            </a:r>
            <a:r>
              <a:rPr lang="de-CH" baseline="0" dirty="0" err="1" smtClean="0"/>
              <a:t>the</a:t>
            </a:r>
            <a:r>
              <a:rPr lang="de-CH" baseline="0" dirty="0" smtClean="0"/>
              <a:t> experimental </a:t>
            </a:r>
            <a:r>
              <a:rPr lang="de-CH" baseline="0" dirty="0" err="1" smtClean="0"/>
              <a:t>methods</a:t>
            </a:r>
            <a:r>
              <a:rPr lang="de-CH" baseline="0" dirty="0" smtClean="0"/>
              <a:t> </a:t>
            </a:r>
            <a:r>
              <a:rPr lang="de-CH" baseline="0" dirty="0" err="1" smtClean="0"/>
              <a:t>used</a:t>
            </a:r>
            <a:r>
              <a:rPr lang="de-CH" baseline="0" dirty="0" smtClean="0"/>
              <a:t>.</a:t>
            </a:r>
          </a:p>
          <a:p>
            <a:endParaRPr lang="de-CH" baseline="0" dirty="0" smtClean="0"/>
          </a:p>
          <a:p>
            <a:r>
              <a:rPr lang="de-CH" baseline="0" dirty="0" smtClean="0"/>
              <a:t>I </a:t>
            </a:r>
            <a:r>
              <a:rPr lang="de-CH" baseline="0" dirty="0" err="1" smtClean="0"/>
              <a:t>found</a:t>
            </a:r>
            <a:r>
              <a:rPr lang="de-CH" baseline="0" dirty="0" smtClean="0"/>
              <a:t> </a:t>
            </a:r>
            <a:r>
              <a:rPr lang="de-CH" baseline="0" dirty="0" err="1" smtClean="0"/>
              <a:t>the</a:t>
            </a:r>
            <a:r>
              <a:rPr lang="de-CH" baseline="0" dirty="0" smtClean="0"/>
              <a:t> on-line </a:t>
            </a:r>
            <a:r>
              <a:rPr lang="de-CH" baseline="0" dirty="0" err="1" smtClean="0"/>
              <a:t>survey</a:t>
            </a:r>
            <a:r>
              <a:rPr lang="de-CH" baseline="0" dirty="0" smtClean="0"/>
              <a:t> </a:t>
            </a:r>
            <a:r>
              <a:rPr lang="de-CH" baseline="0" dirty="0" err="1" smtClean="0"/>
              <a:t>tools</a:t>
            </a:r>
            <a:r>
              <a:rPr lang="de-CH" baseline="0" dirty="0" smtClean="0"/>
              <a:t> (</a:t>
            </a:r>
            <a:r>
              <a:rPr lang="de-CH" baseline="0" dirty="0" err="1" smtClean="0"/>
              <a:t>which</a:t>
            </a:r>
            <a:r>
              <a:rPr lang="de-CH" baseline="0" dirty="0" smtClean="0"/>
              <a:t> </a:t>
            </a:r>
            <a:r>
              <a:rPr lang="de-CH" baseline="0" dirty="0" err="1" smtClean="0"/>
              <a:t>are</a:t>
            </a:r>
            <a:r>
              <a:rPr lang="de-CH" baseline="0" dirty="0" smtClean="0"/>
              <a:t> </a:t>
            </a:r>
            <a:r>
              <a:rPr lang="de-CH" baseline="0" dirty="0" err="1" smtClean="0"/>
              <a:t>more</a:t>
            </a:r>
            <a:r>
              <a:rPr lang="de-CH" baseline="0" dirty="0" smtClean="0"/>
              <a:t> </a:t>
            </a:r>
            <a:r>
              <a:rPr lang="de-CH" baseline="0" dirty="0" err="1" smtClean="0"/>
              <a:t>normally</a:t>
            </a:r>
            <a:r>
              <a:rPr lang="de-CH" baseline="0" dirty="0" smtClean="0"/>
              <a:t> </a:t>
            </a:r>
            <a:r>
              <a:rPr lang="de-CH" baseline="0" dirty="0" err="1" smtClean="0"/>
              <a:t>used</a:t>
            </a:r>
            <a:r>
              <a:rPr lang="de-CH" baseline="0" dirty="0" smtClean="0"/>
              <a:t> </a:t>
            </a:r>
            <a:r>
              <a:rPr lang="de-CH" baseline="0" dirty="0" err="1" smtClean="0"/>
              <a:t>by</a:t>
            </a:r>
            <a:r>
              <a:rPr lang="de-CH" baseline="0" dirty="0" smtClean="0"/>
              <a:t> </a:t>
            </a:r>
            <a:r>
              <a:rPr lang="de-CH" baseline="0" dirty="0" err="1" smtClean="0"/>
              <a:t>market</a:t>
            </a:r>
            <a:r>
              <a:rPr lang="de-CH" baseline="0" dirty="0" smtClean="0"/>
              <a:t> </a:t>
            </a:r>
            <a:r>
              <a:rPr lang="de-CH" baseline="0" dirty="0" err="1" smtClean="0"/>
              <a:t>reseachers</a:t>
            </a:r>
            <a:r>
              <a:rPr lang="de-CH" baseline="0" dirty="0" smtClean="0"/>
              <a:t>) </a:t>
            </a:r>
            <a:r>
              <a:rPr lang="de-CH" baseline="0" dirty="0" err="1" smtClean="0"/>
              <a:t>to</a:t>
            </a:r>
            <a:r>
              <a:rPr lang="de-CH" baseline="0" dirty="0" smtClean="0"/>
              <a:t> </a:t>
            </a:r>
            <a:r>
              <a:rPr lang="de-CH" baseline="0" dirty="0" err="1" smtClean="0"/>
              <a:t>be</a:t>
            </a:r>
            <a:r>
              <a:rPr lang="de-CH" baseline="0" dirty="0" smtClean="0"/>
              <a:t> </a:t>
            </a:r>
            <a:r>
              <a:rPr lang="de-CH" baseline="0" dirty="0" err="1" smtClean="0"/>
              <a:t>almost</a:t>
            </a:r>
            <a:r>
              <a:rPr lang="de-CH" baseline="0" dirty="0" smtClean="0"/>
              <a:t> ideal </a:t>
            </a:r>
            <a:r>
              <a:rPr lang="de-CH" baseline="0" dirty="0" err="1" smtClean="0"/>
              <a:t>for</a:t>
            </a:r>
            <a:r>
              <a:rPr lang="de-CH" baseline="0" dirty="0" smtClean="0"/>
              <a:t> </a:t>
            </a:r>
            <a:r>
              <a:rPr lang="de-CH" baseline="0" dirty="0" err="1" smtClean="0"/>
              <a:t>my</a:t>
            </a:r>
            <a:r>
              <a:rPr lang="de-CH" baseline="0" dirty="0" smtClean="0"/>
              <a:t> </a:t>
            </a:r>
            <a:r>
              <a:rPr lang="de-CH" baseline="0" dirty="0" err="1" smtClean="0"/>
              <a:t>purposes</a:t>
            </a:r>
            <a:r>
              <a:rPr lang="de-CH" baseline="0" dirty="0" smtClean="0"/>
              <a:t>.</a:t>
            </a:r>
          </a:p>
          <a:p>
            <a:r>
              <a:rPr lang="de-CH" baseline="0" dirty="0" smtClean="0"/>
              <a:t>I </a:t>
            </a:r>
            <a:r>
              <a:rPr lang="de-CH" baseline="0" dirty="0" err="1" smtClean="0"/>
              <a:t>would</a:t>
            </a:r>
            <a:r>
              <a:rPr lang="de-CH" baseline="0" dirty="0" smtClean="0"/>
              <a:t> </a:t>
            </a:r>
            <a:r>
              <a:rPr lang="de-CH" baseline="0" dirty="0" err="1" smtClean="0"/>
              <a:t>recommend</a:t>
            </a:r>
            <a:r>
              <a:rPr lang="de-CH" baseline="0" dirty="0" smtClean="0"/>
              <a:t> </a:t>
            </a:r>
            <a:r>
              <a:rPr lang="de-CH" baseline="0" dirty="0" err="1" smtClean="0"/>
              <a:t>them</a:t>
            </a:r>
            <a:r>
              <a:rPr lang="de-CH" baseline="0" dirty="0" smtClean="0"/>
              <a:t> </a:t>
            </a:r>
            <a:r>
              <a:rPr lang="de-CH" baseline="0" dirty="0" err="1" smtClean="0"/>
              <a:t>and</a:t>
            </a:r>
            <a:r>
              <a:rPr lang="de-CH" baseline="0" dirty="0" smtClean="0"/>
              <a:t> in </a:t>
            </a:r>
            <a:r>
              <a:rPr lang="de-CH" baseline="0" dirty="0" err="1" smtClean="0"/>
              <a:t>particular</a:t>
            </a:r>
            <a:r>
              <a:rPr lang="de-CH" baseline="0" dirty="0" smtClean="0"/>
              <a:t> </a:t>
            </a:r>
            <a:r>
              <a:rPr lang="de-CH" baseline="0" dirty="0" err="1" smtClean="0"/>
              <a:t>the</a:t>
            </a:r>
            <a:r>
              <a:rPr lang="de-CH" baseline="0" dirty="0" smtClean="0"/>
              <a:t> </a:t>
            </a:r>
            <a:r>
              <a:rPr lang="de-CH" baseline="0" dirty="0" err="1" smtClean="0"/>
              <a:t>tool</a:t>
            </a:r>
            <a:r>
              <a:rPr lang="de-CH" baseline="0" dirty="0" smtClean="0"/>
              <a:t> </a:t>
            </a:r>
            <a:r>
              <a:rPr lang="de-CH" baseline="0" dirty="0" err="1" smtClean="0"/>
              <a:t>that</a:t>
            </a:r>
            <a:r>
              <a:rPr lang="de-CH" baseline="0" dirty="0" smtClean="0"/>
              <a:t> I </a:t>
            </a:r>
            <a:r>
              <a:rPr lang="de-CH" baseline="0" dirty="0" err="1" smtClean="0"/>
              <a:t>chose</a:t>
            </a:r>
            <a:r>
              <a:rPr lang="de-CH" baseline="0" dirty="0" smtClean="0"/>
              <a:t> – SurveyGizmo – </a:t>
            </a:r>
            <a:r>
              <a:rPr lang="de-CH" baseline="0" dirty="0" err="1" smtClean="0"/>
              <a:t>to</a:t>
            </a:r>
            <a:r>
              <a:rPr lang="de-CH" baseline="0" dirty="0" smtClean="0"/>
              <a:t> </a:t>
            </a:r>
            <a:r>
              <a:rPr lang="de-CH" baseline="0" dirty="0" err="1" smtClean="0"/>
              <a:t>anybody</a:t>
            </a:r>
            <a:r>
              <a:rPr lang="de-CH" baseline="0" dirty="0" smtClean="0"/>
              <a:t> </a:t>
            </a:r>
            <a:r>
              <a:rPr lang="de-CH" baseline="0" dirty="0" err="1" smtClean="0"/>
              <a:t>considering</a:t>
            </a:r>
            <a:r>
              <a:rPr lang="de-CH" baseline="0" dirty="0" smtClean="0"/>
              <a:t> a </a:t>
            </a:r>
            <a:r>
              <a:rPr lang="de-CH" baseline="0" dirty="0" err="1" smtClean="0"/>
              <a:t>similar</a:t>
            </a:r>
            <a:r>
              <a:rPr lang="de-CH" baseline="0" dirty="0" smtClean="0"/>
              <a:t> </a:t>
            </a:r>
            <a:r>
              <a:rPr lang="de-CH" baseline="0" dirty="0" err="1" smtClean="0"/>
              <a:t>project</a:t>
            </a:r>
            <a:r>
              <a:rPr lang="de-CH" baseline="0" dirty="0" smtClean="0"/>
              <a:t>.</a:t>
            </a:r>
          </a:p>
          <a:p>
            <a:endParaRPr lang="de-CH" baseline="0" dirty="0" smtClean="0"/>
          </a:p>
          <a:p>
            <a:r>
              <a:rPr lang="de-CH" baseline="0" dirty="0" err="1" smtClean="0"/>
              <a:t>We</a:t>
            </a:r>
            <a:r>
              <a:rPr lang="de-CH" baseline="0" dirty="0" smtClean="0"/>
              <a:t> </a:t>
            </a:r>
            <a:r>
              <a:rPr lang="de-CH" baseline="0" dirty="0" err="1" smtClean="0"/>
              <a:t>saw</a:t>
            </a:r>
            <a:r>
              <a:rPr lang="de-CH" baseline="0" dirty="0" smtClean="0"/>
              <a:t> </a:t>
            </a:r>
            <a:r>
              <a:rPr lang="de-CH" baseline="0" dirty="0" err="1" smtClean="0"/>
              <a:t>that</a:t>
            </a:r>
            <a:r>
              <a:rPr lang="de-CH" baseline="0" dirty="0" smtClean="0"/>
              <a:t> </a:t>
            </a:r>
            <a:r>
              <a:rPr lang="de-CH" baseline="0" dirty="0" err="1" smtClean="0"/>
              <a:t>the</a:t>
            </a:r>
            <a:r>
              <a:rPr lang="de-CH" baseline="0" dirty="0" smtClean="0"/>
              <a:t> </a:t>
            </a:r>
            <a:r>
              <a:rPr lang="de-CH" baseline="0" dirty="0" err="1" smtClean="0"/>
              <a:t>participation</a:t>
            </a:r>
            <a:r>
              <a:rPr lang="de-CH" baseline="0" dirty="0" smtClean="0"/>
              <a:t> </a:t>
            </a:r>
            <a:r>
              <a:rPr lang="de-CH" baseline="0" dirty="0" err="1" smtClean="0"/>
              <a:t>group</a:t>
            </a:r>
            <a:r>
              <a:rPr lang="de-CH" baseline="0" dirty="0" smtClean="0"/>
              <a:t> </a:t>
            </a:r>
            <a:r>
              <a:rPr lang="de-CH" baseline="0" dirty="0" err="1" smtClean="0"/>
              <a:t>has</a:t>
            </a:r>
            <a:r>
              <a:rPr lang="de-CH" baseline="0" dirty="0" smtClean="0"/>
              <a:t> a </a:t>
            </a:r>
            <a:r>
              <a:rPr lang="de-CH" baseline="0" dirty="0" err="1" smtClean="0"/>
              <a:t>big</a:t>
            </a:r>
            <a:r>
              <a:rPr lang="de-CH" baseline="0" dirty="0" smtClean="0"/>
              <a:t> </a:t>
            </a:r>
            <a:r>
              <a:rPr lang="de-CH" baseline="0" dirty="0" err="1" smtClean="0"/>
              <a:t>effect</a:t>
            </a:r>
            <a:r>
              <a:rPr lang="de-CH" baseline="0" dirty="0" smtClean="0"/>
              <a:t> on </a:t>
            </a:r>
            <a:r>
              <a:rPr lang="de-CH" baseline="0" dirty="0" err="1" smtClean="0"/>
              <a:t>the</a:t>
            </a:r>
            <a:r>
              <a:rPr lang="de-CH" baseline="0" dirty="0" smtClean="0"/>
              <a:t> </a:t>
            </a:r>
            <a:r>
              <a:rPr lang="de-CH" baseline="0" dirty="0" err="1" smtClean="0"/>
              <a:t>results</a:t>
            </a:r>
            <a:r>
              <a:rPr lang="de-CH" baseline="0" dirty="0" smtClean="0"/>
              <a:t>.</a:t>
            </a:r>
          </a:p>
          <a:p>
            <a:r>
              <a:rPr lang="de-CH" baseline="0" dirty="0" smtClean="0"/>
              <a:t>In </a:t>
            </a:r>
            <a:r>
              <a:rPr lang="de-CH" baseline="0" dirty="0" err="1" smtClean="0"/>
              <a:t>fact</a:t>
            </a:r>
            <a:r>
              <a:rPr lang="de-CH" baseline="0" dirty="0" smtClean="0"/>
              <a:t> </a:t>
            </a:r>
            <a:r>
              <a:rPr lang="de-CH" baseline="0" dirty="0" err="1" smtClean="0"/>
              <a:t>earlier</a:t>
            </a:r>
            <a:r>
              <a:rPr lang="de-CH" baseline="0" dirty="0" smtClean="0"/>
              <a:t> </a:t>
            </a:r>
            <a:r>
              <a:rPr lang="de-CH" baseline="0" dirty="0" err="1" smtClean="0"/>
              <a:t>researchers</a:t>
            </a:r>
            <a:r>
              <a:rPr lang="de-CH" baseline="0" dirty="0" smtClean="0"/>
              <a:t> in </a:t>
            </a:r>
            <a:r>
              <a:rPr lang="de-CH" baseline="0" dirty="0" err="1" smtClean="0"/>
              <a:t>this</a:t>
            </a:r>
            <a:r>
              <a:rPr lang="de-CH" baseline="0" dirty="0" smtClean="0"/>
              <a:t> </a:t>
            </a:r>
            <a:r>
              <a:rPr lang="de-CH" baseline="0" dirty="0" err="1" smtClean="0"/>
              <a:t>field</a:t>
            </a:r>
            <a:r>
              <a:rPr lang="de-CH" baseline="0" dirty="0" smtClean="0"/>
              <a:t> </a:t>
            </a:r>
            <a:r>
              <a:rPr lang="de-CH" baseline="0" dirty="0" err="1" smtClean="0"/>
              <a:t>made</a:t>
            </a:r>
            <a:r>
              <a:rPr lang="de-CH" baseline="0" dirty="0" smtClean="0"/>
              <a:t> </a:t>
            </a:r>
            <a:r>
              <a:rPr lang="de-CH" baseline="0" dirty="0" err="1" smtClean="0"/>
              <a:t>some</a:t>
            </a:r>
            <a:r>
              <a:rPr lang="de-CH" baseline="0" dirty="0" smtClean="0"/>
              <a:t> </a:t>
            </a:r>
            <a:r>
              <a:rPr lang="de-CH" baseline="0" dirty="0" err="1" smtClean="0"/>
              <a:t>well</a:t>
            </a:r>
            <a:r>
              <a:rPr lang="de-CH" baseline="0" dirty="0" smtClean="0"/>
              <a:t> </a:t>
            </a:r>
            <a:r>
              <a:rPr lang="de-CH" baseline="0" dirty="0" err="1" smtClean="0"/>
              <a:t>documented</a:t>
            </a:r>
            <a:r>
              <a:rPr lang="de-CH" baseline="0" dirty="0" smtClean="0"/>
              <a:t> </a:t>
            </a:r>
            <a:r>
              <a:rPr lang="de-CH" baseline="0" dirty="0" err="1" smtClean="0"/>
              <a:t>errors</a:t>
            </a:r>
            <a:r>
              <a:rPr lang="de-CH" baseline="0" dirty="0" smtClean="0"/>
              <a:t> (</a:t>
            </a:r>
            <a:r>
              <a:rPr lang="de-CH" baseline="0" dirty="0" err="1" smtClean="0"/>
              <a:t>and</a:t>
            </a:r>
            <a:r>
              <a:rPr lang="de-CH" baseline="0" dirty="0" smtClean="0"/>
              <a:t> </a:t>
            </a:r>
            <a:r>
              <a:rPr lang="de-CH" baseline="0" dirty="0" err="1" smtClean="0"/>
              <a:t>drew</a:t>
            </a:r>
            <a:r>
              <a:rPr lang="de-CH" baseline="0" dirty="0" smtClean="0"/>
              <a:t> </a:t>
            </a:r>
            <a:r>
              <a:rPr lang="de-CH" baseline="0" dirty="0" err="1" smtClean="0"/>
              <a:t>some</a:t>
            </a:r>
            <a:r>
              <a:rPr lang="de-CH" baseline="0" dirty="0" smtClean="0"/>
              <a:t> </a:t>
            </a:r>
            <a:r>
              <a:rPr lang="de-CH" baseline="0" dirty="0" err="1" smtClean="0"/>
              <a:t>false</a:t>
            </a:r>
            <a:r>
              <a:rPr lang="de-CH" baseline="0" dirty="0" smtClean="0"/>
              <a:t> </a:t>
            </a:r>
            <a:r>
              <a:rPr lang="de-CH" baseline="0" dirty="0" err="1" smtClean="0"/>
              <a:t>conclusions</a:t>
            </a:r>
            <a:r>
              <a:rPr lang="de-CH" baseline="0" dirty="0" smtClean="0"/>
              <a:t>) </a:t>
            </a:r>
            <a:r>
              <a:rPr lang="de-CH" baseline="0" dirty="0" err="1" smtClean="0"/>
              <a:t>by</a:t>
            </a:r>
            <a:r>
              <a:rPr lang="de-CH" baseline="0" dirty="0" smtClean="0"/>
              <a:t> not </a:t>
            </a:r>
            <a:r>
              <a:rPr lang="de-CH" baseline="0" dirty="0" err="1" smtClean="0"/>
              <a:t>collecting</a:t>
            </a:r>
            <a:r>
              <a:rPr lang="de-CH" baseline="0" dirty="0" smtClean="0"/>
              <a:t> </a:t>
            </a:r>
            <a:r>
              <a:rPr lang="de-CH" baseline="0" dirty="0" err="1" smtClean="0"/>
              <a:t>enough</a:t>
            </a:r>
            <a:r>
              <a:rPr lang="de-CH" baseline="0" dirty="0" smtClean="0"/>
              <a:t> </a:t>
            </a:r>
            <a:r>
              <a:rPr lang="de-CH" baseline="0" dirty="0" err="1" smtClean="0"/>
              <a:t>biographical</a:t>
            </a:r>
            <a:r>
              <a:rPr lang="de-CH" baseline="0" dirty="0" smtClean="0"/>
              <a:t> </a:t>
            </a:r>
            <a:r>
              <a:rPr lang="de-CH" baseline="0" dirty="0" err="1" smtClean="0"/>
              <a:t>data</a:t>
            </a:r>
            <a:r>
              <a:rPr lang="de-CH" baseline="0" dirty="0" smtClean="0"/>
              <a:t>.</a:t>
            </a:r>
            <a:endParaRPr lang="de-CH" dirty="0" smtClean="0"/>
          </a:p>
          <a:p>
            <a:endParaRPr lang="de-CH" dirty="0"/>
          </a:p>
        </p:txBody>
      </p:sp>
      <p:sp>
        <p:nvSpPr>
          <p:cNvPr id="4" name="Foliennummernplatzhalter 3"/>
          <p:cNvSpPr>
            <a:spLocks noGrp="1"/>
          </p:cNvSpPr>
          <p:nvPr>
            <p:ph type="sldNum" sz="quarter" idx="10"/>
          </p:nvPr>
        </p:nvSpPr>
        <p:spPr/>
        <p:txBody>
          <a:bodyPr/>
          <a:lstStyle/>
          <a:p>
            <a:fld id="{DAF19B9A-F03E-4FD1-9400-A6CACECD5895}" type="slidenum">
              <a:rPr lang="en-GB" smtClean="0"/>
              <a:t>42</a:t>
            </a:fld>
            <a:endParaRPr lang="en-GB"/>
          </a:p>
        </p:txBody>
      </p:sp>
    </p:spTree>
    <p:extLst>
      <p:ext uri="{BB962C8B-B14F-4D97-AF65-F5344CB8AC3E}">
        <p14:creationId xmlns:p14="http://schemas.microsoft.com/office/powerpoint/2010/main" val="373618927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dirty="0" err="1" smtClean="0"/>
              <a:t>Let’s</a:t>
            </a:r>
            <a:r>
              <a:rPr lang="de-CH" dirty="0" smtClean="0"/>
              <a:t> </a:t>
            </a:r>
            <a:r>
              <a:rPr lang="de-CH" dirty="0" err="1" smtClean="0"/>
              <a:t>remind</a:t>
            </a:r>
            <a:r>
              <a:rPr lang="de-CH" dirty="0" smtClean="0"/>
              <a:t> </a:t>
            </a:r>
            <a:r>
              <a:rPr lang="de-CH" dirty="0" err="1" smtClean="0"/>
              <a:t>ourselves</a:t>
            </a:r>
            <a:r>
              <a:rPr lang="de-CH" dirty="0" smtClean="0"/>
              <a:t> </a:t>
            </a:r>
            <a:r>
              <a:rPr lang="de-CH" dirty="0" err="1" smtClean="0"/>
              <a:t>of</a:t>
            </a:r>
            <a:r>
              <a:rPr lang="de-CH" dirty="0" smtClean="0"/>
              <a:t> </a:t>
            </a:r>
            <a:r>
              <a:rPr lang="de-CH" dirty="0" err="1" smtClean="0"/>
              <a:t>the</a:t>
            </a:r>
            <a:r>
              <a:rPr lang="de-CH" dirty="0" smtClean="0"/>
              <a:t> </a:t>
            </a:r>
            <a:r>
              <a:rPr lang="de-CH" dirty="0" err="1" smtClean="0"/>
              <a:t>hypothesis</a:t>
            </a:r>
            <a:r>
              <a:rPr lang="de-CH" dirty="0" smtClean="0"/>
              <a:t>:</a:t>
            </a:r>
          </a:p>
          <a:p>
            <a:endParaRPr lang="de-CH" dirty="0"/>
          </a:p>
        </p:txBody>
      </p:sp>
      <p:sp>
        <p:nvSpPr>
          <p:cNvPr id="4" name="Foliennummernplatzhalter 3"/>
          <p:cNvSpPr>
            <a:spLocks noGrp="1"/>
          </p:cNvSpPr>
          <p:nvPr>
            <p:ph type="sldNum" sz="quarter" idx="10"/>
          </p:nvPr>
        </p:nvSpPr>
        <p:spPr/>
        <p:txBody>
          <a:bodyPr/>
          <a:lstStyle/>
          <a:p>
            <a:fld id="{DAF19B9A-F03E-4FD1-9400-A6CACECD5895}" type="slidenum">
              <a:rPr lang="en-GB" smtClean="0"/>
              <a:t>43</a:t>
            </a:fld>
            <a:endParaRPr lang="en-GB"/>
          </a:p>
        </p:txBody>
      </p:sp>
    </p:spTree>
    <p:extLst>
      <p:ext uri="{BB962C8B-B14F-4D97-AF65-F5344CB8AC3E}">
        <p14:creationId xmlns:p14="http://schemas.microsoft.com/office/powerpoint/2010/main" val="397946551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noProof="0" dirty="0" smtClean="0"/>
              <a:t>Yes there are differences otherwise all those male/female matrices would have looked exactly alike.</a:t>
            </a:r>
          </a:p>
          <a:p>
            <a:endParaRPr lang="en-GB" noProof="0" dirty="0" smtClean="0"/>
          </a:p>
          <a:p>
            <a:r>
              <a:rPr lang="en-GB" noProof="0" dirty="0" smtClean="0"/>
              <a:t>Most importantly, it was – due to the depth</a:t>
            </a:r>
            <a:r>
              <a:rPr lang="en-GB" baseline="0" noProof="0" dirty="0" smtClean="0"/>
              <a:t> of information collected – to go further into the data of individuals and see why there were groups of males or females outside the expected areas</a:t>
            </a:r>
          </a:p>
          <a:p>
            <a:endParaRPr lang="en-GB" baseline="0" noProof="0" dirty="0" smtClean="0"/>
          </a:p>
          <a:p>
            <a:r>
              <a:rPr lang="en-GB" baseline="0" noProof="0" dirty="0" smtClean="0"/>
              <a:t>It’s true. The differences were gender-specific.</a:t>
            </a:r>
          </a:p>
          <a:p>
            <a:r>
              <a:rPr lang="en-GB" baseline="0" noProof="0" dirty="0" smtClean="0"/>
              <a:t>It looks though, as though most of these differences were due to:</a:t>
            </a:r>
          </a:p>
          <a:p>
            <a:r>
              <a:rPr lang="en-GB" baseline="0" noProof="0" dirty="0" smtClean="0"/>
              <a:t>	a) individual effects recognised by linguists (such as language forgetting)</a:t>
            </a:r>
          </a:p>
          <a:p>
            <a:r>
              <a:rPr lang="en-GB" baseline="0" noProof="0" dirty="0" smtClean="0"/>
              <a:t>	or</a:t>
            </a:r>
          </a:p>
          <a:p>
            <a:r>
              <a:rPr lang="en-GB" baseline="0" noProof="0" dirty="0" smtClean="0"/>
              <a:t>	b) effects due to migration-background, which was in this group much more extreme amongst the males</a:t>
            </a:r>
          </a:p>
          <a:p>
            <a:r>
              <a:rPr lang="en-GB" baseline="0" noProof="0" dirty="0" smtClean="0"/>
              <a:t>	     this effect may be generally the case for males who “go out into the world” more and force themselves to use foreign languages professionally</a:t>
            </a:r>
          </a:p>
          <a:p>
            <a:r>
              <a:rPr lang="en-GB" baseline="0" noProof="0" dirty="0" smtClean="0"/>
              <a:t>	    but may also be due to the younger group of females who are a bit young to have this type of experience</a:t>
            </a:r>
            <a:endParaRPr lang="en-GB" noProof="0" dirty="0" smtClean="0"/>
          </a:p>
          <a:p>
            <a:endParaRPr lang="en-GB" noProof="0" dirty="0" smtClean="0"/>
          </a:p>
          <a:p>
            <a:r>
              <a:rPr lang="en-GB" noProof="0" dirty="0" smtClean="0"/>
              <a:t>And one last conclusion which</a:t>
            </a:r>
            <a:r>
              <a:rPr lang="en-GB" baseline="0" noProof="0" dirty="0" smtClean="0"/>
              <a:t> I drew.</a:t>
            </a:r>
          </a:p>
          <a:p>
            <a:endParaRPr lang="en-GB" baseline="0" noProof="0" dirty="0" smtClean="0"/>
          </a:p>
          <a:p>
            <a:r>
              <a:rPr lang="en-GB" baseline="0" noProof="0" dirty="0" smtClean="0"/>
              <a:t>There are some </a:t>
            </a:r>
            <a:r>
              <a:rPr lang="en-GB" b="1" baseline="0" noProof="0" dirty="0" smtClean="0"/>
              <a:t>amazing</a:t>
            </a:r>
            <a:r>
              <a:rPr lang="en-GB" baseline="0" noProof="0" dirty="0" smtClean="0"/>
              <a:t> linguists out there:</a:t>
            </a:r>
          </a:p>
          <a:p>
            <a:r>
              <a:rPr lang="en-GB" b="1" baseline="0" noProof="0" dirty="0" smtClean="0"/>
              <a:t>	- 11</a:t>
            </a:r>
            <a:r>
              <a:rPr lang="en-GB" baseline="0" noProof="0" dirty="0" smtClean="0"/>
              <a:t> speaking 5 languages</a:t>
            </a:r>
          </a:p>
          <a:p>
            <a:r>
              <a:rPr lang="en-GB" b="1" baseline="0" noProof="0" dirty="0" smtClean="0"/>
              <a:t>	- 6</a:t>
            </a:r>
            <a:r>
              <a:rPr lang="en-GB" baseline="0" noProof="0" dirty="0" smtClean="0"/>
              <a:t> speaking 6 languages (some – I happen to know – had a couple more languages up their sleeves too)</a:t>
            </a:r>
          </a:p>
          <a:p>
            <a:endParaRPr lang="en-GB" baseline="0" noProof="0" dirty="0" smtClean="0"/>
          </a:p>
          <a:p>
            <a:r>
              <a:rPr lang="en-GB" baseline="0" noProof="0" dirty="0" smtClean="0"/>
              <a:t>I’m very thankful to all who took part.</a:t>
            </a:r>
            <a:endParaRPr lang="en-GB" noProof="0" dirty="0"/>
          </a:p>
        </p:txBody>
      </p:sp>
      <p:sp>
        <p:nvSpPr>
          <p:cNvPr id="4" name="Foliennummernplatzhalter 3"/>
          <p:cNvSpPr>
            <a:spLocks noGrp="1"/>
          </p:cNvSpPr>
          <p:nvPr>
            <p:ph type="sldNum" sz="quarter" idx="10"/>
          </p:nvPr>
        </p:nvSpPr>
        <p:spPr/>
        <p:txBody>
          <a:bodyPr/>
          <a:lstStyle/>
          <a:p>
            <a:fld id="{DAF19B9A-F03E-4FD1-9400-A6CACECD5895}" type="slidenum">
              <a:rPr lang="en-GB" smtClean="0"/>
              <a:t>44</a:t>
            </a:fld>
            <a:endParaRPr lang="en-GB"/>
          </a:p>
        </p:txBody>
      </p:sp>
    </p:spTree>
    <p:extLst>
      <p:ext uri="{BB962C8B-B14F-4D97-AF65-F5344CB8AC3E}">
        <p14:creationId xmlns:p14="http://schemas.microsoft.com/office/powerpoint/2010/main" val="408568048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dirty="0" smtClean="0"/>
              <a:t>The </a:t>
            </a:r>
            <a:r>
              <a:rPr lang="de-CH" dirty="0" err="1" smtClean="0"/>
              <a:t>discrepancies</a:t>
            </a:r>
            <a:r>
              <a:rPr lang="de-CH" dirty="0" smtClean="0"/>
              <a:t> </a:t>
            </a:r>
            <a:r>
              <a:rPr lang="de-CH" dirty="0" err="1" smtClean="0"/>
              <a:t>between</a:t>
            </a:r>
            <a:r>
              <a:rPr lang="de-CH" dirty="0" smtClean="0"/>
              <a:t> </a:t>
            </a:r>
            <a:r>
              <a:rPr lang="de-CH" dirty="0" err="1" smtClean="0"/>
              <a:t>males</a:t>
            </a:r>
            <a:r>
              <a:rPr lang="de-CH" dirty="0" smtClean="0"/>
              <a:t> </a:t>
            </a:r>
            <a:r>
              <a:rPr lang="de-CH" dirty="0" err="1" smtClean="0"/>
              <a:t>and</a:t>
            </a:r>
            <a:r>
              <a:rPr lang="de-CH" dirty="0" smtClean="0"/>
              <a:t> </a:t>
            </a:r>
            <a:r>
              <a:rPr lang="de-CH" dirty="0" err="1" smtClean="0"/>
              <a:t>females</a:t>
            </a:r>
            <a:r>
              <a:rPr lang="de-CH" dirty="0" smtClean="0"/>
              <a:t> </a:t>
            </a:r>
            <a:r>
              <a:rPr lang="de-CH" dirty="0" err="1" smtClean="0"/>
              <a:t>exist</a:t>
            </a:r>
            <a:r>
              <a:rPr lang="de-CH" dirty="0" smtClean="0"/>
              <a:t> </a:t>
            </a:r>
            <a:r>
              <a:rPr lang="de-CH" dirty="0" err="1" smtClean="0"/>
              <a:t>and</a:t>
            </a:r>
            <a:r>
              <a:rPr lang="de-CH" dirty="0" smtClean="0"/>
              <a:t> </a:t>
            </a:r>
            <a:r>
              <a:rPr lang="de-CH" dirty="0" err="1" smtClean="0"/>
              <a:t>can</a:t>
            </a:r>
            <a:r>
              <a:rPr lang="de-CH" dirty="0" smtClean="0"/>
              <a:t> </a:t>
            </a:r>
            <a:r>
              <a:rPr lang="de-CH" dirty="0" err="1" smtClean="0"/>
              <a:t>begin</a:t>
            </a:r>
            <a:r>
              <a:rPr lang="de-CH" baseline="0" dirty="0" smtClean="0"/>
              <a:t> </a:t>
            </a:r>
            <a:r>
              <a:rPr lang="de-CH" baseline="0" dirty="0" err="1" smtClean="0"/>
              <a:t>to</a:t>
            </a:r>
            <a:r>
              <a:rPr lang="de-CH" baseline="0" dirty="0" smtClean="0"/>
              <a:t> </a:t>
            </a:r>
            <a:r>
              <a:rPr lang="de-CH" baseline="0" dirty="0" err="1" smtClean="0"/>
              <a:t>be</a:t>
            </a:r>
            <a:r>
              <a:rPr lang="de-CH" baseline="0" dirty="0" smtClean="0"/>
              <a:t> </a:t>
            </a:r>
            <a:r>
              <a:rPr lang="de-CH" baseline="0" dirty="0" err="1" smtClean="0"/>
              <a:t>explained</a:t>
            </a:r>
            <a:r>
              <a:rPr lang="de-CH" baseline="0" dirty="0" smtClean="0"/>
              <a:t>, but </a:t>
            </a:r>
            <a:r>
              <a:rPr lang="de-CH" baseline="0" dirty="0" err="1" smtClean="0"/>
              <a:t>it</a:t>
            </a:r>
            <a:r>
              <a:rPr lang="de-CH" baseline="0" dirty="0" smtClean="0"/>
              <a:t> </a:t>
            </a:r>
            <a:r>
              <a:rPr lang="de-CH" baseline="0" dirty="0" err="1" smtClean="0"/>
              <a:t>would</a:t>
            </a:r>
            <a:r>
              <a:rPr lang="de-CH" baseline="0" dirty="0" smtClean="0"/>
              <a:t> </a:t>
            </a:r>
            <a:r>
              <a:rPr lang="de-CH" baseline="0" dirty="0" err="1" smtClean="0"/>
              <a:t>be</a:t>
            </a:r>
            <a:r>
              <a:rPr lang="de-CH" baseline="0" dirty="0" smtClean="0"/>
              <a:t> </a:t>
            </a:r>
            <a:r>
              <a:rPr lang="de-CH" baseline="0" dirty="0" err="1" smtClean="0"/>
              <a:t>great</a:t>
            </a:r>
            <a:r>
              <a:rPr lang="de-CH" baseline="0" dirty="0" smtClean="0"/>
              <a:t> </a:t>
            </a:r>
            <a:r>
              <a:rPr lang="de-CH" baseline="0" dirty="0" err="1" smtClean="0"/>
              <a:t>to</a:t>
            </a:r>
            <a:r>
              <a:rPr lang="de-CH" baseline="0" dirty="0" smtClean="0"/>
              <a:t> </a:t>
            </a:r>
            <a:r>
              <a:rPr lang="de-CH" baseline="0" dirty="0" err="1" smtClean="0"/>
              <a:t>deepen</a:t>
            </a:r>
            <a:r>
              <a:rPr lang="de-CH" baseline="0" dirty="0" smtClean="0"/>
              <a:t> </a:t>
            </a:r>
            <a:r>
              <a:rPr lang="de-CH" baseline="0" dirty="0" err="1" smtClean="0"/>
              <a:t>the</a:t>
            </a:r>
            <a:r>
              <a:rPr lang="de-CH" baseline="0" dirty="0" smtClean="0"/>
              <a:t> </a:t>
            </a:r>
            <a:r>
              <a:rPr lang="de-CH" baseline="0" dirty="0" err="1" smtClean="0"/>
              <a:t>analysis</a:t>
            </a:r>
            <a:r>
              <a:rPr lang="de-CH" baseline="0" dirty="0" smtClean="0"/>
              <a:t> – </a:t>
            </a:r>
            <a:r>
              <a:rPr lang="de-CH" baseline="0" dirty="0" err="1" smtClean="0"/>
              <a:t>particularly</a:t>
            </a:r>
            <a:r>
              <a:rPr lang="de-CH" baseline="0" dirty="0" smtClean="0"/>
              <a:t> </a:t>
            </a:r>
            <a:r>
              <a:rPr lang="de-CH" baseline="0" dirty="0" err="1" smtClean="0"/>
              <a:t>of</a:t>
            </a:r>
            <a:r>
              <a:rPr lang="de-CH" baseline="0" dirty="0" smtClean="0"/>
              <a:t> </a:t>
            </a:r>
            <a:r>
              <a:rPr lang="de-CH" baseline="0" dirty="0" err="1" smtClean="0"/>
              <a:t>the</a:t>
            </a:r>
            <a:r>
              <a:rPr lang="de-CH" baseline="0" dirty="0" smtClean="0"/>
              <a:t> </a:t>
            </a:r>
            <a:r>
              <a:rPr lang="de-CH" baseline="0" dirty="0" err="1" smtClean="0"/>
              <a:t>members</a:t>
            </a:r>
            <a:r>
              <a:rPr lang="de-CH" baseline="0" dirty="0" smtClean="0"/>
              <a:t> </a:t>
            </a:r>
            <a:r>
              <a:rPr lang="de-CH" baseline="0" dirty="0" err="1" smtClean="0"/>
              <a:t>of</a:t>
            </a:r>
            <a:r>
              <a:rPr lang="de-CH" baseline="0" dirty="0" smtClean="0"/>
              <a:t> </a:t>
            </a:r>
            <a:r>
              <a:rPr lang="de-CH" baseline="0" dirty="0" err="1" smtClean="0"/>
              <a:t>the</a:t>
            </a:r>
            <a:r>
              <a:rPr lang="de-CH" baseline="0" dirty="0" smtClean="0"/>
              <a:t> </a:t>
            </a:r>
            <a:r>
              <a:rPr lang="de-CH" baseline="0" dirty="0" err="1" smtClean="0"/>
              <a:t>anomalous</a:t>
            </a:r>
            <a:r>
              <a:rPr lang="de-CH" baseline="0" dirty="0" smtClean="0"/>
              <a:t> </a:t>
            </a:r>
            <a:r>
              <a:rPr lang="de-CH" baseline="0" dirty="0" err="1" smtClean="0"/>
              <a:t>groups</a:t>
            </a:r>
            <a:r>
              <a:rPr lang="de-CH" baseline="0" dirty="0" smtClean="0"/>
              <a:t>.</a:t>
            </a:r>
          </a:p>
          <a:p>
            <a:r>
              <a:rPr lang="de-CH" baseline="0" dirty="0" smtClean="0"/>
              <a:t>(</a:t>
            </a:r>
            <a:r>
              <a:rPr lang="de-CH" baseline="0" dirty="0" err="1" smtClean="0"/>
              <a:t>You</a:t>
            </a:r>
            <a:r>
              <a:rPr lang="de-CH" baseline="0" dirty="0" smtClean="0"/>
              <a:t> </a:t>
            </a:r>
            <a:r>
              <a:rPr lang="de-CH" baseline="0" dirty="0" err="1" smtClean="0"/>
              <a:t>may</a:t>
            </a:r>
            <a:r>
              <a:rPr lang="de-CH" baseline="0" dirty="0" smtClean="0"/>
              <a:t> </a:t>
            </a:r>
            <a:r>
              <a:rPr lang="de-CH" baseline="0" dirty="0" err="1" smtClean="0"/>
              <a:t>remember</a:t>
            </a:r>
            <a:r>
              <a:rPr lang="de-CH" baseline="0" dirty="0" smtClean="0"/>
              <a:t> </a:t>
            </a:r>
            <a:r>
              <a:rPr lang="de-CH" baseline="0" dirty="0" err="1" smtClean="0"/>
              <a:t>this</a:t>
            </a:r>
            <a:r>
              <a:rPr lang="de-CH" baseline="0" dirty="0" smtClean="0"/>
              <a:t> </a:t>
            </a:r>
            <a:r>
              <a:rPr lang="de-CH" baseline="0" dirty="0" err="1" smtClean="0"/>
              <a:t>diagram</a:t>
            </a:r>
            <a:r>
              <a:rPr lang="de-CH" baseline="0" dirty="0" smtClean="0"/>
              <a:t> </a:t>
            </a:r>
            <a:r>
              <a:rPr lang="de-CH" baseline="0" dirty="0" err="1" smtClean="0"/>
              <a:t>with</a:t>
            </a:r>
            <a:r>
              <a:rPr lang="de-CH" baseline="0" dirty="0" smtClean="0"/>
              <a:t> a </a:t>
            </a:r>
            <a:r>
              <a:rPr lang="de-CH" baseline="0" dirty="0" err="1" smtClean="0"/>
              <a:t>whole</a:t>
            </a:r>
            <a:r>
              <a:rPr lang="de-CH" baseline="0" dirty="0" smtClean="0"/>
              <a:t> </a:t>
            </a:r>
            <a:r>
              <a:rPr lang="de-CH" baseline="0" dirty="0" err="1" smtClean="0"/>
              <a:t>array</a:t>
            </a:r>
            <a:r>
              <a:rPr lang="de-CH" baseline="0" dirty="0" smtClean="0"/>
              <a:t> </a:t>
            </a:r>
            <a:r>
              <a:rPr lang="de-CH" baseline="0" dirty="0" err="1" smtClean="0"/>
              <a:t>of</a:t>
            </a:r>
            <a:r>
              <a:rPr lang="de-CH" baseline="0" dirty="0" smtClean="0"/>
              <a:t> additional </a:t>
            </a:r>
            <a:r>
              <a:rPr lang="de-CH" baseline="0" dirty="0" err="1" smtClean="0"/>
              <a:t>data-collection</a:t>
            </a:r>
            <a:r>
              <a:rPr lang="de-CH" baseline="0" dirty="0" smtClean="0"/>
              <a:t> </a:t>
            </a:r>
            <a:r>
              <a:rPr lang="de-CH" baseline="0" dirty="0" err="1" smtClean="0"/>
              <a:t>methods</a:t>
            </a:r>
            <a:r>
              <a:rPr lang="de-CH" baseline="0" dirty="0" smtClean="0"/>
              <a:t>)</a:t>
            </a:r>
          </a:p>
          <a:p>
            <a:endParaRPr lang="de-CH" baseline="0" dirty="0" smtClean="0"/>
          </a:p>
          <a:p>
            <a:r>
              <a:rPr lang="de-CH" baseline="0" dirty="0" err="1" smtClean="0"/>
              <a:t>It</a:t>
            </a:r>
            <a:r>
              <a:rPr lang="de-CH" baseline="0" dirty="0" smtClean="0"/>
              <a:t> </a:t>
            </a:r>
            <a:r>
              <a:rPr lang="de-CH" baseline="0" dirty="0" err="1" smtClean="0"/>
              <a:t>would</a:t>
            </a:r>
            <a:r>
              <a:rPr lang="de-CH" baseline="0" dirty="0" smtClean="0"/>
              <a:t> </a:t>
            </a:r>
            <a:r>
              <a:rPr lang="de-CH" baseline="0" dirty="0" err="1" smtClean="0"/>
              <a:t>be</a:t>
            </a:r>
            <a:r>
              <a:rPr lang="de-CH" baseline="0" dirty="0" smtClean="0"/>
              <a:t> ideal </a:t>
            </a:r>
            <a:r>
              <a:rPr lang="de-CH" baseline="0" dirty="0" err="1" smtClean="0"/>
              <a:t>if</a:t>
            </a:r>
            <a:r>
              <a:rPr lang="de-CH" baseline="0" dirty="0" smtClean="0"/>
              <a:t> </a:t>
            </a:r>
            <a:r>
              <a:rPr lang="de-CH" baseline="0" dirty="0" err="1" smtClean="0"/>
              <a:t>the</a:t>
            </a:r>
            <a:r>
              <a:rPr lang="de-CH" baseline="0" dirty="0" smtClean="0"/>
              <a:t> </a:t>
            </a:r>
            <a:r>
              <a:rPr lang="de-CH" baseline="0" dirty="0" err="1" smtClean="0"/>
              <a:t>participation</a:t>
            </a:r>
            <a:r>
              <a:rPr lang="de-CH" baseline="0" dirty="0" smtClean="0"/>
              <a:t> </a:t>
            </a:r>
            <a:r>
              <a:rPr lang="de-CH" baseline="0" dirty="0" err="1" smtClean="0"/>
              <a:t>group</a:t>
            </a:r>
            <a:r>
              <a:rPr lang="de-CH" baseline="0" dirty="0" smtClean="0"/>
              <a:t> </a:t>
            </a:r>
            <a:r>
              <a:rPr lang="de-CH" baseline="0" dirty="0" err="1" smtClean="0"/>
              <a:t>were</a:t>
            </a:r>
            <a:r>
              <a:rPr lang="de-CH" baseline="0" dirty="0" smtClean="0"/>
              <a:t> </a:t>
            </a:r>
            <a:r>
              <a:rPr lang="de-CH" baseline="0" dirty="0" err="1" smtClean="0"/>
              <a:t>more</a:t>
            </a:r>
            <a:r>
              <a:rPr lang="de-CH" baseline="0" dirty="0" smtClean="0"/>
              <a:t> </a:t>
            </a:r>
            <a:r>
              <a:rPr lang="de-CH" baseline="0" dirty="0" err="1" smtClean="0"/>
              <a:t>controlled</a:t>
            </a:r>
            <a:r>
              <a:rPr lang="de-CH" baseline="0" dirty="0" smtClean="0"/>
              <a:t>.</a:t>
            </a:r>
          </a:p>
          <a:p>
            <a:r>
              <a:rPr lang="de-CH" baseline="0" dirty="0" err="1" smtClean="0"/>
              <a:t>By</a:t>
            </a:r>
            <a:r>
              <a:rPr lang="de-CH" baseline="0" dirty="0" smtClean="0"/>
              <a:t> </a:t>
            </a:r>
            <a:r>
              <a:rPr lang="de-CH" baseline="0" dirty="0" err="1" smtClean="0"/>
              <a:t>controlled</a:t>
            </a:r>
            <a:r>
              <a:rPr lang="de-CH" baseline="0" dirty="0" smtClean="0"/>
              <a:t> I </a:t>
            </a:r>
            <a:r>
              <a:rPr lang="de-CH" baseline="0" dirty="0" err="1" smtClean="0"/>
              <a:t>mean</a:t>
            </a:r>
            <a:r>
              <a:rPr lang="de-CH" baseline="0" dirty="0" smtClean="0"/>
              <a:t> </a:t>
            </a:r>
            <a:r>
              <a:rPr lang="de-CH" baseline="0" dirty="0" err="1" smtClean="0"/>
              <a:t>reducing</a:t>
            </a:r>
            <a:r>
              <a:rPr lang="de-CH" baseline="0" dirty="0" smtClean="0"/>
              <a:t> </a:t>
            </a:r>
            <a:r>
              <a:rPr lang="de-CH" baseline="0" dirty="0" err="1" smtClean="0"/>
              <a:t>the</a:t>
            </a:r>
            <a:r>
              <a:rPr lang="de-CH" baseline="0" dirty="0" smtClean="0"/>
              <a:t> </a:t>
            </a:r>
            <a:r>
              <a:rPr lang="de-CH" baseline="0" dirty="0" err="1" smtClean="0"/>
              <a:t>differences</a:t>
            </a:r>
            <a:r>
              <a:rPr lang="de-CH" baseline="0" dirty="0" smtClean="0"/>
              <a:t> in </a:t>
            </a:r>
            <a:r>
              <a:rPr lang="de-CH" baseline="0" dirty="0" err="1" smtClean="0"/>
              <a:t>factors</a:t>
            </a:r>
            <a:r>
              <a:rPr lang="de-CH" baseline="0" dirty="0" smtClean="0"/>
              <a:t> </a:t>
            </a:r>
            <a:r>
              <a:rPr lang="de-CH" baseline="0" dirty="0" err="1" smtClean="0"/>
              <a:t>which</a:t>
            </a:r>
            <a:r>
              <a:rPr lang="de-CH" baseline="0" dirty="0" smtClean="0"/>
              <a:t> </a:t>
            </a:r>
            <a:r>
              <a:rPr lang="de-CH" baseline="0" dirty="0" err="1" smtClean="0"/>
              <a:t>can</a:t>
            </a:r>
            <a:r>
              <a:rPr lang="de-CH" baseline="0" dirty="0" smtClean="0"/>
              <a:t> </a:t>
            </a:r>
            <a:r>
              <a:rPr lang="de-CH" baseline="0" dirty="0" err="1" smtClean="0"/>
              <a:t>make</a:t>
            </a:r>
            <a:r>
              <a:rPr lang="de-CH" baseline="0" dirty="0" smtClean="0"/>
              <a:t> a </a:t>
            </a:r>
            <a:r>
              <a:rPr lang="de-CH" baseline="0" dirty="0" err="1" smtClean="0"/>
              <a:t>difference</a:t>
            </a:r>
            <a:r>
              <a:rPr lang="de-CH" baseline="0" dirty="0" smtClean="0"/>
              <a:t> </a:t>
            </a:r>
            <a:r>
              <a:rPr lang="de-CH" baseline="0" dirty="0" err="1" smtClean="0"/>
              <a:t>irrespective</a:t>
            </a:r>
            <a:r>
              <a:rPr lang="de-CH" baseline="0" dirty="0" smtClean="0"/>
              <a:t> </a:t>
            </a:r>
            <a:r>
              <a:rPr lang="de-CH" baseline="0" dirty="0" err="1" smtClean="0"/>
              <a:t>of</a:t>
            </a:r>
            <a:r>
              <a:rPr lang="de-CH" baseline="0" dirty="0" smtClean="0"/>
              <a:t> </a:t>
            </a:r>
            <a:r>
              <a:rPr lang="de-CH" baseline="0" dirty="0" err="1" smtClean="0"/>
              <a:t>gender</a:t>
            </a:r>
            <a:r>
              <a:rPr lang="de-CH" baseline="0" dirty="0" smtClean="0"/>
              <a:t>. </a:t>
            </a:r>
          </a:p>
          <a:p>
            <a:r>
              <a:rPr lang="de-CH" baseline="0" dirty="0" err="1" smtClean="0"/>
              <a:t>For</a:t>
            </a:r>
            <a:r>
              <a:rPr lang="de-CH" baseline="0" dirty="0" smtClean="0"/>
              <a:t> </a:t>
            </a:r>
            <a:r>
              <a:rPr lang="de-CH" baseline="0" dirty="0" err="1" smtClean="0"/>
              <a:t>example</a:t>
            </a:r>
            <a:r>
              <a:rPr lang="de-CH" baseline="0" dirty="0" smtClean="0"/>
              <a:t>:</a:t>
            </a:r>
          </a:p>
          <a:p>
            <a:r>
              <a:rPr lang="de-CH" baseline="0" dirty="0" smtClean="0"/>
              <a:t>	- same </a:t>
            </a:r>
            <a:r>
              <a:rPr lang="de-CH" baseline="0" dirty="0" err="1" smtClean="0"/>
              <a:t>education</a:t>
            </a:r>
            <a:r>
              <a:rPr lang="de-CH" baseline="0" dirty="0" smtClean="0"/>
              <a:t> </a:t>
            </a:r>
            <a:r>
              <a:rPr lang="de-CH" baseline="0" dirty="0" err="1" smtClean="0"/>
              <a:t>level</a:t>
            </a:r>
            <a:endParaRPr lang="de-CH" baseline="0" dirty="0" smtClean="0"/>
          </a:p>
          <a:p>
            <a:r>
              <a:rPr lang="de-CH" baseline="0" dirty="0" smtClean="0"/>
              <a:t>	- </a:t>
            </a:r>
            <a:r>
              <a:rPr lang="de-CH" baseline="0" dirty="0" err="1" smtClean="0"/>
              <a:t>roughly</a:t>
            </a:r>
            <a:r>
              <a:rPr lang="de-CH" baseline="0" dirty="0" smtClean="0"/>
              <a:t> same </a:t>
            </a:r>
            <a:r>
              <a:rPr lang="de-CH" baseline="0" dirty="0" err="1" smtClean="0"/>
              <a:t>ages</a:t>
            </a:r>
            <a:endParaRPr lang="de-CH" baseline="0" dirty="0" smtClean="0"/>
          </a:p>
          <a:p>
            <a:r>
              <a:rPr lang="de-CH" baseline="0" dirty="0" smtClean="0"/>
              <a:t>	- </a:t>
            </a:r>
            <a:r>
              <a:rPr lang="de-CH" baseline="0" dirty="0" err="1" smtClean="0"/>
              <a:t>roughly</a:t>
            </a:r>
            <a:r>
              <a:rPr lang="de-CH" baseline="0" dirty="0" smtClean="0"/>
              <a:t> same </a:t>
            </a:r>
            <a:r>
              <a:rPr lang="de-CH" baseline="0" dirty="0" err="1" smtClean="0"/>
              <a:t>migratory</a:t>
            </a:r>
            <a:r>
              <a:rPr lang="de-CH" baseline="0" dirty="0" smtClean="0"/>
              <a:t> </a:t>
            </a:r>
            <a:r>
              <a:rPr lang="de-CH" baseline="0" dirty="0" err="1" smtClean="0"/>
              <a:t>background</a:t>
            </a:r>
            <a:endParaRPr lang="de-CH" baseline="0" dirty="0" smtClean="0"/>
          </a:p>
          <a:p>
            <a:r>
              <a:rPr lang="de-CH" baseline="0" dirty="0" smtClean="0"/>
              <a:t>An </a:t>
            </a:r>
            <a:r>
              <a:rPr lang="de-CH" baseline="0" dirty="0" err="1" smtClean="0"/>
              <a:t>example</a:t>
            </a:r>
            <a:r>
              <a:rPr lang="de-CH" baseline="0" dirty="0" smtClean="0"/>
              <a:t> </a:t>
            </a:r>
            <a:r>
              <a:rPr lang="de-CH" baseline="0" dirty="0" err="1" smtClean="0"/>
              <a:t>could</a:t>
            </a:r>
            <a:r>
              <a:rPr lang="de-CH" baseline="0" dirty="0" smtClean="0"/>
              <a:t> </a:t>
            </a:r>
            <a:r>
              <a:rPr lang="de-CH" baseline="0" dirty="0" err="1" smtClean="0"/>
              <a:t>be</a:t>
            </a:r>
            <a:r>
              <a:rPr lang="de-CH" baseline="0" dirty="0" smtClean="0"/>
              <a:t> a </a:t>
            </a:r>
            <a:r>
              <a:rPr lang="de-CH" baseline="0" dirty="0" err="1" smtClean="0"/>
              <a:t>group</a:t>
            </a:r>
            <a:r>
              <a:rPr lang="de-CH" baseline="0" dirty="0" smtClean="0"/>
              <a:t> </a:t>
            </a:r>
            <a:r>
              <a:rPr lang="de-CH" baseline="0" dirty="0" err="1" smtClean="0"/>
              <a:t>of</a:t>
            </a:r>
            <a:r>
              <a:rPr lang="de-CH" baseline="0" dirty="0" smtClean="0"/>
              <a:t> </a:t>
            </a:r>
            <a:r>
              <a:rPr lang="de-CH" baseline="0" dirty="0" err="1" smtClean="0"/>
              <a:t>students</a:t>
            </a:r>
            <a:r>
              <a:rPr lang="de-CH" baseline="0" dirty="0" smtClean="0"/>
              <a:t>. </a:t>
            </a:r>
          </a:p>
          <a:p>
            <a:endParaRPr lang="de-CH" baseline="0" dirty="0" smtClean="0"/>
          </a:p>
          <a:p>
            <a:r>
              <a:rPr lang="de-CH" baseline="0" dirty="0" smtClean="0"/>
              <a:t>But </a:t>
            </a:r>
            <a:r>
              <a:rPr lang="de-CH" baseline="0" dirty="0" err="1" smtClean="0"/>
              <a:t>even</a:t>
            </a:r>
            <a:r>
              <a:rPr lang="de-CH" baseline="0" dirty="0" smtClean="0"/>
              <a:t> </a:t>
            </a:r>
            <a:r>
              <a:rPr lang="de-CH" baseline="0" dirty="0" err="1" smtClean="0"/>
              <a:t>then</a:t>
            </a:r>
            <a:r>
              <a:rPr lang="de-CH" baseline="0" dirty="0" smtClean="0"/>
              <a:t> </a:t>
            </a:r>
            <a:r>
              <a:rPr lang="de-CH" baseline="0" dirty="0" err="1" smtClean="0"/>
              <a:t>you’lll</a:t>
            </a:r>
            <a:r>
              <a:rPr lang="de-CH" baseline="0" dirty="0" smtClean="0"/>
              <a:t> </a:t>
            </a:r>
            <a:r>
              <a:rPr lang="de-CH" baseline="0" dirty="0" err="1" smtClean="0"/>
              <a:t>never</a:t>
            </a:r>
            <a:r>
              <a:rPr lang="de-CH" baseline="0" dirty="0" smtClean="0"/>
              <a:t> </a:t>
            </a:r>
            <a:r>
              <a:rPr lang="de-CH" baseline="0" dirty="0" err="1" smtClean="0"/>
              <a:t>get</a:t>
            </a:r>
            <a:r>
              <a:rPr lang="de-CH" baseline="0" dirty="0" smtClean="0"/>
              <a:t> a 100% </a:t>
            </a:r>
            <a:r>
              <a:rPr lang="de-CH" baseline="0" dirty="0" err="1" smtClean="0"/>
              <a:t>correlation</a:t>
            </a:r>
            <a:endParaRPr lang="de-CH" dirty="0"/>
          </a:p>
        </p:txBody>
      </p:sp>
      <p:sp>
        <p:nvSpPr>
          <p:cNvPr id="4" name="Foliennummernplatzhalter 3"/>
          <p:cNvSpPr>
            <a:spLocks noGrp="1"/>
          </p:cNvSpPr>
          <p:nvPr>
            <p:ph type="sldNum" sz="quarter" idx="10"/>
          </p:nvPr>
        </p:nvSpPr>
        <p:spPr/>
        <p:txBody>
          <a:bodyPr/>
          <a:lstStyle/>
          <a:p>
            <a:fld id="{DAF19B9A-F03E-4FD1-9400-A6CACECD5895}" type="slidenum">
              <a:rPr lang="en-GB" smtClean="0"/>
              <a:t>45</a:t>
            </a:fld>
            <a:endParaRPr lang="en-GB"/>
          </a:p>
        </p:txBody>
      </p:sp>
    </p:spTree>
    <p:extLst>
      <p:ext uri="{BB962C8B-B14F-4D97-AF65-F5344CB8AC3E}">
        <p14:creationId xmlns:p14="http://schemas.microsoft.com/office/powerpoint/2010/main" val="98394226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dirty="0" smtClean="0"/>
              <a:t>So, </a:t>
            </a:r>
            <a:r>
              <a:rPr lang="de-CH" dirty="0" err="1" smtClean="0"/>
              <a:t>that</a:t>
            </a:r>
            <a:r>
              <a:rPr lang="de-CH" dirty="0" smtClean="0"/>
              <a:t> was </a:t>
            </a:r>
            <a:r>
              <a:rPr lang="de-CH" dirty="0" err="1" smtClean="0"/>
              <a:t>my</a:t>
            </a:r>
            <a:r>
              <a:rPr lang="de-CH" dirty="0" smtClean="0"/>
              <a:t> </a:t>
            </a:r>
            <a:r>
              <a:rPr lang="de-CH" dirty="0" err="1" smtClean="0"/>
              <a:t>presentation</a:t>
            </a:r>
            <a:r>
              <a:rPr lang="de-CH" dirty="0" smtClean="0"/>
              <a:t>.</a:t>
            </a:r>
          </a:p>
          <a:p>
            <a:endParaRPr lang="de-CH" dirty="0" smtClean="0"/>
          </a:p>
          <a:p>
            <a:r>
              <a:rPr lang="de-CH" dirty="0" err="1" smtClean="0"/>
              <a:t>I’d</a:t>
            </a:r>
            <a:r>
              <a:rPr lang="de-CH" dirty="0" smtClean="0"/>
              <a:t> </a:t>
            </a:r>
            <a:r>
              <a:rPr lang="de-CH" dirty="0" err="1" smtClean="0"/>
              <a:t>be</a:t>
            </a:r>
            <a:r>
              <a:rPr lang="de-CH" dirty="0" smtClean="0"/>
              <a:t> </a:t>
            </a:r>
            <a:r>
              <a:rPr lang="de-CH" dirty="0" err="1" smtClean="0"/>
              <a:t>glad</a:t>
            </a:r>
            <a:r>
              <a:rPr lang="de-CH" dirty="0" smtClean="0"/>
              <a:t> </a:t>
            </a:r>
            <a:r>
              <a:rPr lang="de-CH" dirty="0" err="1" smtClean="0"/>
              <a:t>to</a:t>
            </a:r>
            <a:r>
              <a:rPr lang="de-CH" dirty="0" smtClean="0"/>
              <a:t> </a:t>
            </a:r>
            <a:r>
              <a:rPr lang="de-CH" dirty="0" err="1" smtClean="0"/>
              <a:t>answer</a:t>
            </a:r>
            <a:r>
              <a:rPr lang="de-CH" dirty="0" smtClean="0"/>
              <a:t> </a:t>
            </a:r>
            <a:r>
              <a:rPr lang="de-CH" dirty="0" err="1" smtClean="0"/>
              <a:t>any</a:t>
            </a:r>
            <a:r>
              <a:rPr lang="de-CH" dirty="0" smtClean="0"/>
              <a:t> </a:t>
            </a:r>
            <a:r>
              <a:rPr lang="de-CH" dirty="0" err="1" smtClean="0"/>
              <a:t>questions</a:t>
            </a:r>
            <a:r>
              <a:rPr lang="de-CH" dirty="0" smtClean="0"/>
              <a:t> </a:t>
            </a:r>
            <a:r>
              <a:rPr lang="de-CH" dirty="0" err="1" smtClean="0"/>
              <a:t>you</a:t>
            </a:r>
            <a:r>
              <a:rPr lang="de-CH" dirty="0" smtClean="0"/>
              <a:t> </a:t>
            </a:r>
            <a:r>
              <a:rPr lang="de-CH" dirty="0" err="1" smtClean="0"/>
              <a:t>may</a:t>
            </a:r>
            <a:r>
              <a:rPr lang="de-CH" dirty="0" smtClean="0"/>
              <a:t> </a:t>
            </a:r>
            <a:r>
              <a:rPr lang="de-CH" dirty="0" err="1" smtClean="0"/>
              <a:t>have</a:t>
            </a:r>
            <a:r>
              <a:rPr lang="de-CH" dirty="0" smtClean="0"/>
              <a:t>.</a:t>
            </a:r>
          </a:p>
          <a:p>
            <a:endParaRPr lang="de-CH" dirty="0" smtClean="0"/>
          </a:p>
          <a:p>
            <a:r>
              <a:rPr lang="de-CH" dirty="0" smtClean="0"/>
              <a:t>(Check Watch) I </a:t>
            </a:r>
            <a:r>
              <a:rPr lang="de-CH" dirty="0" err="1" smtClean="0"/>
              <a:t>believe</a:t>
            </a:r>
            <a:r>
              <a:rPr lang="de-CH" dirty="0" smtClean="0"/>
              <a:t> </a:t>
            </a:r>
            <a:r>
              <a:rPr lang="de-CH" dirty="0" err="1" smtClean="0"/>
              <a:t>we</a:t>
            </a:r>
            <a:r>
              <a:rPr lang="de-CH" dirty="0" smtClean="0"/>
              <a:t> </a:t>
            </a:r>
            <a:r>
              <a:rPr lang="de-CH" dirty="0" err="1" smtClean="0"/>
              <a:t>have</a:t>
            </a:r>
            <a:r>
              <a:rPr lang="de-CH" dirty="0" smtClean="0"/>
              <a:t> 5 (??) </a:t>
            </a:r>
            <a:r>
              <a:rPr lang="de-CH" dirty="0" err="1" smtClean="0"/>
              <a:t>Minutes</a:t>
            </a:r>
            <a:r>
              <a:rPr lang="de-CH" dirty="0" smtClean="0"/>
              <a:t> </a:t>
            </a:r>
            <a:r>
              <a:rPr lang="de-CH" dirty="0" err="1" smtClean="0"/>
              <a:t>left</a:t>
            </a:r>
            <a:endParaRPr lang="de-CH" dirty="0" smtClean="0"/>
          </a:p>
          <a:p>
            <a:endParaRPr lang="de-CH" dirty="0"/>
          </a:p>
        </p:txBody>
      </p:sp>
      <p:sp>
        <p:nvSpPr>
          <p:cNvPr id="4" name="Foliennummernplatzhalter 3"/>
          <p:cNvSpPr>
            <a:spLocks noGrp="1"/>
          </p:cNvSpPr>
          <p:nvPr>
            <p:ph type="sldNum" sz="quarter" idx="10"/>
          </p:nvPr>
        </p:nvSpPr>
        <p:spPr/>
        <p:txBody>
          <a:bodyPr/>
          <a:lstStyle/>
          <a:p>
            <a:fld id="{DAF19B9A-F03E-4FD1-9400-A6CACECD5895}" type="slidenum">
              <a:rPr lang="en-GB" smtClean="0"/>
              <a:t>46</a:t>
            </a:fld>
            <a:endParaRPr lang="en-GB"/>
          </a:p>
        </p:txBody>
      </p:sp>
    </p:spTree>
    <p:extLst>
      <p:ext uri="{BB962C8B-B14F-4D97-AF65-F5344CB8AC3E}">
        <p14:creationId xmlns:p14="http://schemas.microsoft.com/office/powerpoint/2010/main" val="20822577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noProof="0" dirty="0" smtClean="0"/>
              <a:t>So what </a:t>
            </a:r>
            <a:r>
              <a:rPr lang="en-GB" b="1" u="sng" noProof="0" dirty="0" smtClean="0"/>
              <a:t>is</a:t>
            </a:r>
            <a:r>
              <a:rPr lang="en-GB" noProof="0" dirty="0" smtClean="0"/>
              <a:t> bilingualism?</a:t>
            </a:r>
          </a:p>
          <a:p>
            <a:endParaRPr lang="en-GB" noProof="0" dirty="0" smtClean="0"/>
          </a:p>
          <a:p>
            <a:r>
              <a:rPr lang="en-GB" noProof="0" dirty="0" smtClean="0"/>
              <a:t>Often there is the assumption that there are people who</a:t>
            </a:r>
            <a:r>
              <a:rPr lang="en-GB" baseline="0" noProof="0" dirty="0" smtClean="0"/>
              <a:t> might be called «</a:t>
            </a:r>
            <a:r>
              <a:rPr lang="en-GB" b="1" u="sng" baseline="0" noProof="0" dirty="0" smtClean="0"/>
              <a:t>Fully Bilingual</a:t>
            </a:r>
            <a:r>
              <a:rPr lang="en-GB" baseline="0" noProof="0" dirty="0" smtClean="0"/>
              <a:t>»</a:t>
            </a:r>
          </a:p>
          <a:p>
            <a:r>
              <a:rPr lang="en-GB" baseline="0" noProof="0" dirty="0" smtClean="0"/>
              <a:t>This would imply them being </a:t>
            </a:r>
            <a:r>
              <a:rPr lang="en-GB" b="1" u="sng" baseline="0" noProof="0" dirty="0" smtClean="0"/>
              <a:t>equally</a:t>
            </a:r>
            <a:r>
              <a:rPr lang="en-GB" baseline="0" noProof="0" dirty="0" smtClean="0"/>
              <a:t> adept </a:t>
            </a:r>
            <a:r>
              <a:rPr lang="en-GB" b="1" u="sng" baseline="0" noProof="0" dirty="0" smtClean="0"/>
              <a:t>in every sense </a:t>
            </a:r>
            <a:r>
              <a:rPr lang="en-GB" baseline="0" noProof="0" dirty="0" smtClean="0"/>
              <a:t>at both languages</a:t>
            </a:r>
          </a:p>
          <a:p>
            <a:pPr marL="628650" lvl="1" indent="-171450">
              <a:buFont typeface="Arial" panose="020B0604020202020204" pitchFamily="34" charset="0"/>
              <a:buChar char="•"/>
            </a:pPr>
            <a:r>
              <a:rPr lang="en-GB" sz="1200" b="1" u="sng" kern="1200" dirty="0" smtClean="0">
                <a:solidFill>
                  <a:schemeClr val="tx1"/>
                </a:solidFill>
                <a:effectLst/>
                <a:latin typeface="+mn-lt"/>
                <a:ea typeface="+mn-ea"/>
                <a:cs typeface="+mn-cs"/>
              </a:rPr>
              <a:t>Reading</a:t>
            </a:r>
          </a:p>
          <a:p>
            <a:pPr marL="628650" lvl="1" indent="-171450">
              <a:buFont typeface="Arial" panose="020B0604020202020204" pitchFamily="34" charset="0"/>
              <a:buChar char="•"/>
            </a:pPr>
            <a:r>
              <a:rPr lang="en-GB" sz="1200" b="1" u="sng" kern="1200" dirty="0" smtClean="0">
                <a:solidFill>
                  <a:schemeClr val="tx1"/>
                </a:solidFill>
                <a:effectLst/>
                <a:latin typeface="+mn-lt"/>
                <a:ea typeface="+mn-ea"/>
                <a:cs typeface="+mn-cs"/>
              </a:rPr>
              <a:t>Writing</a:t>
            </a:r>
          </a:p>
          <a:p>
            <a:pPr marL="628650" lvl="1" indent="-171450">
              <a:buFont typeface="Arial" panose="020B0604020202020204" pitchFamily="34" charset="0"/>
              <a:buChar char="•"/>
            </a:pPr>
            <a:r>
              <a:rPr lang="en-GB" sz="1200" b="1" u="sng" kern="1200" dirty="0" smtClean="0">
                <a:solidFill>
                  <a:schemeClr val="tx1"/>
                </a:solidFill>
                <a:effectLst/>
                <a:latin typeface="+mn-lt"/>
                <a:ea typeface="+mn-ea"/>
                <a:cs typeface="+mn-cs"/>
              </a:rPr>
              <a:t>Speaking</a:t>
            </a:r>
          </a:p>
          <a:p>
            <a:pPr marL="628650" lvl="1" indent="-171450">
              <a:buFont typeface="Arial" panose="020B0604020202020204" pitchFamily="34" charset="0"/>
              <a:buChar char="•"/>
            </a:pPr>
            <a:r>
              <a:rPr lang="en-GB" sz="1200" b="1" u="sng" kern="1200" dirty="0" smtClean="0">
                <a:solidFill>
                  <a:schemeClr val="tx1"/>
                </a:solidFill>
                <a:effectLst/>
                <a:latin typeface="+mn-lt"/>
                <a:ea typeface="+mn-ea"/>
                <a:cs typeface="+mn-cs"/>
              </a:rPr>
              <a:t>Understanding</a:t>
            </a:r>
          </a:p>
          <a:p>
            <a:pPr marL="171450" lvl="0" indent="-171450">
              <a:buFont typeface="Arial" panose="020B0604020202020204" pitchFamily="34" charset="0"/>
              <a:buChar char="•"/>
            </a:pPr>
            <a:r>
              <a:rPr lang="en-GB" kern="1200" dirty="0" smtClean="0">
                <a:solidFill>
                  <a:schemeClr val="tx1"/>
                </a:solidFill>
                <a:effectLst/>
                <a:latin typeface="+mn-lt"/>
                <a:ea typeface="+mn-ea"/>
                <a:cs typeface="+mn-cs"/>
              </a:rPr>
              <a:t>…and in all </a:t>
            </a:r>
            <a:r>
              <a:rPr lang="en-GB" b="1" u="sng" kern="1200" dirty="0" smtClean="0">
                <a:solidFill>
                  <a:schemeClr val="tx1"/>
                </a:solidFill>
                <a:effectLst/>
                <a:latin typeface="+mn-lt"/>
                <a:ea typeface="+mn-ea"/>
                <a:cs typeface="+mn-cs"/>
              </a:rPr>
              <a:t>areas</a:t>
            </a:r>
            <a:r>
              <a:rPr lang="en-GB" b="1" kern="1200" dirty="0" smtClean="0">
                <a:solidFill>
                  <a:schemeClr val="tx1"/>
                </a:solidFill>
                <a:effectLst/>
                <a:latin typeface="+mn-lt"/>
                <a:ea typeface="+mn-ea"/>
                <a:cs typeface="+mn-cs"/>
              </a:rPr>
              <a:t> of their lives</a:t>
            </a:r>
            <a:endParaRPr lang="en-GB" kern="1200" baseline="0" dirty="0" smtClean="0">
              <a:solidFill>
                <a:schemeClr val="tx1"/>
              </a:solidFill>
              <a:effectLst/>
              <a:latin typeface="+mn-lt"/>
              <a:ea typeface="+mn-ea"/>
              <a:cs typeface="+mn-cs"/>
            </a:endParaRPr>
          </a:p>
          <a:p>
            <a:pPr marL="0" lvl="0" indent="0">
              <a:buFont typeface="Arial" panose="020B0604020202020204" pitchFamily="34" charset="0"/>
              <a:buNone/>
            </a:pPr>
            <a:endParaRPr lang="en-GB" kern="1200" baseline="0" dirty="0" smtClean="0">
              <a:solidFill>
                <a:schemeClr val="tx1"/>
              </a:solidFill>
              <a:effectLst/>
              <a:latin typeface="+mn-lt"/>
              <a:ea typeface="+mn-ea"/>
              <a:cs typeface="+mn-cs"/>
            </a:endParaRPr>
          </a:p>
          <a:p>
            <a:pPr marL="0" lvl="0" indent="0">
              <a:buFont typeface="Arial" panose="020B0604020202020204" pitchFamily="34" charset="0"/>
              <a:buNone/>
            </a:pPr>
            <a:r>
              <a:rPr lang="en-GB" kern="1200" baseline="0" dirty="0" smtClean="0">
                <a:solidFill>
                  <a:schemeClr val="tx1"/>
                </a:solidFill>
                <a:effectLst/>
                <a:latin typeface="+mn-lt"/>
                <a:ea typeface="+mn-ea"/>
                <a:cs typeface="+mn-cs"/>
              </a:rPr>
              <a:t>So what do you think? (</a:t>
            </a:r>
            <a:r>
              <a:rPr lang="en-GB" b="1" i="1" kern="1200" baseline="0" dirty="0" smtClean="0">
                <a:solidFill>
                  <a:schemeClr val="tx1"/>
                </a:solidFill>
                <a:effectLst/>
                <a:latin typeface="+mn-lt"/>
                <a:ea typeface="+mn-ea"/>
                <a:cs typeface="+mn-cs"/>
              </a:rPr>
              <a:t>gesture</a:t>
            </a:r>
            <a:r>
              <a:rPr lang="en-GB" kern="1200" baseline="0" dirty="0" smtClean="0">
                <a:solidFill>
                  <a:schemeClr val="tx1"/>
                </a:solidFill>
                <a:effectLst/>
                <a:latin typeface="+mn-lt"/>
                <a:ea typeface="+mn-ea"/>
                <a:cs typeface="+mn-cs"/>
              </a:rPr>
              <a:t>: raise hand and look around) Are any of you </a:t>
            </a:r>
            <a:r>
              <a:rPr lang="en-GB" b="1" kern="1200" baseline="0" dirty="0" smtClean="0">
                <a:solidFill>
                  <a:schemeClr val="tx1"/>
                </a:solidFill>
                <a:effectLst/>
                <a:latin typeface="+mn-lt"/>
                <a:ea typeface="+mn-ea"/>
                <a:cs typeface="+mn-cs"/>
              </a:rPr>
              <a:t>FULLY bilingual </a:t>
            </a:r>
            <a:r>
              <a:rPr lang="en-GB" kern="1200" baseline="0" dirty="0" smtClean="0">
                <a:solidFill>
                  <a:schemeClr val="tx1"/>
                </a:solidFill>
                <a:effectLst/>
                <a:latin typeface="+mn-lt"/>
                <a:ea typeface="+mn-ea"/>
                <a:cs typeface="+mn-cs"/>
              </a:rPr>
              <a:t>in this (restricted sense?)</a:t>
            </a:r>
          </a:p>
          <a:p>
            <a:pPr marL="0" lvl="0" indent="0">
              <a:buFont typeface="Arial" panose="020B0604020202020204" pitchFamily="34" charset="0"/>
              <a:buNone/>
            </a:pPr>
            <a:r>
              <a:rPr lang="en-GB" kern="1200" baseline="0" dirty="0" smtClean="0">
                <a:solidFill>
                  <a:schemeClr val="tx1"/>
                </a:solidFill>
                <a:effectLst/>
                <a:latin typeface="+mn-lt"/>
                <a:ea typeface="+mn-ea"/>
                <a:cs typeface="+mn-cs"/>
              </a:rPr>
              <a:t>As I thought. </a:t>
            </a:r>
            <a:r>
              <a:rPr lang="en-GB" b="1" kern="1200" baseline="0" dirty="0" smtClean="0">
                <a:solidFill>
                  <a:schemeClr val="tx1"/>
                </a:solidFill>
                <a:effectLst/>
                <a:latin typeface="+mn-lt"/>
                <a:ea typeface="+mn-ea"/>
                <a:cs typeface="+mn-cs"/>
              </a:rPr>
              <a:t>Not really </a:t>
            </a:r>
            <a:r>
              <a:rPr lang="en-GB" kern="1200" baseline="0" dirty="0" smtClean="0">
                <a:solidFill>
                  <a:schemeClr val="tx1"/>
                </a:solidFill>
                <a:effectLst/>
                <a:latin typeface="+mn-lt"/>
                <a:ea typeface="+mn-ea"/>
                <a:cs typeface="+mn-cs"/>
              </a:rPr>
              <a:t>the case! </a:t>
            </a:r>
          </a:p>
          <a:p>
            <a:pPr marL="0" lvl="0" indent="0">
              <a:buFont typeface="Arial" panose="020B0604020202020204" pitchFamily="34" charset="0"/>
              <a:buNone/>
            </a:pPr>
            <a:r>
              <a:rPr lang="en-GB" kern="1200" baseline="0" dirty="0" smtClean="0">
                <a:solidFill>
                  <a:schemeClr val="tx1"/>
                </a:solidFill>
                <a:effectLst/>
                <a:latin typeface="+mn-lt"/>
                <a:ea typeface="+mn-ea"/>
                <a:cs typeface="+mn-cs"/>
              </a:rPr>
              <a:t>If I look at myself, I have a </a:t>
            </a:r>
            <a:r>
              <a:rPr lang="en-GB" b="1" u="sng" kern="1200" baseline="0" dirty="0" smtClean="0">
                <a:solidFill>
                  <a:schemeClr val="tx1"/>
                </a:solidFill>
                <a:effectLst/>
                <a:latin typeface="+mn-lt"/>
                <a:ea typeface="+mn-ea"/>
                <a:cs typeface="+mn-cs"/>
              </a:rPr>
              <a:t>bias towards English </a:t>
            </a:r>
            <a:r>
              <a:rPr lang="en-GB" kern="1200" baseline="0" dirty="0" smtClean="0">
                <a:solidFill>
                  <a:schemeClr val="tx1"/>
                </a:solidFill>
                <a:effectLst/>
                <a:latin typeface="+mn-lt"/>
                <a:ea typeface="+mn-ea"/>
                <a:cs typeface="+mn-cs"/>
              </a:rPr>
              <a:t>in Mathematics, History and Biology which are taught at </a:t>
            </a:r>
            <a:r>
              <a:rPr lang="en-GB" kern="1200" baseline="0" dirty="0" err="1" smtClean="0">
                <a:solidFill>
                  <a:schemeClr val="tx1"/>
                </a:solidFill>
                <a:effectLst/>
                <a:latin typeface="+mn-lt"/>
                <a:ea typeface="+mn-ea"/>
                <a:cs typeface="+mn-cs"/>
              </a:rPr>
              <a:t>Kirchenfeld</a:t>
            </a:r>
            <a:r>
              <a:rPr lang="en-GB" kern="1200" baseline="0" dirty="0" smtClean="0">
                <a:solidFill>
                  <a:schemeClr val="tx1"/>
                </a:solidFill>
                <a:effectLst/>
                <a:latin typeface="+mn-lt"/>
                <a:ea typeface="+mn-ea"/>
                <a:cs typeface="+mn-cs"/>
              </a:rPr>
              <a:t> in English.</a:t>
            </a:r>
          </a:p>
          <a:p>
            <a:pPr marL="0" lvl="0" indent="0">
              <a:buFont typeface="Arial" panose="020B0604020202020204" pitchFamily="34" charset="0"/>
              <a:buNone/>
            </a:pPr>
            <a:r>
              <a:rPr lang="en-GB" kern="1200" baseline="0" dirty="0" smtClean="0">
                <a:solidFill>
                  <a:schemeClr val="tx1"/>
                </a:solidFill>
                <a:effectLst/>
                <a:latin typeface="+mn-lt"/>
                <a:ea typeface="+mn-ea"/>
                <a:cs typeface="+mn-cs"/>
                <a:sym typeface="Wingdings" panose="05000000000000000000" pitchFamily="2" charset="2"/>
              </a:rPr>
              <a:t>I’m sure you all have such imbalances which is why </a:t>
            </a:r>
            <a:r>
              <a:rPr lang="en-GB" b="1" kern="1200" baseline="0" dirty="0" smtClean="0">
                <a:solidFill>
                  <a:schemeClr val="tx1"/>
                </a:solidFill>
                <a:effectLst/>
                <a:latin typeface="+mn-lt"/>
                <a:ea typeface="+mn-ea"/>
                <a:cs typeface="+mn-cs"/>
                <a:sym typeface="Wingdings" panose="05000000000000000000" pitchFamily="2" charset="2"/>
              </a:rPr>
              <a:t>more recently</a:t>
            </a:r>
            <a:r>
              <a:rPr lang="en-GB" kern="1200" baseline="0" dirty="0" smtClean="0">
                <a:solidFill>
                  <a:schemeClr val="tx1"/>
                </a:solidFill>
                <a:effectLst/>
                <a:latin typeface="+mn-lt"/>
                <a:ea typeface="+mn-ea"/>
                <a:cs typeface="+mn-cs"/>
                <a:sym typeface="Wingdings" panose="05000000000000000000" pitchFamily="2" charset="2"/>
              </a:rPr>
              <a:t> linguists have begun to </a:t>
            </a:r>
            <a:r>
              <a:rPr lang="en-GB" b="1" kern="1200" baseline="0" dirty="0" smtClean="0">
                <a:solidFill>
                  <a:schemeClr val="tx1"/>
                </a:solidFill>
                <a:effectLst/>
                <a:latin typeface="+mn-lt"/>
                <a:ea typeface="+mn-ea"/>
                <a:cs typeface="+mn-cs"/>
                <a:sym typeface="Wingdings" panose="05000000000000000000" pitchFamily="2" charset="2"/>
              </a:rPr>
              <a:t>discard</a:t>
            </a:r>
            <a:r>
              <a:rPr lang="en-GB" kern="1200" baseline="0" dirty="0" smtClean="0">
                <a:solidFill>
                  <a:schemeClr val="tx1"/>
                </a:solidFill>
                <a:effectLst/>
                <a:latin typeface="+mn-lt"/>
                <a:ea typeface="+mn-ea"/>
                <a:cs typeface="+mn-cs"/>
                <a:sym typeface="Wingdings" panose="05000000000000000000" pitchFamily="2" charset="2"/>
              </a:rPr>
              <a:t> this less useful definition, instead using the one that I have chosen for this project.</a:t>
            </a:r>
          </a:p>
          <a:p>
            <a:pPr marL="0" lvl="0" indent="0">
              <a:buFont typeface="Arial" panose="020B0604020202020204" pitchFamily="34" charset="0"/>
              <a:buNone/>
            </a:pPr>
            <a:r>
              <a:rPr lang="en-GB" b="1" kern="1200" baseline="0" dirty="0" smtClean="0">
                <a:solidFill>
                  <a:srgbClr val="FF0000"/>
                </a:solidFill>
                <a:effectLst/>
                <a:latin typeface="+mn-lt"/>
                <a:ea typeface="+mn-ea"/>
                <a:cs typeface="+mn-cs"/>
                <a:sym typeface="Wingdings" panose="05000000000000000000" pitchFamily="2" charset="2"/>
              </a:rPr>
              <a:t>Click</a:t>
            </a:r>
            <a:r>
              <a:rPr lang="en-GB" kern="1200" baseline="0" dirty="0" smtClean="0">
                <a:solidFill>
                  <a:srgbClr val="FF0000"/>
                </a:solidFill>
                <a:effectLst/>
                <a:latin typeface="+mn-lt"/>
                <a:ea typeface="+mn-ea"/>
                <a:cs typeface="+mn-cs"/>
                <a:sym typeface="Wingdings" panose="05000000000000000000" pitchFamily="2" charset="2"/>
              </a:rPr>
              <a:t> </a:t>
            </a:r>
          </a:p>
          <a:p>
            <a:pPr marL="171450" lvl="0" indent="-171450">
              <a:buFont typeface="Arial" panose="020B0604020202020204" pitchFamily="34" charset="0"/>
              <a:buChar char="•"/>
            </a:pPr>
            <a:r>
              <a:rPr lang="en-GB" kern="1200" baseline="0" dirty="0" smtClean="0">
                <a:solidFill>
                  <a:schemeClr val="tx1"/>
                </a:solidFill>
                <a:effectLst/>
                <a:latin typeface="+mn-lt"/>
                <a:ea typeface="+mn-ea"/>
                <a:cs typeface="+mn-cs"/>
                <a:sym typeface="Wingdings" panose="05000000000000000000" pitchFamily="2" charset="2"/>
              </a:rPr>
              <a:t>It is </a:t>
            </a:r>
            <a:r>
              <a:rPr lang="en-GB" b="1" kern="1200" baseline="0" dirty="0" smtClean="0">
                <a:solidFill>
                  <a:schemeClr val="tx1"/>
                </a:solidFill>
                <a:effectLst/>
                <a:latin typeface="+mn-lt"/>
                <a:ea typeface="+mn-ea"/>
                <a:cs typeface="+mn-cs"/>
                <a:sym typeface="Wingdings" panose="05000000000000000000" pitchFamily="2" charset="2"/>
              </a:rPr>
              <a:t>less strict</a:t>
            </a:r>
          </a:p>
          <a:p>
            <a:pPr marL="171450" lvl="0" indent="-171450">
              <a:buFont typeface="Arial" panose="020B0604020202020204" pitchFamily="34" charset="0"/>
              <a:buChar char="•"/>
            </a:pPr>
            <a:r>
              <a:rPr lang="en-GB" kern="1200" baseline="0" dirty="0" smtClean="0">
                <a:solidFill>
                  <a:schemeClr val="tx1"/>
                </a:solidFill>
                <a:effectLst/>
                <a:latin typeface="+mn-lt"/>
                <a:ea typeface="+mn-ea"/>
                <a:cs typeface="+mn-cs"/>
                <a:sym typeface="Wingdings" panose="05000000000000000000" pitchFamily="2" charset="2"/>
              </a:rPr>
              <a:t>…but an </a:t>
            </a:r>
            <a:r>
              <a:rPr lang="en-GB" b="1" kern="1200" baseline="0" dirty="0" smtClean="0">
                <a:solidFill>
                  <a:schemeClr val="tx1"/>
                </a:solidFill>
                <a:effectLst/>
                <a:latin typeface="+mn-lt"/>
                <a:ea typeface="+mn-ea"/>
                <a:cs typeface="+mn-cs"/>
                <a:sym typeface="Wingdings" panose="05000000000000000000" pitchFamily="2" charset="2"/>
              </a:rPr>
              <a:t>adequate</a:t>
            </a:r>
            <a:r>
              <a:rPr lang="en-GB" kern="1200" baseline="0" dirty="0" smtClean="0">
                <a:solidFill>
                  <a:schemeClr val="tx1"/>
                </a:solidFill>
                <a:effectLst/>
                <a:latin typeface="+mn-lt"/>
                <a:ea typeface="+mn-ea"/>
                <a:cs typeface="+mn-cs"/>
                <a:sym typeface="Wingdings" panose="05000000000000000000" pitchFamily="2" charset="2"/>
              </a:rPr>
              <a:t> and more typical definition </a:t>
            </a:r>
            <a:br>
              <a:rPr lang="en-GB" kern="1200" baseline="0" dirty="0" smtClean="0">
                <a:solidFill>
                  <a:schemeClr val="tx1"/>
                </a:solidFill>
                <a:effectLst/>
                <a:latin typeface="+mn-lt"/>
                <a:ea typeface="+mn-ea"/>
                <a:cs typeface="+mn-cs"/>
                <a:sym typeface="Wingdings" panose="05000000000000000000" pitchFamily="2" charset="2"/>
              </a:rPr>
            </a:br>
            <a:r>
              <a:rPr lang="en-GB" kern="1200" baseline="0" dirty="0" smtClean="0">
                <a:solidFill>
                  <a:schemeClr val="tx1"/>
                </a:solidFill>
                <a:effectLst/>
                <a:latin typeface="+mn-lt"/>
                <a:ea typeface="+mn-ea"/>
                <a:cs typeface="+mn-cs"/>
                <a:sym typeface="Wingdings" panose="05000000000000000000" pitchFamily="2" charset="2"/>
              </a:rPr>
              <a:t>proposed by Prof </a:t>
            </a:r>
            <a:r>
              <a:rPr lang="en-GB" b="1" kern="1200" baseline="0" dirty="0" smtClean="0">
                <a:solidFill>
                  <a:schemeClr val="tx1"/>
                </a:solidFill>
                <a:effectLst/>
                <a:latin typeface="+mn-lt"/>
                <a:ea typeface="+mn-ea"/>
                <a:cs typeface="+mn-cs"/>
                <a:sym typeface="Wingdings" panose="05000000000000000000" pitchFamily="2" charset="2"/>
              </a:rPr>
              <a:t>Grosjean</a:t>
            </a:r>
            <a:r>
              <a:rPr lang="en-GB" kern="1200" baseline="0" dirty="0" smtClean="0">
                <a:solidFill>
                  <a:schemeClr val="tx1"/>
                </a:solidFill>
                <a:effectLst/>
                <a:latin typeface="+mn-lt"/>
                <a:ea typeface="+mn-ea"/>
                <a:cs typeface="+mn-cs"/>
                <a:sym typeface="Wingdings" panose="05000000000000000000" pitchFamily="2" charset="2"/>
              </a:rPr>
              <a:t> of the University of Neuchatel, one of the world’s </a:t>
            </a:r>
            <a:r>
              <a:rPr lang="en-GB" b="1" kern="1200" baseline="0" dirty="0" smtClean="0">
                <a:solidFill>
                  <a:schemeClr val="tx1"/>
                </a:solidFill>
                <a:effectLst/>
                <a:latin typeface="+mn-lt"/>
                <a:ea typeface="+mn-ea"/>
                <a:cs typeface="+mn-cs"/>
                <a:sym typeface="Wingdings" panose="05000000000000000000" pitchFamily="2" charset="2"/>
              </a:rPr>
              <a:t>leading experts </a:t>
            </a:r>
            <a:r>
              <a:rPr lang="en-GB" kern="1200" baseline="0" dirty="0" smtClean="0">
                <a:solidFill>
                  <a:schemeClr val="tx1"/>
                </a:solidFill>
                <a:effectLst/>
                <a:latin typeface="+mn-lt"/>
                <a:ea typeface="+mn-ea"/>
                <a:cs typeface="+mn-cs"/>
                <a:sym typeface="Wingdings" panose="05000000000000000000" pitchFamily="2" charset="2"/>
              </a:rPr>
              <a:t>on bilingualism</a:t>
            </a:r>
          </a:p>
          <a:p>
            <a:pPr marL="0" lvl="0" indent="0">
              <a:buFont typeface="Arial" panose="020B0604020202020204" pitchFamily="34" charset="0"/>
              <a:buNone/>
            </a:pPr>
            <a:endParaRPr lang="en-GB" kern="1200" baseline="0" dirty="0" smtClean="0">
              <a:solidFill>
                <a:schemeClr val="tx1"/>
              </a:solidFill>
              <a:effectLst/>
              <a:latin typeface="+mn-lt"/>
              <a:ea typeface="+mn-ea"/>
              <a:cs typeface="+mn-cs"/>
            </a:endParaRPr>
          </a:p>
          <a:p>
            <a:pPr marL="0" lvl="0" indent="0">
              <a:buFont typeface="Arial" panose="020B0604020202020204" pitchFamily="34" charset="0"/>
              <a:buNone/>
            </a:pPr>
            <a:r>
              <a:rPr lang="en-GB" kern="1200" baseline="0" dirty="0" smtClean="0">
                <a:solidFill>
                  <a:schemeClr val="tx1"/>
                </a:solidFill>
                <a:effectLst/>
                <a:latin typeface="+mn-lt"/>
                <a:ea typeface="+mn-ea"/>
                <a:cs typeface="+mn-cs"/>
              </a:rPr>
              <a:t>So please bear that in mind as we progress through the presentation:</a:t>
            </a:r>
            <a:br>
              <a:rPr lang="en-GB" kern="1200" baseline="0" dirty="0" smtClean="0">
                <a:solidFill>
                  <a:schemeClr val="tx1"/>
                </a:solidFill>
                <a:effectLst/>
                <a:latin typeface="+mn-lt"/>
                <a:ea typeface="+mn-ea"/>
                <a:cs typeface="+mn-cs"/>
              </a:rPr>
            </a:br>
            <a:endParaRPr lang="en-GB" kern="1200" baseline="0" dirty="0" smtClean="0">
              <a:solidFill>
                <a:schemeClr val="tx1"/>
              </a:solidFill>
              <a:effectLst/>
              <a:latin typeface="+mn-lt"/>
              <a:ea typeface="+mn-ea"/>
              <a:cs typeface="+mn-cs"/>
            </a:endParaRPr>
          </a:p>
          <a:p>
            <a:pPr marL="0" lvl="0" indent="0">
              <a:buFont typeface="Arial" panose="020B0604020202020204" pitchFamily="34" charset="0"/>
              <a:buNone/>
            </a:pPr>
            <a:r>
              <a:rPr lang="en-GB" i="1" dirty="0" smtClean="0"/>
              <a:t>“Bilinguals are </a:t>
            </a:r>
            <a:r>
              <a:rPr lang="en-GB" b="1" i="1" dirty="0" smtClean="0"/>
              <a:t>merely</a:t>
            </a:r>
            <a:r>
              <a:rPr lang="en-GB" i="1" dirty="0" smtClean="0"/>
              <a:t> those of us who use two or more languages in their </a:t>
            </a:r>
            <a:r>
              <a:rPr lang="en-GB" b="1" i="1" u="sng" dirty="0" smtClean="0"/>
              <a:t>everyday</a:t>
            </a:r>
            <a:r>
              <a:rPr lang="en-GB" i="1" dirty="0" smtClean="0"/>
              <a:t> </a:t>
            </a:r>
            <a:r>
              <a:rPr lang="en-GB" b="1" i="1" dirty="0" smtClean="0"/>
              <a:t>lives</a:t>
            </a:r>
            <a:r>
              <a:rPr lang="en-GB" i="1" dirty="0" smtClean="0"/>
              <a:t>” </a:t>
            </a:r>
            <a:endParaRPr lang="en-GB" kern="1200" baseline="0" dirty="0" smtClean="0">
              <a:solidFill>
                <a:schemeClr val="tx1"/>
              </a:solidFill>
              <a:effectLst/>
              <a:latin typeface="+mn-lt"/>
              <a:ea typeface="+mn-ea"/>
              <a:cs typeface="+mn-cs"/>
            </a:endParaRPr>
          </a:p>
        </p:txBody>
      </p:sp>
      <p:sp>
        <p:nvSpPr>
          <p:cNvPr id="4" name="Foliennummernplatzhalter 3"/>
          <p:cNvSpPr>
            <a:spLocks noGrp="1"/>
          </p:cNvSpPr>
          <p:nvPr>
            <p:ph type="sldNum" sz="quarter" idx="10"/>
          </p:nvPr>
        </p:nvSpPr>
        <p:spPr/>
        <p:txBody>
          <a:bodyPr/>
          <a:lstStyle/>
          <a:p>
            <a:fld id="{DAF19B9A-F03E-4FD1-9400-A6CACECD5895}" type="slidenum">
              <a:rPr lang="en-GB" smtClean="0"/>
              <a:t>5</a:t>
            </a:fld>
            <a:endParaRPr lang="en-GB"/>
          </a:p>
        </p:txBody>
      </p:sp>
    </p:spTree>
    <p:extLst>
      <p:ext uri="{BB962C8B-B14F-4D97-AF65-F5344CB8AC3E}">
        <p14:creationId xmlns:p14="http://schemas.microsoft.com/office/powerpoint/2010/main" val="36609187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noProof="0" dirty="0" smtClean="0"/>
              <a:t>So, when we consider</a:t>
            </a:r>
            <a:r>
              <a:rPr lang="en-GB" baseline="0" noProof="0" dirty="0" smtClean="0"/>
              <a:t> how many languages are spoken throughout the world </a:t>
            </a:r>
            <a:r>
              <a:rPr lang="en-GB" b="1" baseline="0" noProof="0" dirty="0" smtClean="0"/>
              <a:t>more than 7000</a:t>
            </a:r>
            <a:r>
              <a:rPr lang="en-GB" baseline="0" noProof="0" dirty="0" smtClean="0"/>
              <a:t>! and how many countries there are </a:t>
            </a:r>
            <a:r>
              <a:rPr lang="en-GB" b="1" baseline="0" noProof="0" dirty="0" smtClean="0"/>
              <a:t>200</a:t>
            </a:r>
            <a:r>
              <a:rPr lang="en-GB" baseline="0" noProof="0" dirty="0" smtClean="0"/>
              <a:t> countries</a:t>
            </a:r>
          </a:p>
          <a:p>
            <a:r>
              <a:rPr lang="en-GB" baseline="0" noProof="0" dirty="0" smtClean="0"/>
              <a:t>It is hardly surprising to hear that </a:t>
            </a:r>
            <a:r>
              <a:rPr lang="en-GB" b="1" u="sng" baseline="0" noProof="0" dirty="0" smtClean="0"/>
              <a:t>more than half </a:t>
            </a:r>
            <a:r>
              <a:rPr lang="en-GB" baseline="0" noProof="0" dirty="0" smtClean="0"/>
              <a:t>of the world’s population are - at the very least - </a:t>
            </a:r>
            <a:r>
              <a:rPr lang="en-GB" b="1" u="sng" baseline="0" noProof="0" dirty="0" smtClean="0"/>
              <a:t>bilingual</a:t>
            </a:r>
            <a:r>
              <a:rPr lang="en-GB" baseline="0" noProof="0" dirty="0" smtClean="0"/>
              <a:t>.</a:t>
            </a:r>
          </a:p>
          <a:p>
            <a:endParaRPr lang="en-GB" baseline="0" noProof="0" dirty="0" smtClean="0"/>
          </a:p>
          <a:p>
            <a:r>
              <a:rPr lang="en-GB" baseline="0" noProof="0" dirty="0" smtClean="0"/>
              <a:t>If you can’t read the numbers clearly at the back (or thought you’d </a:t>
            </a:r>
            <a:r>
              <a:rPr lang="en-GB" b="1" baseline="0" noProof="0" dirty="0" smtClean="0"/>
              <a:t>misread</a:t>
            </a:r>
            <a:r>
              <a:rPr lang="en-GB" baseline="0" noProof="0" dirty="0" smtClean="0"/>
              <a:t> them) … in Asia </a:t>
            </a:r>
            <a:r>
              <a:rPr lang="en-GB" b="1" baseline="0" noProof="0" dirty="0" smtClean="0"/>
              <a:t>more than 2300 </a:t>
            </a:r>
            <a:r>
              <a:rPr lang="en-GB" baseline="0" noProof="0" dirty="0" smtClean="0"/>
              <a:t>languages are spoken</a:t>
            </a:r>
            <a:endParaRPr lang="en-GB" noProof="0" dirty="0"/>
          </a:p>
        </p:txBody>
      </p:sp>
      <p:sp>
        <p:nvSpPr>
          <p:cNvPr id="4" name="Foliennummernplatzhalter 3"/>
          <p:cNvSpPr>
            <a:spLocks noGrp="1"/>
          </p:cNvSpPr>
          <p:nvPr>
            <p:ph type="sldNum" sz="quarter" idx="10"/>
          </p:nvPr>
        </p:nvSpPr>
        <p:spPr/>
        <p:txBody>
          <a:bodyPr/>
          <a:lstStyle/>
          <a:p>
            <a:fld id="{DAF19B9A-F03E-4FD1-9400-A6CACECD5895}" type="slidenum">
              <a:rPr lang="en-GB" smtClean="0"/>
              <a:t>6</a:t>
            </a:fld>
            <a:endParaRPr lang="en-GB"/>
          </a:p>
        </p:txBody>
      </p:sp>
    </p:spTree>
    <p:extLst>
      <p:ext uri="{BB962C8B-B14F-4D97-AF65-F5344CB8AC3E}">
        <p14:creationId xmlns:p14="http://schemas.microsoft.com/office/powerpoint/2010/main" val="28431318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dirty="0" smtClean="0"/>
              <a:t>…</a:t>
            </a:r>
            <a:r>
              <a:rPr lang="de-CH" dirty="0" err="1" smtClean="0"/>
              <a:t>and</a:t>
            </a:r>
            <a:r>
              <a:rPr lang="de-CH" dirty="0" smtClean="0"/>
              <a:t> </a:t>
            </a:r>
            <a:r>
              <a:rPr lang="de-CH" dirty="0" err="1" smtClean="0"/>
              <a:t>if</a:t>
            </a:r>
            <a:r>
              <a:rPr lang="de-CH" dirty="0" smtClean="0"/>
              <a:t> </a:t>
            </a:r>
            <a:r>
              <a:rPr lang="de-CH" dirty="0" err="1" smtClean="0"/>
              <a:t>you</a:t>
            </a:r>
            <a:r>
              <a:rPr lang="de-CH" dirty="0" smtClean="0"/>
              <a:t> </a:t>
            </a:r>
            <a:r>
              <a:rPr lang="de-CH" dirty="0" err="1" smtClean="0"/>
              <a:t>thought</a:t>
            </a:r>
            <a:r>
              <a:rPr lang="de-CH" dirty="0" smtClean="0"/>
              <a:t> </a:t>
            </a:r>
            <a:r>
              <a:rPr lang="de-CH" dirty="0" err="1" smtClean="0"/>
              <a:t>that</a:t>
            </a:r>
            <a:r>
              <a:rPr lang="de-CH" dirty="0" smtClean="0"/>
              <a:t> </a:t>
            </a:r>
            <a:r>
              <a:rPr lang="de-CH" b="1" dirty="0" err="1" smtClean="0"/>
              <a:t>Switzlerland</a:t>
            </a:r>
            <a:r>
              <a:rPr lang="de-CH" dirty="0" smtClean="0"/>
              <a:t>  (in </a:t>
            </a:r>
            <a:r>
              <a:rPr lang="de-CH" dirty="0" err="1" smtClean="0"/>
              <a:t>yellow</a:t>
            </a:r>
            <a:r>
              <a:rPr lang="de-CH" dirty="0" smtClean="0"/>
              <a:t> </a:t>
            </a:r>
            <a:r>
              <a:rPr lang="de-CH" dirty="0" err="1" smtClean="0"/>
              <a:t>up</a:t>
            </a:r>
            <a:r>
              <a:rPr lang="de-CH" dirty="0" smtClean="0"/>
              <a:t> at </a:t>
            </a:r>
            <a:r>
              <a:rPr lang="de-CH" dirty="0" err="1" smtClean="0"/>
              <a:t>the</a:t>
            </a:r>
            <a:r>
              <a:rPr lang="de-CH" dirty="0" smtClean="0"/>
              <a:t> top </a:t>
            </a:r>
            <a:r>
              <a:rPr lang="de-CH" dirty="0" err="1" smtClean="0"/>
              <a:t>here</a:t>
            </a:r>
            <a:r>
              <a:rPr lang="de-CH" dirty="0" smtClean="0"/>
              <a:t>) </a:t>
            </a:r>
            <a:r>
              <a:rPr lang="de-CH" dirty="0" err="1" smtClean="0"/>
              <a:t>has</a:t>
            </a:r>
            <a:r>
              <a:rPr lang="de-CH" dirty="0" smtClean="0"/>
              <a:t> a </a:t>
            </a:r>
            <a:r>
              <a:rPr lang="de-CH" dirty="0" err="1" smtClean="0"/>
              <a:t>lot</a:t>
            </a:r>
            <a:r>
              <a:rPr lang="de-CH" dirty="0" smtClean="0"/>
              <a:t> </a:t>
            </a:r>
            <a:r>
              <a:rPr lang="de-CH" dirty="0" err="1" smtClean="0"/>
              <a:t>of</a:t>
            </a:r>
            <a:r>
              <a:rPr lang="de-CH" dirty="0" smtClean="0"/>
              <a:t> </a:t>
            </a:r>
            <a:r>
              <a:rPr lang="de-CH" dirty="0" err="1" smtClean="0"/>
              <a:t>languages</a:t>
            </a:r>
            <a:r>
              <a:rPr lang="de-CH" dirty="0" smtClean="0"/>
              <a:t>, </a:t>
            </a:r>
            <a:r>
              <a:rPr lang="de-CH" dirty="0" err="1" smtClean="0"/>
              <a:t>being</a:t>
            </a:r>
            <a:r>
              <a:rPr lang="de-CH" dirty="0" smtClean="0"/>
              <a:t> </a:t>
            </a:r>
            <a:r>
              <a:rPr lang="de-CH" dirty="0" err="1" smtClean="0"/>
              <a:t>multicultural</a:t>
            </a:r>
            <a:r>
              <a:rPr lang="de-CH" dirty="0" smtClean="0"/>
              <a:t> </a:t>
            </a:r>
            <a:r>
              <a:rPr lang="de-CH" dirty="0" err="1" smtClean="0"/>
              <a:t>and</a:t>
            </a:r>
            <a:r>
              <a:rPr lang="de-CH" dirty="0" smtClean="0"/>
              <a:t> multilingual</a:t>
            </a:r>
          </a:p>
          <a:p>
            <a:r>
              <a:rPr lang="de-CH" dirty="0" smtClean="0"/>
              <a:t>Just </a:t>
            </a:r>
            <a:r>
              <a:rPr lang="de-CH" dirty="0" err="1" smtClean="0"/>
              <a:t>take</a:t>
            </a:r>
            <a:r>
              <a:rPr lang="de-CH" dirty="0" smtClean="0"/>
              <a:t> a </a:t>
            </a:r>
            <a:r>
              <a:rPr lang="de-CH" dirty="0" err="1" smtClean="0"/>
              <a:t>look</a:t>
            </a:r>
            <a:r>
              <a:rPr lang="de-CH" dirty="0" smtClean="0"/>
              <a:t> at </a:t>
            </a:r>
            <a:r>
              <a:rPr lang="de-CH" b="1" dirty="0" smtClean="0"/>
              <a:t>Papua New Guinea </a:t>
            </a:r>
            <a:r>
              <a:rPr lang="de-CH" b="1" dirty="0" err="1" smtClean="0"/>
              <a:t>or</a:t>
            </a:r>
            <a:r>
              <a:rPr lang="de-CH" b="1" dirty="0" smtClean="0"/>
              <a:t> </a:t>
            </a:r>
            <a:r>
              <a:rPr lang="de-CH" b="1" dirty="0" err="1" smtClean="0"/>
              <a:t>Indonesia</a:t>
            </a:r>
            <a:endParaRPr lang="de-CH" b="1" dirty="0"/>
          </a:p>
        </p:txBody>
      </p:sp>
      <p:sp>
        <p:nvSpPr>
          <p:cNvPr id="4" name="Foliennummernplatzhalter 3"/>
          <p:cNvSpPr>
            <a:spLocks noGrp="1"/>
          </p:cNvSpPr>
          <p:nvPr>
            <p:ph type="sldNum" sz="quarter" idx="10"/>
          </p:nvPr>
        </p:nvSpPr>
        <p:spPr/>
        <p:txBody>
          <a:bodyPr/>
          <a:lstStyle/>
          <a:p>
            <a:fld id="{DAF19B9A-F03E-4FD1-9400-A6CACECD5895}" type="slidenum">
              <a:rPr lang="en-GB" smtClean="0"/>
              <a:t>7</a:t>
            </a:fld>
            <a:endParaRPr lang="en-GB"/>
          </a:p>
        </p:txBody>
      </p:sp>
    </p:spTree>
    <p:extLst>
      <p:ext uri="{BB962C8B-B14F-4D97-AF65-F5344CB8AC3E}">
        <p14:creationId xmlns:p14="http://schemas.microsoft.com/office/powerpoint/2010/main" val="25373704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noProof="0" dirty="0" smtClean="0"/>
              <a:t>Here are just a few of the </a:t>
            </a:r>
            <a:r>
              <a:rPr lang="en-GB" b="1" u="sng" noProof="0" dirty="0" smtClean="0"/>
              <a:t>common terms </a:t>
            </a:r>
            <a:r>
              <a:rPr lang="en-GB" noProof="0" dirty="0" smtClean="0"/>
              <a:t>used in bilingual</a:t>
            </a:r>
            <a:r>
              <a:rPr lang="en-GB" baseline="0" noProof="0" dirty="0" smtClean="0"/>
              <a:t> research.</a:t>
            </a:r>
          </a:p>
          <a:p>
            <a:r>
              <a:rPr lang="en-GB" baseline="0" noProof="0" dirty="0" smtClean="0"/>
              <a:t>I‘d like to draw you attention to some of these in particular.</a:t>
            </a:r>
          </a:p>
          <a:p>
            <a:endParaRPr lang="en-GB" baseline="0" noProof="0" dirty="0" smtClean="0"/>
          </a:p>
          <a:p>
            <a:r>
              <a:rPr lang="en-GB" b="1" baseline="0" noProof="0" dirty="0" smtClean="0"/>
              <a:t>L1, L2, .. </a:t>
            </a:r>
            <a:r>
              <a:rPr lang="en-GB" baseline="0" noProof="0" dirty="0" smtClean="0"/>
              <a:t>It is common practice to denote a person‘s languages as L1, L2, L3 </a:t>
            </a:r>
            <a:r>
              <a:rPr lang="en-GB" baseline="0" noProof="0" dirty="0" err="1" smtClean="0"/>
              <a:t>etc</a:t>
            </a:r>
            <a:r>
              <a:rPr lang="en-GB" baseline="0" noProof="0" dirty="0" smtClean="0"/>
              <a:t> You‘ll be seeing this on many of the diagrams coming up.</a:t>
            </a:r>
          </a:p>
          <a:p>
            <a:r>
              <a:rPr lang="en-GB" baseline="0" noProof="0" dirty="0" smtClean="0"/>
              <a:t>In the survey that I‘ve conducted it is the participant himself who decides which language is given each name (the order is according to which was </a:t>
            </a:r>
            <a:r>
              <a:rPr lang="en-GB" b="1" baseline="0" noProof="0" dirty="0" smtClean="0"/>
              <a:t>acquired</a:t>
            </a:r>
            <a:r>
              <a:rPr lang="en-GB" baseline="0" noProof="0" dirty="0" smtClean="0"/>
              <a:t> first, second, third </a:t>
            </a:r>
            <a:r>
              <a:rPr lang="en-GB" baseline="0" noProof="0" dirty="0" err="1" smtClean="0"/>
              <a:t>etc</a:t>
            </a:r>
            <a:r>
              <a:rPr lang="en-GB" baseline="0" noProof="0" dirty="0" smtClean="0"/>
              <a:t>)</a:t>
            </a:r>
          </a:p>
          <a:p>
            <a:endParaRPr lang="en-GB" baseline="0" noProof="0" dirty="0" smtClean="0"/>
          </a:p>
          <a:p>
            <a:r>
              <a:rPr lang="en-GB" baseline="0" noProof="0" dirty="0" smtClean="0"/>
              <a:t>When I talk about </a:t>
            </a:r>
            <a:r>
              <a:rPr lang="en-GB" b="1" baseline="0" noProof="0" dirty="0" smtClean="0"/>
              <a:t>language skills</a:t>
            </a:r>
            <a:r>
              <a:rPr lang="en-GB" baseline="0" noProof="0" dirty="0" smtClean="0"/>
              <a:t>: I simply mean reading, writing, speaking and understanding (sometimes called listening).</a:t>
            </a:r>
          </a:p>
          <a:p>
            <a:endParaRPr lang="en-GB" baseline="0" noProof="0" dirty="0" smtClean="0"/>
          </a:p>
          <a:p>
            <a:r>
              <a:rPr lang="en-GB" b="1" baseline="0" noProof="0" dirty="0" smtClean="0"/>
              <a:t>Language domains</a:t>
            </a:r>
            <a:r>
              <a:rPr lang="en-GB" baseline="0" noProof="0" dirty="0" smtClean="0"/>
              <a:t> are subject areas of a person‘s life. The point being, that we acquire and use knowledge normally through </a:t>
            </a:r>
            <a:r>
              <a:rPr lang="en-GB" b="1" baseline="0" noProof="0" dirty="0" smtClean="0"/>
              <a:t>one language at a time</a:t>
            </a:r>
            <a:r>
              <a:rPr lang="en-GB" baseline="0" noProof="0" dirty="0" smtClean="0"/>
              <a:t>. A good example is when somebody </a:t>
            </a:r>
            <a:r>
              <a:rPr lang="en-GB" b="1" baseline="0" noProof="0" dirty="0" smtClean="0"/>
              <a:t>studies a specialized subject abroad</a:t>
            </a:r>
            <a:r>
              <a:rPr lang="en-GB" baseline="0" noProof="0" dirty="0" smtClean="0"/>
              <a:t>, he quickly becomes used to the specialized vocabulary of the </a:t>
            </a:r>
            <a:r>
              <a:rPr lang="en-GB" b="1" baseline="0" noProof="0" dirty="0" smtClean="0"/>
              <a:t>domain</a:t>
            </a:r>
            <a:r>
              <a:rPr lang="en-GB" baseline="0" noProof="0" dirty="0" smtClean="0"/>
              <a:t> in the language that he is studying it in. If he wishes to convert this knowledge to </a:t>
            </a:r>
            <a:r>
              <a:rPr lang="en-GB" b="1" baseline="0" noProof="0" dirty="0" smtClean="0"/>
              <a:t>another</a:t>
            </a:r>
            <a:r>
              <a:rPr lang="en-GB" baseline="0" noProof="0" dirty="0" smtClean="0"/>
              <a:t> language, it requires great effort. If there is </a:t>
            </a:r>
            <a:r>
              <a:rPr lang="en-GB" b="1" baseline="0" noProof="0" dirty="0" smtClean="0"/>
              <a:t>no practical reason </a:t>
            </a:r>
            <a:r>
              <a:rPr lang="en-GB" baseline="0" noProof="0" dirty="0" smtClean="0"/>
              <a:t>for translating to the other language, it may well be that </a:t>
            </a:r>
            <a:r>
              <a:rPr lang="en-GB" b="1" baseline="0" noProof="0" dirty="0" smtClean="0"/>
              <a:t>this domain will maintain </a:t>
            </a:r>
            <a:r>
              <a:rPr lang="en-GB" baseline="0" noProof="0" dirty="0" smtClean="0"/>
              <a:t>it‘s strength in the </a:t>
            </a:r>
            <a:r>
              <a:rPr lang="en-GB" b="1" baseline="0" noProof="0" dirty="0" smtClean="0"/>
              <a:t>language of study</a:t>
            </a:r>
            <a:r>
              <a:rPr lang="en-GB" baseline="0" noProof="0" dirty="0" smtClean="0"/>
              <a:t>. </a:t>
            </a:r>
            <a:r>
              <a:rPr lang="en-GB" baseline="0" noProof="0" dirty="0" smtClean="0">
                <a:sym typeface="Wingdings" panose="05000000000000000000" pitchFamily="2" charset="2"/>
              </a:rPr>
              <a:t> This is quite </a:t>
            </a:r>
            <a:r>
              <a:rPr lang="en-GB" b="1" u="sng" baseline="0" noProof="0" dirty="0" smtClean="0">
                <a:sym typeface="Wingdings" panose="05000000000000000000" pitchFamily="2" charset="2"/>
              </a:rPr>
              <a:t>normal</a:t>
            </a:r>
            <a:r>
              <a:rPr lang="en-GB" baseline="0" noProof="0" dirty="0" smtClean="0">
                <a:sym typeface="Wingdings" panose="05000000000000000000" pitchFamily="2" charset="2"/>
              </a:rPr>
              <a:t>!</a:t>
            </a:r>
          </a:p>
          <a:p>
            <a:endParaRPr lang="en-GB" baseline="0" noProof="0" dirty="0" smtClean="0">
              <a:sym typeface="Wingdings" panose="05000000000000000000" pitchFamily="2" charset="2"/>
            </a:endParaRPr>
          </a:p>
          <a:p>
            <a:r>
              <a:rPr lang="en-GB" baseline="0" noProof="0" dirty="0" smtClean="0">
                <a:sym typeface="Wingdings" panose="05000000000000000000" pitchFamily="2" charset="2"/>
              </a:rPr>
              <a:t>I think the other terms are fairly logical – so I‘ll move on to 3 very special terms.</a:t>
            </a:r>
            <a:endParaRPr lang="en-GB" noProof="0" dirty="0"/>
          </a:p>
        </p:txBody>
      </p:sp>
      <p:sp>
        <p:nvSpPr>
          <p:cNvPr id="4" name="Foliennummernplatzhalter 3"/>
          <p:cNvSpPr>
            <a:spLocks noGrp="1"/>
          </p:cNvSpPr>
          <p:nvPr>
            <p:ph type="sldNum" sz="quarter" idx="10"/>
          </p:nvPr>
        </p:nvSpPr>
        <p:spPr/>
        <p:txBody>
          <a:bodyPr/>
          <a:lstStyle/>
          <a:p>
            <a:fld id="{DAF19B9A-F03E-4FD1-9400-A6CACECD5895}" type="slidenum">
              <a:rPr lang="en-GB" smtClean="0"/>
              <a:t>8</a:t>
            </a:fld>
            <a:endParaRPr lang="en-GB"/>
          </a:p>
        </p:txBody>
      </p:sp>
    </p:spTree>
    <p:extLst>
      <p:ext uri="{BB962C8B-B14F-4D97-AF65-F5344CB8AC3E}">
        <p14:creationId xmlns:p14="http://schemas.microsoft.com/office/powerpoint/2010/main" val="22655205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noProof="0" dirty="0" smtClean="0"/>
              <a:t>I already mentioned in providing the definition of bilingualism that a perfect symmetry of ability in 2 languages is </a:t>
            </a:r>
            <a:r>
              <a:rPr lang="en-GB" b="1" u="sng" noProof="0" dirty="0" smtClean="0"/>
              <a:t>extremely rare</a:t>
            </a:r>
            <a:r>
              <a:rPr lang="en-GB" noProof="0" dirty="0" smtClean="0"/>
              <a:t>.</a:t>
            </a:r>
          </a:p>
          <a:p>
            <a:r>
              <a:rPr lang="en-GB" noProof="0" dirty="0" smtClean="0"/>
              <a:t>The</a:t>
            </a:r>
            <a:r>
              <a:rPr lang="en-GB" baseline="0" noProof="0" dirty="0" smtClean="0"/>
              <a:t> </a:t>
            </a:r>
            <a:r>
              <a:rPr lang="en-GB" b="1" u="sng" baseline="0" noProof="0" dirty="0" smtClean="0"/>
              <a:t>complementarity</a:t>
            </a:r>
            <a:r>
              <a:rPr lang="en-GB" b="1" baseline="0" noProof="0" dirty="0" smtClean="0"/>
              <a:t> principle </a:t>
            </a:r>
            <a:r>
              <a:rPr lang="en-GB" baseline="0" noProof="0" dirty="0" smtClean="0"/>
              <a:t>supports the notion that </a:t>
            </a:r>
            <a:r>
              <a:rPr lang="en-GB" b="0" baseline="0" noProof="0" dirty="0" smtClean="0"/>
              <a:t>different</a:t>
            </a:r>
            <a:r>
              <a:rPr lang="en-GB" b="1" baseline="0" noProof="0" dirty="0" smtClean="0"/>
              <a:t> languages </a:t>
            </a:r>
            <a:r>
              <a:rPr lang="en-GB" baseline="0" noProof="0" dirty="0" smtClean="0"/>
              <a:t>will have </a:t>
            </a:r>
            <a:r>
              <a:rPr lang="en-GB" b="0" baseline="0" noProof="0" dirty="0" smtClean="0"/>
              <a:t>different</a:t>
            </a:r>
            <a:r>
              <a:rPr lang="en-GB" b="1" baseline="0" noProof="0" dirty="0" smtClean="0"/>
              <a:t> strengths </a:t>
            </a:r>
            <a:r>
              <a:rPr lang="en-GB" b="0" baseline="0" noProof="0" dirty="0" smtClean="0"/>
              <a:t>according to </a:t>
            </a:r>
            <a:r>
              <a:rPr lang="en-GB" b="1" baseline="0" noProof="0" dirty="0" smtClean="0"/>
              <a:t>domain</a:t>
            </a:r>
            <a:r>
              <a:rPr lang="en-GB" baseline="0" noProof="0" dirty="0" smtClean="0"/>
              <a:t>.</a:t>
            </a:r>
          </a:p>
          <a:p>
            <a:endParaRPr lang="en-GB" baseline="0" noProof="0" dirty="0" smtClean="0"/>
          </a:p>
          <a:p>
            <a:r>
              <a:rPr lang="en-GB" b="1" baseline="0" noProof="0" dirty="0" smtClean="0"/>
              <a:t>Code-Switching </a:t>
            </a:r>
            <a:r>
              <a:rPr lang="en-GB" baseline="0" noProof="0" dirty="0" smtClean="0"/>
              <a:t>is when you </a:t>
            </a:r>
            <a:r>
              <a:rPr lang="en-GB" b="1" u="sng" baseline="0" noProof="0" dirty="0" smtClean="0"/>
              <a:t>decide</a:t>
            </a:r>
            <a:r>
              <a:rPr lang="en-GB" baseline="0" noProof="0" dirty="0" smtClean="0"/>
              <a:t> to use another language in the middle of a conversation.</a:t>
            </a:r>
          </a:p>
          <a:p>
            <a:r>
              <a:rPr lang="en-GB" baseline="0" noProof="0" dirty="0" smtClean="0"/>
              <a:t>This sounds like desperation, (perhaps you’re struggling to find </a:t>
            </a:r>
            <a:r>
              <a:rPr lang="en-GB" b="1" baseline="0" noProof="0" dirty="0" smtClean="0"/>
              <a:t>exactly the right word</a:t>
            </a:r>
            <a:r>
              <a:rPr lang="en-GB" baseline="0" noProof="0" dirty="0" smtClean="0"/>
              <a:t>, for instance) but may have </a:t>
            </a:r>
            <a:r>
              <a:rPr lang="en-GB" b="1" baseline="0" noProof="0" dirty="0" smtClean="0"/>
              <a:t>other</a:t>
            </a:r>
            <a:r>
              <a:rPr lang="en-GB" baseline="0" noProof="0" dirty="0" smtClean="0"/>
              <a:t> more positive </a:t>
            </a:r>
            <a:r>
              <a:rPr lang="en-GB" b="1" baseline="0" noProof="0" dirty="0" smtClean="0"/>
              <a:t>reasons</a:t>
            </a:r>
            <a:r>
              <a:rPr lang="en-GB" baseline="0" noProof="0" dirty="0" smtClean="0"/>
              <a:t>. </a:t>
            </a:r>
          </a:p>
          <a:p>
            <a:r>
              <a:rPr lang="en-GB" baseline="0" noProof="0" dirty="0" smtClean="0"/>
              <a:t>Especially when </a:t>
            </a:r>
            <a:r>
              <a:rPr lang="en-GB" b="1" baseline="0" noProof="0" dirty="0" smtClean="0"/>
              <a:t>bilinguals</a:t>
            </a:r>
            <a:r>
              <a:rPr lang="en-GB" baseline="0" noProof="0" dirty="0" smtClean="0"/>
              <a:t> speak </a:t>
            </a:r>
            <a:r>
              <a:rPr lang="en-GB" b="1" baseline="0" noProof="0" dirty="0" smtClean="0"/>
              <a:t>with one another</a:t>
            </a:r>
            <a:r>
              <a:rPr lang="en-GB" baseline="0" noProof="0" dirty="0" smtClean="0"/>
              <a:t>, it may be quick and convenient to use a very </a:t>
            </a:r>
            <a:r>
              <a:rPr lang="en-GB" b="1" baseline="0" noProof="0" dirty="0" err="1" smtClean="0"/>
              <a:t>UNambiguous</a:t>
            </a:r>
            <a:r>
              <a:rPr lang="en-GB" baseline="0" noProof="0" dirty="0" smtClean="0"/>
              <a:t> technical term taken from the other </a:t>
            </a:r>
            <a:r>
              <a:rPr lang="en-GB" u="sng" baseline="0" noProof="0" dirty="0" smtClean="0"/>
              <a:t>common</a:t>
            </a:r>
            <a:r>
              <a:rPr lang="en-GB" baseline="0" noProof="0" dirty="0" smtClean="0"/>
              <a:t> language.</a:t>
            </a:r>
          </a:p>
          <a:p>
            <a:r>
              <a:rPr lang="en-GB" baseline="0" noProof="0" dirty="0" smtClean="0"/>
              <a:t>Another case is when someone chooses to use a </a:t>
            </a:r>
            <a:r>
              <a:rPr lang="en-GB" b="1" baseline="0" noProof="0" dirty="0" smtClean="0"/>
              <a:t>higher prestige language </a:t>
            </a:r>
            <a:r>
              <a:rPr lang="en-GB" baseline="0" noProof="0" dirty="0" smtClean="0"/>
              <a:t>to impress someone (or perhaps to talk about them </a:t>
            </a:r>
            <a:r>
              <a:rPr lang="en-GB" b="1" baseline="0" noProof="0" dirty="0" smtClean="0"/>
              <a:t>behind their back  </a:t>
            </a:r>
            <a:r>
              <a:rPr lang="en-GB" baseline="0" noProof="0" dirty="0" smtClean="0"/>
              <a:t>- but there you need to be very careful!!).</a:t>
            </a:r>
          </a:p>
          <a:p>
            <a:endParaRPr lang="en-GB" baseline="0" noProof="0" dirty="0" smtClean="0"/>
          </a:p>
          <a:p>
            <a:r>
              <a:rPr lang="en-GB" b="1" u="sng" baseline="0" noProof="0" dirty="0" smtClean="0"/>
              <a:t>Interference and deviation </a:t>
            </a:r>
            <a:r>
              <a:rPr lang="en-GB" baseline="0" noProof="0" dirty="0" smtClean="0"/>
              <a:t>can be considered </a:t>
            </a:r>
            <a:r>
              <a:rPr lang="en-GB" b="1" baseline="0" noProof="0" dirty="0" smtClean="0"/>
              <a:t>weaknesses</a:t>
            </a:r>
            <a:r>
              <a:rPr lang="en-GB" baseline="0" noProof="0" dirty="0" smtClean="0"/>
              <a:t> which most bilinguals have to live with. Examples are:</a:t>
            </a:r>
          </a:p>
          <a:p>
            <a:pPr marL="171450" indent="-171450">
              <a:buFont typeface="Arial" panose="020B0604020202020204" pitchFamily="34" charset="0"/>
              <a:buChar char="•"/>
            </a:pPr>
            <a:r>
              <a:rPr lang="en-GB" baseline="0" noProof="0" dirty="0" smtClean="0"/>
              <a:t>Using/</a:t>
            </a:r>
            <a:r>
              <a:rPr lang="en-GB" b="1" u="sng" baseline="0" noProof="0" dirty="0" smtClean="0"/>
              <a:t>not</a:t>
            </a:r>
            <a:r>
              <a:rPr lang="en-GB" baseline="0" noProof="0" dirty="0" smtClean="0"/>
              <a:t> using </a:t>
            </a:r>
            <a:r>
              <a:rPr lang="en-GB" b="1" baseline="0" noProof="0" dirty="0" smtClean="0"/>
              <a:t>irregular verbs </a:t>
            </a:r>
            <a:r>
              <a:rPr lang="en-GB" baseline="0" noProof="0" dirty="0" smtClean="0"/>
              <a:t>correctly (drink, drank, drunk etc. is quite close, but not the same in German/English)</a:t>
            </a:r>
          </a:p>
          <a:p>
            <a:pPr marL="171450" indent="-171450">
              <a:buFont typeface="Arial" panose="020B0604020202020204" pitchFamily="34" charset="0"/>
              <a:buChar char="•"/>
            </a:pPr>
            <a:r>
              <a:rPr lang="en-GB" baseline="0" noProof="0" dirty="0" smtClean="0"/>
              <a:t>Wrong use of </a:t>
            </a:r>
            <a:r>
              <a:rPr lang="en-GB" b="1" baseline="0" noProof="0" dirty="0" smtClean="0"/>
              <a:t>false-friends</a:t>
            </a:r>
            <a:r>
              <a:rPr lang="en-GB" baseline="0" noProof="0" dirty="0" smtClean="0"/>
              <a:t> (</a:t>
            </a:r>
            <a:r>
              <a:rPr lang="en-GB" b="1" baseline="0" noProof="0" dirty="0" smtClean="0"/>
              <a:t>similar</a:t>
            </a:r>
            <a:r>
              <a:rPr lang="en-GB" baseline="0" noProof="0" dirty="0" smtClean="0"/>
              <a:t> words which have </a:t>
            </a:r>
            <a:r>
              <a:rPr lang="en-GB" b="1" baseline="0" noProof="0" dirty="0" smtClean="0"/>
              <a:t>differing meanings</a:t>
            </a:r>
            <a:r>
              <a:rPr lang="en-GB" baseline="0" noProof="0" dirty="0" smtClean="0"/>
              <a:t> in the 2 languages </a:t>
            </a:r>
            <a:r>
              <a:rPr lang="en-GB" baseline="0" noProof="0" dirty="0" err="1" smtClean="0"/>
              <a:t>e.g</a:t>
            </a:r>
            <a:r>
              <a:rPr lang="en-GB" baseline="0" noProof="0" dirty="0" smtClean="0"/>
              <a:t> «</a:t>
            </a:r>
            <a:r>
              <a:rPr lang="en-GB" baseline="0" noProof="0" dirty="0" err="1" smtClean="0"/>
              <a:t>librarie</a:t>
            </a:r>
            <a:r>
              <a:rPr lang="en-GB" baseline="0" noProof="0" dirty="0" smtClean="0"/>
              <a:t>» in </a:t>
            </a:r>
            <a:r>
              <a:rPr lang="en-GB" baseline="0" noProof="0" dirty="0" err="1" smtClean="0"/>
              <a:t>french</a:t>
            </a:r>
            <a:r>
              <a:rPr lang="en-GB" baseline="0" noProof="0" dirty="0" smtClean="0"/>
              <a:t> means bookshop and not «library»</a:t>
            </a:r>
          </a:p>
          <a:p>
            <a:pPr marL="171450" indent="-171450">
              <a:buFont typeface="Arial" panose="020B0604020202020204" pitchFamily="34" charset="0"/>
              <a:buChar char="•"/>
            </a:pPr>
            <a:r>
              <a:rPr lang="en-GB" b="1" baseline="0" noProof="0" dirty="0" smtClean="0"/>
              <a:t>Omitting</a:t>
            </a:r>
            <a:r>
              <a:rPr lang="en-GB" baseline="0" noProof="0" dirty="0" smtClean="0"/>
              <a:t> words (but then again even North Americans seem to have this problem with English: «December 12» instead of «the 12th of December»)</a:t>
            </a:r>
          </a:p>
          <a:p>
            <a:pPr marL="171450" indent="-171450">
              <a:buFont typeface="Arial" panose="020B0604020202020204" pitchFamily="34" charset="0"/>
              <a:buChar char="•"/>
            </a:pPr>
            <a:r>
              <a:rPr lang="en-GB" baseline="0" noProof="0" dirty="0" smtClean="0"/>
              <a:t>Using </a:t>
            </a:r>
            <a:r>
              <a:rPr lang="en-GB" b="1" baseline="0" noProof="0" dirty="0" smtClean="0"/>
              <a:t>wrong </a:t>
            </a:r>
            <a:r>
              <a:rPr lang="en-GB" b="0" baseline="0" noProof="0" dirty="0" smtClean="0"/>
              <a:t>or pointless </a:t>
            </a:r>
            <a:r>
              <a:rPr lang="en-GB" b="1" baseline="0" noProof="0" dirty="0" smtClean="0"/>
              <a:t>prepositions </a:t>
            </a:r>
            <a:r>
              <a:rPr lang="en-GB" baseline="0" noProof="0" dirty="0" smtClean="0"/>
              <a:t>(talking about Australia Germans like to say: «the people in(!) </a:t>
            </a:r>
            <a:r>
              <a:rPr lang="en-GB" baseline="0" noProof="0" dirty="0" err="1" smtClean="0"/>
              <a:t>Downunder</a:t>
            </a:r>
            <a:r>
              <a:rPr lang="en-GB" baseline="0" noProof="0" dirty="0" smtClean="0"/>
              <a:t>»  </a:t>
            </a:r>
            <a:r>
              <a:rPr lang="en-GB" baseline="0" noProof="0" dirty="0" smtClean="0">
                <a:sym typeface="Wingdings" panose="05000000000000000000" pitchFamily="2" charset="2"/>
              </a:rPr>
              <a:t> should be just «the people </a:t>
            </a:r>
            <a:r>
              <a:rPr lang="en-GB" baseline="0" noProof="0" dirty="0" err="1" smtClean="0">
                <a:sym typeface="Wingdings" panose="05000000000000000000" pitchFamily="2" charset="2"/>
              </a:rPr>
              <a:t>downunder</a:t>
            </a:r>
            <a:r>
              <a:rPr lang="en-GB" baseline="0" noProof="0" dirty="0" smtClean="0">
                <a:sym typeface="Wingdings" panose="05000000000000000000" pitchFamily="2" charset="2"/>
              </a:rPr>
              <a:t>»)</a:t>
            </a:r>
          </a:p>
          <a:p>
            <a:pPr marL="628650" lvl="1" indent="-171450">
              <a:buFont typeface="Arial" panose="020B0604020202020204" pitchFamily="34" charset="0"/>
              <a:buChar char="•"/>
            </a:pPr>
            <a:r>
              <a:rPr lang="en-GB" baseline="0" noProof="0" dirty="0" smtClean="0">
                <a:sym typeface="Wingdings" panose="05000000000000000000" pitchFamily="2" charset="2"/>
              </a:rPr>
              <a:t>By the way: many Germans also say “Die Menschen </a:t>
            </a:r>
            <a:r>
              <a:rPr lang="en-GB" b="1" baseline="0" noProof="0" dirty="0" smtClean="0">
                <a:sym typeface="Wingdings" panose="05000000000000000000" pitchFamily="2" charset="2"/>
              </a:rPr>
              <a:t>in </a:t>
            </a:r>
            <a:r>
              <a:rPr lang="en-GB" b="1" baseline="0" noProof="0" dirty="0" err="1" smtClean="0">
                <a:sym typeface="Wingdings" panose="05000000000000000000" pitchFamily="2" charset="2"/>
              </a:rPr>
              <a:t>Downunder</a:t>
            </a:r>
            <a:r>
              <a:rPr lang="en-GB" baseline="0" noProof="0" dirty="0" smtClean="0">
                <a:sym typeface="Wingdings" panose="05000000000000000000" pitchFamily="2" charset="2"/>
              </a:rPr>
              <a:t>” That’s combining code-switching (using English for the purpose of trying to impress someone) with interference (because they say “</a:t>
            </a:r>
            <a:r>
              <a:rPr lang="en-GB" b="1" baseline="0" noProof="0" dirty="0" smtClean="0">
                <a:sym typeface="Wingdings" panose="05000000000000000000" pitchFamily="2" charset="2"/>
              </a:rPr>
              <a:t>in</a:t>
            </a:r>
            <a:r>
              <a:rPr lang="en-GB" baseline="0" noProof="0" dirty="0" smtClean="0">
                <a:sym typeface="Wingdings" panose="05000000000000000000" pitchFamily="2" charset="2"/>
              </a:rPr>
              <a:t> </a:t>
            </a:r>
            <a:r>
              <a:rPr lang="en-GB" baseline="0" noProof="0" dirty="0" err="1" smtClean="0">
                <a:sym typeface="Wingdings" panose="05000000000000000000" pitchFamily="2" charset="2"/>
              </a:rPr>
              <a:t>Downunder</a:t>
            </a:r>
            <a:r>
              <a:rPr lang="en-GB" baseline="0" noProof="0" dirty="0" smtClean="0">
                <a:sym typeface="Wingdings" panose="05000000000000000000" pitchFamily="2" charset="2"/>
              </a:rPr>
              <a:t>”, which is wrong).</a:t>
            </a:r>
          </a:p>
          <a:p>
            <a:pPr marL="171450" indent="-171450">
              <a:buFont typeface="Arial" panose="020B0604020202020204" pitchFamily="34" charset="0"/>
              <a:buChar char="•"/>
            </a:pPr>
            <a:endParaRPr lang="en-GB" baseline="0" noProof="0" dirty="0" smtClean="0">
              <a:sym typeface="Wingdings" panose="05000000000000000000" pitchFamily="2" charset="2"/>
            </a:endParaRPr>
          </a:p>
          <a:p>
            <a:pPr marL="0" indent="0">
              <a:buFont typeface="Arial" panose="020B0604020202020204" pitchFamily="34" charset="0"/>
              <a:buNone/>
            </a:pPr>
            <a:r>
              <a:rPr lang="en-GB" baseline="0" noProof="0" dirty="0" smtClean="0">
                <a:sym typeface="Wingdings" panose="05000000000000000000" pitchFamily="2" charset="2"/>
              </a:rPr>
              <a:t>(I think the language teachers know what I mean ;-))</a:t>
            </a:r>
          </a:p>
          <a:p>
            <a:pPr marL="0" indent="0">
              <a:buFont typeface="Arial" panose="020B0604020202020204" pitchFamily="34" charset="0"/>
              <a:buNone/>
            </a:pPr>
            <a:endParaRPr lang="en-GB" baseline="0" noProof="0" dirty="0" smtClean="0">
              <a:sym typeface="Wingdings" panose="05000000000000000000" pitchFamily="2" charset="2"/>
            </a:endParaRPr>
          </a:p>
          <a:p>
            <a:pPr marL="0" indent="0">
              <a:buFont typeface="Arial" panose="020B0604020202020204" pitchFamily="34" charset="0"/>
              <a:buNone/>
            </a:pPr>
            <a:r>
              <a:rPr lang="en-GB" baseline="0" noProof="0" dirty="0" smtClean="0">
                <a:sym typeface="Wingdings" panose="05000000000000000000" pitchFamily="2" charset="2"/>
              </a:rPr>
              <a:t>So to summarize </a:t>
            </a:r>
            <a:r>
              <a:rPr lang="en-GB" b="1" baseline="0" noProof="0" dirty="0" smtClean="0">
                <a:sym typeface="Wingdings" panose="05000000000000000000" pitchFamily="2" charset="2"/>
              </a:rPr>
              <a:t>CLICK</a:t>
            </a:r>
            <a:r>
              <a:rPr lang="en-GB" baseline="0" noProof="0" dirty="0" smtClean="0">
                <a:sym typeface="Wingdings" panose="05000000000000000000" pitchFamily="2" charset="2"/>
              </a:rPr>
              <a:t> Code-switching </a:t>
            </a:r>
            <a:r>
              <a:rPr lang="en-GB" b="1" baseline="0" noProof="0" dirty="0" smtClean="0">
                <a:sym typeface="Wingdings" panose="05000000000000000000" pitchFamily="2" charset="2"/>
              </a:rPr>
              <a:t>may be </a:t>
            </a:r>
            <a:r>
              <a:rPr lang="en-GB" baseline="0" noProof="0" dirty="0" smtClean="0">
                <a:sym typeface="Wingdings" panose="05000000000000000000" pitchFamily="2" charset="2"/>
              </a:rPr>
              <a:t>positive or negative and </a:t>
            </a:r>
            <a:r>
              <a:rPr lang="en-GB" b="1" baseline="0" noProof="0" dirty="0" smtClean="0">
                <a:sym typeface="Wingdings" panose="05000000000000000000" pitchFamily="2" charset="2"/>
              </a:rPr>
              <a:t>CLICK</a:t>
            </a:r>
            <a:r>
              <a:rPr lang="en-GB" baseline="0" noProof="0" dirty="0" smtClean="0">
                <a:sym typeface="Wingdings" panose="05000000000000000000" pitchFamily="2" charset="2"/>
              </a:rPr>
              <a:t> Interference </a:t>
            </a:r>
            <a:r>
              <a:rPr lang="en-GB" b="1" baseline="0" noProof="0" dirty="0" smtClean="0">
                <a:sym typeface="Wingdings" panose="05000000000000000000" pitchFamily="2" charset="2"/>
              </a:rPr>
              <a:t>is</a:t>
            </a:r>
            <a:r>
              <a:rPr lang="en-GB" baseline="0" noProof="0" dirty="0" smtClean="0">
                <a:sym typeface="Wingdings" panose="05000000000000000000" pitchFamily="2" charset="2"/>
              </a:rPr>
              <a:t> negative. </a:t>
            </a:r>
          </a:p>
          <a:p>
            <a:pPr marL="0" indent="0">
              <a:buFont typeface="Arial" panose="020B0604020202020204" pitchFamily="34" charset="0"/>
              <a:buNone/>
            </a:pPr>
            <a:r>
              <a:rPr lang="en-GB" baseline="0" noProof="0" dirty="0" smtClean="0">
                <a:sym typeface="Wingdings" panose="05000000000000000000" pitchFamily="2" charset="2"/>
              </a:rPr>
              <a:t>And </a:t>
            </a:r>
            <a:r>
              <a:rPr lang="en-GB" b="1" u="sng" baseline="0" noProof="0" dirty="0" smtClean="0">
                <a:sym typeface="Wingdings" panose="05000000000000000000" pitchFamily="2" charset="2"/>
              </a:rPr>
              <a:t>Complementarity</a:t>
            </a:r>
            <a:r>
              <a:rPr lang="en-GB" baseline="0" noProof="0" dirty="0" smtClean="0">
                <a:sym typeface="Wingdings" panose="05000000000000000000" pitchFamily="2" charset="2"/>
              </a:rPr>
              <a:t>  different languages… different strengths according to domain</a:t>
            </a:r>
            <a:endParaRPr lang="en-GB" baseline="0" noProof="0" dirty="0" smtClean="0"/>
          </a:p>
        </p:txBody>
      </p:sp>
      <p:sp>
        <p:nvSpPr>
          <p:cNvPr id="4" name="Foliennummernplatzhalter 3"/>
          <p:cNvSpPr>
            <a:spLocks noGrp="1"/>
          </p:cNvSpPr>
          <p:nvPr>
            <p:ph type="sldNum" sz="quarter" idx="10"/>
          </p:nvPr>
        </p:nvSpPr>
        <p:spPr/>
        <p:txBody>
          <a:bodyPr/>
          <a:lstStyle/>
          <a:p>
            <a:fld id="{DAF19B9A-F03E-4FD1-9400-A6CACECD5895}" type="slidenum">
              <a:rPr lang="en-GB" smtClean="0"/>
              <a:t>9</a:t>
            </a:fld>
            <a:endParaRPr lang="en-GB"/>
          </a:p>
        </p:txBody>
      </p:sp>
    </p:spTree>
    <p:extLst>
      <p:ext uri="{BB962C8B-B14F-4D97-AF65-F5344CB8AC3E}">
        <p14:creationId xmlns:p14="http://schemas.microsoft.com/office/powerpoint/2010/main" val="27323629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7" name="Gleichschenkliges Dreieck 6"/>
          <p:cNvSpPr/>
          <p:nvPr/>
        </p:nvSpPr>
        <p:spPr>
          <a:xfrm rot="16200000">
            <a:off x="7554353" y="5254283"/>
            <a:ext cx="1892949" cy="1294228"/>
          </a:xfrm>
          <a:prstGeom prst="triangle">
            <a:avLst>
              <a:gd name="adj" fmla="val 51323"/>
            </a:avLst>
          </a:prstGeom>
          <a:gradFill flip="none" rotWithShape="1">
            <a:gsLst>
              <a:gs pos="0">
                <a:schemeClr val="accent1">
                  <a:shade val="30000"/>
                  <a:satMod val="155000"/>
                  <a:alpha val="100000"/>
                </a:schemeClr>
              </a:gs>
              <a:gs pos="60000">
                <a:schemeClr val="accent1">
                  <a:satMod val="160000"/>
                  <a:alpha val="100000"/>
                </a:schemeClr>
              </a:gs>
              <a:gs pos="100000">
                <a:schemeClr val="accent1">
                  <a:tint val="70000"/>
                  <a:satMod val="200000"/>
                  <a:alpha val="100000"/>
                </a:schemeClr>
              </a:gs>
            </a:gsLst>
            <a:lin ang="15500000" scaled="1"/>
            <a:tileRect/>
          </a:gra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Titel 7"/>
          <p:cNvSpPr>
            <a:spLocks noGrp="1"/>
          </p:cNvSpPr>
          <p:nvPr>
            <p:ph type="ctrTitle"/>
          </p:nvPr>
        </p:nvSpPr>
        <p:spPr>
          <a:xfrm>
            <a:off x="540544" y="776288"/>
            <a:ext cx="8062912" cy="1470025"/>
          </a:xfrm>
        </p:spPr>
        <p:txBody>
          <a:bodyPr anchor="b">
            <a:normAutofit/>
          </a:bodyPr>
          <a:lstStyle>
            <a:lvl1pPr algn="r">
              <a:defRPr sz="4400"/>
            </a:lvl1pPr>
          </a:lstStyle>
          <a:p>
            <a:r>
              <a:rPr kumimoji="0" lang="de-DE" smtClean="0"/>
              <a:t>Titelmasterformat durch Klicken bearbeiten</a:t>
            </a:r>
            <a:endParaRPr kumimoji="0" lang="en-US"/>
          </a:p>
        </p:txBody>
      </p:sp>
      <p:sp>
        <p:nvSpPr>
          <p:cNvPr id="9" name="Untertitel 8"/>
          <p:cNvSpPr>
            <a:spLocks noGrp="1"/>
          </p:cNvSpPr>
          <p:nvPr>
            <p:ph type="subTitle" idx="1"/>
          </p:nvPr>
        </p:nvSpPr>
        <p:spPr>
          <a:xfrm>
            <a:off x="540544" y="2250280"/>
            <a:ext cx="8062912" cy="1752600"/>
          </a:xfrm>
        </p:spPr>
        <p:txBody>
          <a:bodyPr/>
          <a:lstStyle>
            <a:lvl1pPr marL="0" marR="36576" indent="0" algn="r">
              <a:spcBef>
                <a:spcPts val="0"/>
              </a:spcBef>
              <a:buNone/>
              <a:defRPr>
                <a:ln>
                  <a:solidFill>
                    <a:schemeClr val="bg2"/>
                  </a:solidFill>
                </a:ln>
                <a:solidFill>
                  <a:schemeClr val="tx1">
                    <a:tint val="75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de-DE" smtClean="0"/>
              <a:t>Formatvorlage des Untertitelmasters durch Klicken bearbeiten</a:t>
            </a:r>
            <a:endParaRPr kumimoji="0" lang="en-US"/>
          </a:p>
        </p:txBody>
      </p:sp>
      <p:sp>
        <p:nvSpPr>
          <p:cNvPr id="28" name="Datumsplatzhalter 27"/>
          <p:cNvSpPr>
            <a:spLocks noGrp="1"/>
          </p:cNvSpPr>
          <p:nvPr>
            <p:ph type="dt" sz="half" idx="10"/>
          </p:nvPr>
        </p:nvSpPr>
        <p:spPr>
          <a:xfrm>
            <a:off x="1371600" y="6012656"/>
            <a:ext cx="5791200" cy="365125"/>
          </a:xfrm>
        </p:spPr>
        <p:txBody>
          <a:bodyPr tIns="0" bIns="0" anchor="t"/>
          <a:lstStyle>
            <a:lvl1pPr algn="r">
              <a:defRPr sz="1000"/>
            </a:lvl1pPr>
          </a:lstStyle>
          <a:p>
            <a:r>
              <a:rPr lang="en-GB" smtClean="0"/>
              <a:t>Janice Butler December 2014</a:t>
            </a:r>
            <a:endParaRPr lang="en-GB"/>
          </a:p>
        </p:txBody>
      </p:sp>
      <p:sp>
        <p:nvSpPr>
          <p:cNvPr id="17" name="Fußzeilenplatzhalter 16"/>
          <p:cNvSpPr>
            <a:spLocks noGrp="1"/>
          </p:cNvSpPr>
          <p:nvPr>
            <p:ph type="ftr" sz="quarter" idx="11"/>
          </p:nvPr>
        </p:nvSpPr>
        <p:spPr>
          <a:xfrm>
            <a:off x="1371600" y="5650704"/>
            <a:ext cx="5791200" cy="365125"/>
          </a:xfrm>
        </p:spPr>
        <p:txBody>
          <a:bodyPr tIns="0" bIns="0" anchor="b"/>
          <a:lstStyle>
            <a:lvl1pPr algn="r">
              <a:defRPr sz="1100"/>
            </a:lvl1pPr>
          </a:lstStyle>
          <a:p>
            <a:r>
              <a:rPr lang="en-US" smtClean="0"/>
              <a:t>Gender-Specific Differences in Bilingualism and Multilingualism</a:t>
            </a:r>
            <a:endParaRPr lang="en-GB"/>
          </a:p>
        </p:txBody>
      </p:sp>
      <p:sp>
        <p:nvSpPr>
          <p:cNvPr id="29" name="Foliennummernplatzhalter 28"/>
          <p:cNvSpPr>
            <a:spLocks noGrp="1"/>
          </p:cNvSpPr>
          <p:nvPr>
            <p:ph type="sldNum" sz="quarter" idx="12"/>
          </p:nvPr>
        </p:nvSpPr>
        <p:spPr>
          <a:xfrm>
            <a:off x="8392247" y="5752307"/>
            <a:ext cx="502920" cy="365125"/>
          </a:xfrm>
        </p:spPr>
        <p:txBody>
          <a:bodyPr anchor="ctr"/>
          <a:lstStyle>
            <a:lvl1pPr algn="ctr">
              <a:defRPr sz="1300">
                <a:solidFill>
                  <a:srgbClr val="FFFFFF"/>
                </a:solidFill>
              </a:defRPr>
            </a:lvl1pPr>
          </a:lstStyle>
          <a:p>
            <a:fld id="{E2F6C3C6-92CF-4A8B-AB60-71D85A45AB6A}" type="slidenum">
              <a:rPr lang="en-GB" smtClean="0"/>
              <a:t>‹Nr.›</a:t>
            </a:fld>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kumimoji="0" lang="de-DE" smtClean="0"/>
              <a:t>Titelmasterformat durch Klicken bearbeiten</a:t>
            </a:r>
            <a:endParaRPr kumimoji="0" lang="en-US"/>
          </a:p>
        </p:txBody>
      </p:sp>
      <p:sp>
        <p:nvSpPr>
          <p:cNvPr id="3" name="Vertikaler Textplatzhalter 2"/>
          <p:cNvSpPr>
            <a:spLocks noGrp="1"/>
          </p:cNvSpPr>
          <p:nvPr>
            <p:ph type="body" orient="vert" idx="1"/>
          </p:nvPr>
        </p:nvSpPr>
        <p:spPr/>
        <p:txBody>
          <a:bodyPr vert="eaVert"/>
          <a:lstStyle/>
          <a:p>
            <a:pPr lvl="0" eaLnBrk="1" latinLnBrk="0" hangingPunct="1"/>
            <a:r>
              <a:rPr lang="de-DE" smtClean="0"/>
              <a:t>Textmasterformat bearbeiten</a:t>
            </a:r>
          </a:p>
          <a:p>
            <a:pPr lvl="1" eaLnBrk="1" latinLnBrk="0" hangingPunct="1"/>
            <a:r>
              <a:rPr lang="de-DE" smtClean="0"/>
              <a:t>Zweite Ebene</a:t>
            </a:r>
          </a:p>
          <a:p>
            <a:pPr lvl="2" eaLnBrk="1" latinLnBrk="0" hangingPunct="1"/>
            <a:r>
              <a:rPr lang="de-DE" smtClean="0"/>
              <a:t>Dritte Ebene</a:t>
            </a:r>
          </a:p>
          <a:p>
            <a:pPr lvl="3" eaLnBrk="1" latinLnBrk="0" hangingPunct="1"/>
            <a:r>
              <a:rPr lang="de-DE" smtClean="0"/>
              <a:t>Vierte Ebene</a:t>
            </a:r>
          </a:p>
          <a:p>
            <a:pPr lvl="4" eaLnBrk="1" latinLnBrk="0" hangingPunct="1"/>
            <a:r>
              <a:rPr lang="de-DE" smtClean="0"/>
              <a:t>Fünfte Ebene</a:t>
            </a:r>
            <a:endParaRPr kumimoji="0" lang="en-US"/>
          </a:p>
        </p:txBody>
      </p:sp>
      <p:sp>
        <p:nvSpPr>
          <p:cNvPr id="4" name="Datumsplatzhalter 3"/>
          <p:cNvSpPr>
            <a:spLocks noGrp="1"/>
          </p:cNvSpPr>
          <p:nvPr>
            <p:ph type="dt" sz="half" idx="10"/>
          </p:nvPr>
        </p:nvSpPr>
        <p:spPr/>
        <p:txBody>
          <a:bodyPr/>
          <a:lstStyle/>
          <a:p>
            <a:r>
              <a:rPr lang="en-GB" smtClean="0"/>
              <a:t>Janice Butler December 2014</a:t>
            </a:r>
            <a:endParaRPr lang="en-GB"/>
          </a:p>
        </p:txBody>
      </p:sp>
      <p:sp>
        <p:nvSpPr>
          <p:cNvPr id="5" name="Fußzeilenplatzhalter 4"/>
          <p:cNvSpPr>
            <a:spLocks noGrp="1"/>
          </p:cNvSpPr>
          <p:nvPr>
            <p:ph type="ftr" sz="quarter" idx="11"/>
          </p:nvPr>
        </p:nvSpPr>
        <p:spPr/>
        <p:txBody>
          <a:bodyPr/>
          <a:lstStyle/>
          <a:p>
            <a:r>
              <a:rPr lang="en-US" smtClean="0"/>
              <a:t>Gender-Specific Differences in Bilingualism and Multilingualism</a:t>
            </a:r>
            <a:endParaRPr lang="en-GB"/>
          </a:p>
        </p:txBody>
      </p:sp>
      <p:sp>
        <p:nvSpPr>
          <p:cNvPr id="6" name="Foliennummernplatzhalter 5"/>
          <p:cNvSpPr>
            <a:spLocks noGrp="1"/>
          </p:cNvSpPr>
          <p:nvPr>
            <p:ph type="sldNum" sz="quarter" idx="12"/>
          </p:nvPr>
        </p:nvSpPr>
        <p:spPr/>
        <p:txBody>
          <a:bodyPr/>
          <a:lstStyle/>
          <a:p>
            <a:fld id="{E2F6C3C6-92CF-4A8B-AB60-71D85A45AB6A}" type="slidenum">
              <a:rPr lang="en-GB" smtClean="0"/>
              <a:t>‹Nr.›</a:t>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6781800" y="381000"/>
            <a:ext cx="1905000" cy="5486400"/>
          </a:xfrm>
        </p:spPr>
        <p:txBody>
          <a:bodyPr vert="eaVert"/>
          <a:lstStyle/>
          <a:p>
            <a:r>
              <a:rPr kumimoji="0" lang="de-DE" smtClean="0"/>
              <a:t>Titelmasterformat durch Klicken bearbeiten</a:t>
            </a:r>
            <a:endParaRPr kumimoji="0" lang="en-US"/>
          </a:p>
        </p:txBody>
      </p:sp>
      <p:sp>
        <p:nvSpPr>
          <p:cNvPr id="3" name="Vertikaler Textplatzhalter 2"/>
          <p:cNvSpPr>
            <a:spLocks noGrp="1"/>
          </p:cNvSpPr>
          <p:nvPr>
            <p:ph type="body" orient="vert" idx="1"/>
          </p:nvPr>
        </p:nvSpPr>
        <p:spPr>
          <a:xfrm>
            <a:off x="457200" y="381000"/>
            <a:ext cx="6248400" cy="5486400"/>
          </a:xfrm>
        </p:spPr>
        <p:txBody>
          <a:bodyPr vert="eaVert"/>
          <a:lstStyle/>
          <a:p>
            <a:pPr lvl="0" eaLnBrk="1" latinLnBrk="0" hangingPunct="1"/>
            <a:r>
              <a:rPr lang="de-DE" smtClean="0"/>
              <a:t>Textmasterformat bearbeiten</a:t>
            </a:r>
          </a:p>
          <a:p>
            <a:pPr lvl="1" eaLnBrk="1" latinLnBrk="0" hangingPunct="1"/>
            <a:r>
              <a:rPr lang="de-DE" smtClean="0"/>
              <a:t>Zweite Ebene</a:t>
            </a:r>
          </a:p>
          <a:p>
            <a:pPr lvl="2" eaLnBrk="1" latinLnBrk="0" hangingPunct="1"/>
            <a:r>
              <a:rPr lang="de-DE" smtClean="0"/>
              <a:t>Dritte Ebene</a:t>
            </a:r>
          </a:p>
          <a:p>
            <a:pPr lvl="3" eaLnBrk="1" latinLnBrk="0" hangingPunct="1"/>
            <a:r>
              <a:rPr lang="de-DE" smtClean="0"/>
              <a:t>Vierte Ebene</a:t>
            </a:r>
          </a:p>
          <a:p>
            <a:pPr lvl="4" eaLnBrk="1" latinLnBrk="0" hangingPunct="1"/>
            <a:r>
              <a:rPr lang="de-DE" smtClean="0"/>
              <a:t>Fünfte Ebene</a:t>
            </a:r>
            <a:endParaRPr kumimoji="0" lang="en-US"/>
          </a:p>
        </p:txBody>
      </p:sp>
      <p:sp>
        <p:nvSpPr>
          <p:cNvPr id="4" name="Datumsplatzhalter 3"/>
          <p:cNvSpPr>
            <a:spLocks noGrp="1"/>
          </p:cNvSpPr>
          <p:nvPr>
            <p:ph type="dt" sz="half" idx="10"/>
          </p:nvPr>
        </p:nvSpPr>
        <p:spPr/>
        <p:txBody>
          <a:bodyPr/>
          <a:lstStyle/>
          <a:p>
            <a:r>
              <a:rPr lang="en-GB" smtClean="0"/>
              <a:t>Janice Butler December 2014</a:t>
            </a:r>
            <a:endParaRPr lang="en-GB"/>
          </a:p>
        </p:txBody>
      </p:sp>
      <p:sp>
        <p:nvSpPr>
          <p:cNvPr id="5" name="Fußzeilenplatzhalter 4"/>
          <p:cNvSpPr>
            <a:spLocks noGrp="1"/>
          </p:cNvSpPr>
          <p:nvPr>
            <p:ph type="ftr" sz="quarter" idx="11"/>
          </p:nvPr>
        </p:nvSpPr>
        <p:spPr/>
        <p:txBody>
          <a:bodyPr/>
          <a:lstStyle/>
          <a:p>
            <a:r>
              <a:rPr lang="en-US" smtClean="0"/>
              <a:t>Gender-Specific Differences in Bilingualism and Multilingualism</a:t>
            </a:r>
            <a:endParaRPr lang="en-GB"/>
          </a:p>
        </p:txBody>
      </p:sp>
      <p:sp>
        <p:nvSpPr>
          <p:cNvPr id="6" name="Foliennummernplatzhalter 5"/>
          <p:cNvSpPr>
            <a:spLocks noGrp="1"/>
          </p:cNvSpPr>
          <p:nvPr>
            <p:ph type="sldNum" sz="quarter" idx="12"/>
          </p:nvPr>
        </p:nvSpPr>
        <p:spPr/>
        <p:txBody>
          <a:bodyPr/>
          <a:lstStyle/>
          <a:p>
            <a:fld id="{E2F6C3C6-92CF-4A8B-AB60-71D85A45AB6A}" type="slidenum">
              <a:rPr lang="en-GB" smtClean="0"/>
              <a:t>‹Nr.›</a:t>
            </a:fld>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a:xfrm>
            <a:off x="457200" y="267494"/>
            <a:ext cx="8229600" cy="1399032"/>
          </a:xfrm>
        </p:spPr>
        <p:txBody>
          <a:bodyPr/>
          <a:lstStyle/>
          <a:p>
            <a:r>
              <a:rPr kumimoji="0" lang="de-DE" smtClean="0"/>
              <a:t>Titelmasterformat durch Klicken bearbeiten</a:t>
            </a:r>
            <a:endParaRPr kumimoji="0" lang="en-US"/>
          </a:p>
        </p:txBody>
      </p:sp>
      <p:sp>
        <p:nvSpPr>
          <p:cNvPr id="3" name="Inhaltsplatzhalter 2"/>
          <p:cNvSpPr>
            <a:spLocks noGrp="1"/>
          </p:cNvSpPr>
          <p:nvPr>
            <p:ph idx="1"/>
          </p:nvPr>
        </p:nvSpPr>
        <p:spPr>
          <a:xfrm>
            <a:off x="457200" y="1882808"/>
            <a:ext cx="8229600" cy="4572000"/>
          </a:xfrm>
        </p:spPr>
        <p:txBody>
          <a:bodyPr/>
          <a:lstStyle/>
          <a:p>
            <a:pPr lvl="0" eaLnBrk="1" latinLnBrk="0" hangingPunct="1"/>
            <a:r>
              <a:rPr lang="de-DE" smtClean="0"/>
              <a:t>Textmasterformat bearbeiten</a:t>
            </a:r>
          </a:p>
          <a:p>
            <a:pPr lvl="1" eaLnBrk="1" latinLnBrk="0" hangingPunct="1"/>
            <a:r>
              <a:rPr lang="de-DE" smtClean="0"/>
              <a:t>Zweite Ebene</a:t>
            </a:r>
          </a:p>
          <a:p>
            <a:pPr lvl="2" eaLnBrk="1" latinLnBrk="0" hangingPunct="1"/>
            <a:r>
              <a:rPr lang="de-DE" smtClean="0"/>
              <a:t>Dritte Ebene</a:t>
            </a:r>
          </a:p>
          <a:p>
            <a:pPr lvl="3" eaLnBrk="1" latinLnBrk="0" hangingPunct="1"/>
            <a:r>
              <a:rPr lang="de-DE" smtClean="0"/>
              <a:t>Vierte Ebene</a:t>
            </a:r>
          </a:p>
          <a:p>
            <a:pPr lvl="4" eaLnBrk="1" latinLnBrk="0" hangingPunct="1"/>
            <a:r>
              <a:rPr lang="de-DE" smtClean="0"/>
              <a:t>Fünfte Ebene</a:t>
            </a:r>
            <a:endParaRPr kumimoji="0" lang="en-US"/>
          </a:p>
        </p:txBody>
      </p:sp>
      <p:sp>
        <p:nvSpPr>
          <p:cNvPr id="4" name="Datumsplatzhalter 3"/>
          <p:cNvSpPr>
            <a:spLocks noGrp="1"/>
          </p:cNvSpPr>
          <p:nvPr>
            <p:ph type="dt" sz="half" idx="10"/>
          </p:nvPr>
        </p:nvSpPr>
        <p:spPr>
          <a:xfrm>
            <a:off x="4791456" y="6480048"/>
            <a:ext cx="2133600" cy="301752"/>
          </a:xfrm>
        </p:spPr>
        <p:txBody>
          <a:bodyPr/>
          <a:lstStyle/>
          <a:p>
            <a:r>
              <a:rPr lang="en-GB" smtClean="0"/>
              <a:t>Janice Butler December 2014</a:t>
            </a:r>
            <a:endParaRPr lang="en-GB"/>
          </a:p>
        </p:txBody>
      </p:sp>
      <p:sp>
        <p:nvSpPr>
          <p:cNvPr id="5" name="Fußzeilenplatzhalter 4"/>
          <p:cNvSpPr>
            <a:spLocks noGrp="1"/>
          </p:cNvSpPr>
          <p:nvPr>
            <p:ph type="ftr" sz="quarter" idx="11"/>
          </p:nvPr>
        </p:nvSpPr>
        <p:spPr>
          <a:xfrm>
            <a:off x="457200" y="6480969"/>
            <a:ext cx="4260056" cy="300831"/>
          </a:xfrm>
        </p:spPr>
        <p:txBody>
          <a:bodyPr/>
          <a:lstStyle/>
          <a:p>
            <a:r>
              <a:rPr lang="en-US" smtClean="0"/>
              <a:t>Gender-Specific Differences in Bilingualism and Multilingualism</a:t>
            </a:r>
            <a:endParaRPr lang="en-GB"/>
          </a:p>
        </p:txBody>
      </p:sp>
      <p:sp>
        <p:nvSpPr>
          <p:cNvPr id="6" name="Foliennummernplatzhalter 5"/>
          <p:cNvSpPr>
            <a:spLocks noGrp="1"/>
          </p:cNvSpPr>
          <p:nvPr>
            <p:ph type="sldNum" sz="quarter" idx="12"/>
          </p:nvPr>
        </p:nvSpPr>
        <p:spPr/>
        <p:txBody>
          <a:bodyPr/>
          <a:lstStyle/>
          <a:p>
            <a:fld id="{E2F6C3C6-92CF-4A8B-AB60-71D85A45AB6A}" type="slidenum">
              <a:rPr lang="en-GB" smtClean="0"/>
              <a:t>‹Nr.›</a:t>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Abschnitts-&#10;überschrift">
    <p:bg>
      <p:bgRef idx="1002">
        <a:schemeClr val="bg1"/>
      </p:bgRef>
    </p:bg>
    <p:spTree>
      <p:nvGrpSpPr>
        <p:cNvPr id="1" name=""/>
        <p:cNvGrpSpPr/>
        <p:nvPr/>
      </p:nvGrpSpPr>
      <p:grpSpPr>
        <a:xfrm>
          <a:off x="0" y="0"/>
          <a:ext cx="0" cy="0"/>
          <a:chOff x="0" y="0"/>
          <a:chExt cx="0" cy="0"/>
        </a:xfrm>
      </p:grpSpPr>
      <p:sp>
        <p:nvSpPr>
          <p:cNvPr id="9" name="Rechtwinkliges Dreieck 8"/>
          <p:cNvSpPr/>
          <p:nvPr/>
        </p:nvSpPr>
        <p:spPr>
          <a:xfrm flipV="1">
            <a:off x="7034" y="7034"/>
            <a:ext cx="9129932" cy="6836899"/>
          </a:xfrm>
          <a:prstGeom prst="rtTriangle">
            <a:avLst/>
          </a:prstGeom>
          <a:gradFill flip="none" rotWithShape="1">
            <a:gsLst>
              <a:gs pos="0">
                <a:schemeClr val="tx2">
                  <a:alpha val="10000"/>
                </a:schemeClr>
              </a:gs>
              <a:gs pos="70000">
                <a:schemeClr val="tx2">
                  <a:alpha val="8000"/>
                </a:schemeClr>
              </a:gs>
              <a:gs pos="100000">
                <a:schemeClr val="tx2">
                  <a:alpha val="1000"/>
                </a:schemeClr>
              </a:gs>
            </a:gsLst>
            <a:lin ang="8000000" scaled="1"/>
            <a:tileRect/>
          </a:gra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algn="ctr" defTabSz="914400" rtl="0" eaLnBrk="1" latinLnBrk="0" hangingPunct="1"/>
            <a:endParaRPr kumimoji="0" lang="en-US" sz="1800" kern="1200">
              <a:solidFill>
                <a:schemeClr val="lt1"/>
              </a:solidFill>
              <a:latin typeface="+mn-lt"/>
              <a:ea typeface="+mn-ea"/>
              <a:cs typeface="+mn-cs"/>
            </a:endParaRPr>
          </a:p>
        </p:txBody>
      </p:sp>
      <p:sp>
        <p:nvSpPr>
          <p:cNvPr id="8" name="Gleichschenkliges Dreieck 7"/>
          <p:cNvSpPr/>
          <p:nvPr/>
        </p:nvSpPr>
        <p:spPr>
          <a:xfrm rot="5400000" flipV="1">
            <a:off x="7554353" y="309490"/>
            <a:ext cx="1892949" cy="1294228"/>
          </a:xfrm>
          <a:prstGeom prst="triangle">
            <a:avLst>
              <a:gd name="adj" fmla="val 51323"/>
            </a:avLst>
          </a:prstGeom>
          <a:gradFill flip="none" rotWithShape="1">
            <a:gsLst>
              <a:gs pos="0">
                <a:schemeClr val="accent1">
                  <a:shade val="30000"/>
                  <a:satMod val="155000"/>
                  <a:alpha val="100000"/>
                </a:schemeClr>
              </a:gs>
              <a:gs pos="60000">
                <a:schemeClr val="accent1">
                  <a:satMod val="160000"/>
                  <a:alpha val="100000"/>
                </a:schemeClr>
              </a:gs>
              <a:gs pos="100000">
                <a:schemeClr val="accent1">
                  <a:tint val="70000"/>
                  <a:satMod val="200000"/>
                  <a:alpha val="100000"/>
                </a:schemeClr>
              </a:gs>
            </a:gsLst>
            <a:lin ang="15500000" scaled="1"/>
            <a:tileRect/>
          </a:gra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4" name="Datumsplatzhalter 3"/>
          <p:cNvSpPr>
            <a:spLocks noGrp="1"/>
          </p:cNvSpPr>
          <p:nvPr>
            <p:ph type="dt" sz="half" idx="10"/>
          </p:nvPr>
        </p:nvSpPr>
        <p:spPr>
          <a:xfrm>
            <a:off x="6955632" y="6477000"/>
            <a:ext cx="2133600" cy="304800"/>
          </a:xfrm>
        </p:spPr>
        <p:txBody>
          <a:bodyPr/>
          <a:lstStyle/>
          <a:p>
            <a:r>
              <a:rPr lang="en-GB" smtClean="0"/>
              <a:t>Janice Butler December 2014</a:t>
            </a:r>
            <a:endParaRPr lang="en-GB"/>
          </a:p>
        </p:txBody>
      </p:sp>
      <p:sp>
        <p:nvSpPr>
          <p:cNvPr id="5" name="Fußzeilenplatzhalter 4"/>
          <p:cNvSpPr>
            <a:spLocks noGrp="1"/>
          </p:cNvSpPr>
          <p:nvPr>
            <p:ph type="ftr" sz="quarter" idx="11"/>
          </p:nvPr>
        </p:nvSpPr>
        <p:spPr>
          <a:xfrm>
            <a:off x="2619376" y="6480969"/>
            <a:ext cx="4260056" cy="300831"/>
          </a:xfrm>
        </p:spPr>
        <p:txBody>
          <a:bodyPr/>
          <a:lstStyle/>
          <a:p>
            <a:r>
              <a:rPr lang="en-US" smtClean="0"/>
              <a:t>Gender-Specific Differences in Bilingualism and Multilingualism</a:t>
            </a:r>
            <a:endParaRPr lang="en-GB"/>
          </a:p>
        </p:txBody>
      </p:sp>
      <p:sp>
        <p:nvSpPr>
          <p:cNvPr id="6" name="Foliennummernplatzhalter 5"/>
          <p:cNvSpPr>
            <a:spLocks noGrp="1"/>
          </p:cNvSpPr>
          <p:nvPr>
            <p:ph type="sldNum" sz="quarter" idx="12"/>
          </p:nvPr>
        </p:nvSpPr>
        <p:spPr>
          <a:xfrm>
            <a:off x="8451056" y="809624"/>
            <a:ext cx="502920" cy="300831"/>
          </a:xfrm>
        </p:spPr>
        <p:txBody>
          <a:bodyPr/>
          <a:lstStyle/>
          <a:p>
            <a:fld id="{E2F6C3C6-92CF-4A8B-AB60-71D85A45AB6A}" type="slidenum">
              <a:rPr lang="en-GB" smtClean="0"/>
              <a:t>‹Nr.›</a:t>
            </a:fld>
            <a:endParaRPr lang="en-GB"/>
          </a:p>
        </p:txBody>
      </p:sp>
      <p:cxnSp>
        <p:nvCxnSpPr>
          <p:cNvPr id="11" name="Gerade Verbindung 10"/>
          <p:cNvCxnSpPr/>
          <p:nvPr/>
        </p:nvCxnSpPr>
        <p:spPr>
          <a:xfrm rot="10800000">
            <a:off x="6468794" y="9381"/>
            <a:ext cx="2672861" cy="1900210"/>
          </a:xfrm>
          <a:prstGeom prst="line">
            <a:avLst/>
          </a:prstGeom>
          <a:noFill/>
          <a:ln w="6000" cap="rnd" cmpd="sng" algn="ctr">
            <a:solidFill>
              <a:schemeClr val="bg2">
                <a:tint val="50000"/>
                <a:satMod val="200000"/>
                <a:alpha val="45000"/>
              </a:scheme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0" name="Gerade Verbindung 9"/>
          <p:cNvCxnSpPr/>
          <p:nvPr/>
        </p:nvCxnSpPr>
        <p:spPr>
          <a:xfrm flipV="1">
            <a:off x="0" y="7034"/>
            <a:ext cx="9136966" cy="6843933"/>
          </a:xfrm>
          <a:prstGeom prst="line">
            <a:avLst/>
          </a:prstGeom>
          <a:noFill/>
          <a:ln w="5000" cap="rnd" cmpd="sng" algn="ctr">
            <a:solidFill>
              <a:schemeClr val="bg2">
                <a:tint val="55000"/>
                <a:satMod val="200000"/>
                <a:alpha val="3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2" name="Titel 1"/>
          <p:cNvSpPr>
            <a:spLocks noGrp="1"/>
          </p:cNvSpPr>
          <p:nvPr>
            <p:ph type="title"/>
          </p:nvPr>
        </p:nvSpPr>
        <p:spPr>
          <a:xfrm>
            <a:off x="381000" y="271464"/>
            <a:ext cx="7239000" cy="1362075"/>
          </a:xfrm>
        </p:spPr>
        <p:txBody>
          <a:bodyPr anchor="ctr"/>
          <a:lstStyle>
            <a:lvl1pPr marL="0" algn="l">
              <a:buNone/>
              <a:defRPr sz="3600" b="1" cap="none" baseline="0"/>
            </a:lvl1pPr>
          </a:lstStyle>
          <a:p>
            <a:r>
              <a:rPr kumimoji="0" lang="de-DE" smtClean="0"/>
              <a:t>Titelmasterformat durch Klicken bearbeiten</a:t>
            </a:r>
            <a:endParaRPr kumimoji="0" lang="en-US"/>
          </a:p>
        </p:txBody>
      </p:sp>
      <p:sp>
        <p:nvSpPr>
          <p:cNvPr id="3" name="Textplatzhalter 2"/>
          <p:cNvSpPr>
            <a:spLocks noGrp="1"/>
          </p:cNvSpPr>
          <p:nvPr>
            <p:ph type="body" idx="1"/>
          </p:nvPr>
        </p:nvSpPr>
        <p:spPr>
          <a:xfrm>
            <a:off x="381000" y="1633536"/>
            <a:ext cx="3886200" cy="2286000"/>
          </a:xfrm>
        </p:spPr>
        <p:txBody>
          <a:bodyPr anchor="t"/>
          <a:lstStyle>
            <a:lvl1pPr marL="54864" indent="0" algn="l">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de-DE" smtClean="0"/>
              <a:t>Textmasterformat bearbeiten</a:t>
            </a:r>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marL="0" algn="l">
              <a:defRPr/>
            </a:lvl1pPr>
          </a:lstStyle>
          <a:p>
            <a:r>
              <a:rPr kumimoji="0" lang="de-DE" smtClean="0"/>
              <a:t>Titelmasterformat durch Klicken bearbeiten</a:t>
            </a:r>
            <a:endParaRPr kumimoji="0" lang="en-US"/>
          </a:p>
        </p:txBody>
      </p:sp>
      <p:sp>
        <p:nvSpPr>
          <p:cNvPr id="3" name="Inhaltsplatzhalter 2"/>
          <p:cNvSpPr>
            <a:spLocks noGrp="1"/>
          </p:cNvSpPr>
          <p:nvPr>
            <p:ph sz="half" idx="1"/>
          </p:nvPr>
        </p:nvSpPr>
        <p:spPr>
          <a:xfrm>
            <a:off x="457200" y="1722437"/>
            <a:ext cx="4038600" cy="4525963"/>
          </a:xfrm>
        </p:spPr>
        <p:txBody>
          <a:bodyPr/>
          <a:lstStyle>
            <a:lvl1pPr>
              <a:defRPr sz="2600"/>
            </a:lvl1pPr>
            <a:lvl2pPr>
              <a:defRPr sz="2400"/>
            </a:lvl2pPr>
            <a:lvl3pPr>
              <a:defRPr sz="2000"/>
            </a:lvl3pPr>
            <a:lvl4pPr>
              <a:defRPr sz="1800"/>
            </a:lvl4pPr>
            <a:lvl5pPr>
              <a:defRPr sz="1800"/>
            </a:lvl5pPr>
          </a:lstStyle>
          <a:p>
            <a:pPr lvl="0" eaLnBrk="1" latinLnBrk="0" hangingPunct="1"/>
            <a:r>
              <a:rPr lang="de-DE" smtClean="0"/>
              <a:t>Textmasterformat bearbeiten</a:t>
            </a:r>
          </a:p>
          <a:p>
            <a:pPr lvl="1" eaLnBrk="1" latinLnBrk="0" hangingPunct="1"/>
            <a:r>
              <a:rPr lang="de-DE" smtClean="0"/>
              <a:t>Zweite Ebene</a:t>
            </a:r>
          </a:p>
          <a:p>
            <a:pPr lvl="2" eaLnBrk="1" latinLnBrk="0" hangingPunct="1"/>
            <a:r>
              <a:rPr lang="de-DE" smtClean="0"/>
              <a:t>Dritte Ebene</a:t>
            </a:r>
          </a:p>
          <a:p>
            <a:pPr lvl="3" eaLnBrk="1" latinLnBrk="0" hangingPunct="1"/>
            <a:r>
              <a:rPr lang="de-DE" smtClean="0"/>
              <a:t>Vierte Ebene</a:t>
            </a:r>
          </a:p>
          <a:p>
            <a:pPr lvl="4" eaLnBrk="1" latinLnBrk="0" hangingPunct="1"/>
            <a:r>
              <a:rPr lang="de-DE" smtClean="0"/>
              <a:t>Fünfte Ebene</a:t>
            </a:r>
            <a:endParaRPr kumimoji="0" lang="en-US"/>
          </a:p>
        </p:txBody>
      </p:sp>
      <p:sp>
        <p:nvSpPr>
          <p:cNvPr id="4" name="Inhaltsplatzhalter 3"/>
          <p:cNvSpPr>
            <a:spLocks noGrp="1"/>
          </p:cNvSpPr>
          <p:nvPr>
            <p:ph sz="half" idx="2"/>
          </p:nvPr>
        </p:nvSpPr>
        <p:spPr>
          <a:xfrm>
            <a:off x="4648200" y="1722437"/>
            <a:ext cx="4038600" cy="4525963"/>
          </a:xfrm>
        </p:spPr>
        <p:txBody>
          <a:bodyPr/>
          <a:lstStyle>
            <a:lvl1pPr>
              <a:defRPr sz="2600"/>
            </a:lvl1pPr>
            <a:lvl2pPr>
              <a:defRPr sz="2400"/>
            </a:lvl2pPr>
            <a:lvl3pPr>
              <a:defRPr sz="2000"/>
            </a:lvl3pPr>
            <a:lvl4pPr>
              <a:defRPr sz="1800"/>
            </a:lvl4pPr>
            <a:lvl5pPr>
              <a:defRPr sz="1800"/>
            </a:lvl5pPr>
          </a:lstStyle>
          <a:p>
            <a:pPr lvl="0" eaLnBrk="1" latinLnBrk="0" hangingPunct="1"/>
            <a:r>
              <a:rPr lang="de-DE" smtClean="0"/>
              <a:t>Textmasterformat bearbeiten</a:t>
            </a:r>
          </a:p>
          <a:p>
            <a:pPr lvl="1" eaLnBrk="1" latinLnBrk="0" hangingPunct="1"/>
            <a:r>
              <a:rPr lang="de-DE" smtClean="0"/>
              <a:t>Zweite Ebene</a:t>
            </a:r>
          </a:p>
          <a:p>
            <a:pPr lvl="2" eaLnBrk="1" latinLnBrk="0" hangingPunct="1"/>
            <a:r>
              <a:rPr lang="de-DE" smtClean="0"/>
              <a:t>Dritte Ebene</a:t>
            </a:r>
          </a:p>
          <a:p>
            <a:pPr lvl="3" eaLnBrk="1" latinLnBrk="0" hangingPunct="1"/>
            <a:r>
              <a:rPr lang="de-DE" smtClean="0"/>
              <a:t>Vierte Ebene</a:t>
            </a:r>
          </a:p>
          <a:p>
            <a:pPr lvl="4" eaLnBrk="1" latinLnBrk="0" hangingPunct="1"/>
            <a:r>
              <a:rPr lang="de-DE" smtClean="0"/>
              <a:t>Fünfte Ebene</a:t>
            </a:r>
            <a:endParaRPr kumimoji="0" lang="en-US"/>
          </a:p>
        </p:txBody>
      </p:sp>
      <p:sp>
        <p:nvSpPr>
          <p:cNvPr id="5" name="Datumsplatzhalter 4"/>
          <p:cNvSpPr>
            <a:spLocks noGrp="1"/>
          </p:cNvSpPr>
          <p:nvPr>
            <p:ph type="dt" sz="half" idx="10"/>
          </p:nvPr>
        </p:nvSpPr>
        <p:spPr>
          <a:xfrm>
            <a:off x="4791456" y="6480969"/>
            <a:ext cx="2133600" cy="301752"/>
          </a:xfrm>
        </p:spPr>
        <p:txBody>
          <a:bodyPr/>
          <a:lstStyle/>
          <a:p>
            <a:r>
              <a:rPr lang="en-GB" smtClean="0"/>
              <a:t>Janice Butler December 2014</a:t>
            </a:r>
            <a:endParaRPr lang="en-GB"/>
          </a:p>
        </p:txBody>
      </p:sp>
      <p:sp>
        <p:nvSpPr>
          <p:cNvPr id="6" name="Fußzeilenplatzhalter 5"/>
          <p:cNvSpPr>
            <a:spLocks noGrp="1"/>
          </p:cNvSpPr>
          <p:nvPr>
            <p:ph type="ftr" sz="quarter" idx="11"/>
          </p:nvPr>
        </p:nvSpPr>
        <p:spPr>
          <a:xfrm>
            <a:off x="457200" y="6480969"/>
            <a:ext cx="4260056" cy="301752"/>
          </a:xfrm>
        </p:spPr>
        <p:txBody>
          <a:bodyPr/>
          <a:lstStyle/>
          <a:p>
            <a:r>
              <a:rPr lang="en-US" smtClean="0"/>
              <a:t>Gender-Specific Differences in Bilingualism and Multilingualism</a:t>
            </a:r>
            <a:endParaRPr lang="en-GB"/>
          </a:p>
        </p:txBody>
      </p:sp>
      <p:sp>
        <p:nvSpPr>
          <p:cNvPr id="7" name="Foliennummernplatzhalter 6"/>
          <p:cNvSpPr>
            <a:spLocks noGrp="1"/>
          </p:cNvSpPr>
          <p:nvPr>
            <p:ph type="sldNum" sz="quarter" idx="12"/>
          </p:nvPr>
        </p:nvSpPr>
        <p:spPr>
          <a:xfrm>
            <a:off x="7589520" y="6480969"/>
            <a:ext cx="502920" cy="301752"/>
          </a:xfrm>
        </p:spPr>
        <p:txBody>
          <a:bodyPr/>
          <a:lstStyle/>
          <a:p>
            <a:fld id="{E2F6C3C6-92CF-4A8B-AB60-71D85A45AB6A}" type="slidenum">
              <a:rPr lang="en-GB" smtClean="0"/>
              <a:t>‹Nr.›</a:t>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Vergleich">
    <p:bg>
      <p:bgRef idx="1002">
        <a:schemeClr val="bg2"/>
      </p:bgRef>
    </p:bg>
    <p:spTree>
      <p:nvGrpSpPr>
        <p:cNvPr id="1" name=""/>
        <p:cNvGrpSpPr/>
        <p:nvPr/>
      </p:nvGrpSpPr>
      <p:grpSpPr>
        <a:xfrm>
          <a:off x="0" y="0"/>
          <a:ext cx="0" cy="0"/>
          <a:chOff x="0" y="0"/>
          <a:chExt cx="0" cy="0"/>
        </a:xfrm>
      </p:grpSpPr>
      <p:sp>
        <p:nvSpPr>
          <p:cNvPr id="2" name="Titel 1"/>
          <p:cNvSpPr>
            <a:spLocks noGrp="1"/>
          </p:cNvSpPr>
          <p:nvPr>
            <p:ph type="title"/>
          </p:nvPr>
        </p:nvSpPr>
        <p:spPr>
          <a:xfrm>
            <a:off x="248198" y="290732"/>
            <a:ext cx="1066800" cy="6153912"/>
          </a:xfrm>
        </p:spPr>
        <p:txBody>
          <a:bodyPr vert="vert270" anchor="b"/>
          <a:lstStyle>
            <a:lvl1pPr marL="0" algn="ctr">
              <a:defRPr sz="3300" b="1">
                <a:ln w="6350">
                  <a:solidFill>
                    <a:schemeClr val="tx1"/>
                  </a:solidFill>
                </a:ln>
                <a:solidFill>
                  <a:schemeClr val="tx1"/>
                </a:solidFill>
              </a:defRPr>
            </a:lvl1pPr>
          </a:lstStyle>
          <a:p>
            <a:r>
              <a:rPr kumimoji="0" lang="de-DE" smtClean="0"/>
              <a:t>Titelmasterformat durch Klicken bearbeiten</a:t>
            </a:r>
            <a:endParaRPr kumimoji="0" lang="en-US"/>
          </a:p>
        </p:txBody>
      </p:sp>
      <p:sp>
        <p:nvSpPr>
          <p:cNvPr id="3" name="Textplatzhalter 2"/>
          <p:cNvSpPr>
            <a:spLocks noGrp="1"/>
          </p:cNvSpPr>
          <p:nvPr>
            <p:ph type="body" idx="1"/>
          </p:nvPr>
        </p:nvSpPr>
        <p:spPr>
          <a:xfrm>
            <a:off x="1365006" y="290732"/>
            <a:ext cx="581024" cy="3017520"/>
          </a:xfrm>
          <a:solidFill>
            <a:schemeClr val="bg1"/>
          </a:solidFill>
          <a:ln w="12700">
            <a:noFill/>
          </a:ln>
        </p:spPr>
        <p:txBody>
          <a:bodyPr vert="vert270" anchor="ctr"/>
          <a:lstStyle>
            <a:lvl1pPr marL="0" indent="0" algn="ctr">
              <a:buNone/>
              <a:defRPr sz="1600" b="0">
                <a:solidFill>
                  <a:schemeClr val="tx1"/>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de-DE" smtClean="0"/>
              <a:t>Textmasterformat bearbeiten</a:t>
            </a:r>
          </a:p>
        </p:txBody>
      </p:sp>
      <p:sp>
        <p:nvSpPr>
          <p:cNvPr id="4" name="Textplatzhalter 3"/>
          <p:cNvSpPr>
            <a:spLocks noGrp="1"/>
          </p:cNvSpPr>
          <p:nvPr>
            <p:ph type="body" sz="half" idx="3"/>
          </p:nvPr>
        </p:nvSpPr>
        <p:spPr>
          <a:xfrm>
            <a:off x="1365006" y="3427124"/>
            <a:ext cx="581024" cy="3017520"/>
          </a:xfrm>
          <a:solidFill>
            <a:schemeClr val="bg1"/>
          </a:solidFill>
          <a:ln w="12700">
            <a:noFill/>
          </a:ln>
        </p:spPr>
        <p:txBody>
          <a:bodyPr vert="vert270" anchor="ctr"/>
          <a:lstStyle>
            <a:lvl1pPr marL="0" indent="0" algn="ctr">
              <a:buNone/>
              <a:defRPr sz="1600" b="0">
                <a:solidFill>
                  <a:schemeClr val="tx1"/>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de-DE" smtClean="0"/>
              <a:t>Textmasterformat bearbeiten</a:t>
            </a:r>
          </a:p>
        </p:txBody>
      </p:sp>
      <p:sp>
        <p:nvSpPr>
          <p:cNvPr id="5" name="Inhaltsplatzhalter 4"/>
          <p:cNvSpPr>
            <a:spLocks noGrp="1"/>
          </p:cNvSpPr>
          <p:nvPr>
            <p:ph sz="quarter" idx="2"/>
          </p:nvPr>
        </p:nvSpPr>
        <p:spPr>
          <a:xfrm>
            <a:off x="2022230" y="290732"/>
            <a:ext cx="6858000" cy="3017520"/>
          </a:xfrm>
        </p:spPr>
        <p:txBody>
          <a:bodyPr/>
          <a:lstStyle>
            <a:lvl1pPr algn="l">
              <a:defRPr sz="2400"/>
            </a:lvl1pPr>
            <a:lvl2pPr algn="l">
              <a:defRPr sz="2000"/>
            </a:lvl2pPr>
            <a:lvl3pPr algn="l">
              <a:defRPr sz="1800"/>
            </a:lvl3pPr>
            <a:lvl4pPr algn="l">
              <a:defRPr sz="1600"/>
            </a:lvl4pPr>
            <a:lvl5pPr algn="l">
              <a:defRPr sz="1600"/>
            </a:lvl5pPr>
          </a:lstStyle>
          <a:p>
            <a:pPr lvl="0" eaLnBrk="1" latinLnBrk="0" hangingPunct="1"/>
            <a:r>
              <a:rPr lang="de-DE" smtClean="0"/>
              <a:t>Textmasterformat bearbeiten</a:t>
            </a:r>
          </a:p>
          <a:p>
            <a:pPr lvl="1" eaLnBrk="1" latinLnBrk="0" hangingPunct="1"/>
            <a:r>
              <a:rPr lang="de-DE" smtClean="0"/>
              <a:t>Zweite Ebene</a:t>
            </a:r>
          </a:p>
          <a:p>
            <a:pPr lvl="2" eaLnBrk="1" latinLnBrk="0" hangingPunct="1"/>
            <a:r>
              <a:rPr lang="de-DE" smtClean="0"/>
              <a:t>Dritte Ebene</a:t>
            </a:r>
          </a:p>
          <a:p>
            <a:pPr lvl="3" eaLnBrk="1" latinLnBrk="0" hangingPunct="1"/>
            <a:r>
              <a:rPr lang="de-DE" smtClean="0"/>
              <a:t>Vierte Ebene</a:t>
            </a:r>
          </a:p>
          <a:p>
            <a:pPr lvl="4" eaLnBrk="1" latinLnBrk="0" hangingPunct="1"/>
            <a:r>
              <a:rPr lang="de-DE" smtClean="0"/>
              <a:t>Fünfte Ebene</a:t>
            </a:r>
            <a:endParaRPr kumimoji="0" lang="en-US"/>
          </a:p>
        </p:txBody>
      </p:sp>
      <p:sp>
        <p:nvSpPr>
          <p:cNvPr id="6" name="Inhaltsplatzhalter 5"/>
          <p:cNvSpPr>
            <a:spLocks noGrp="1"/>
          </p:cNvSpPr>
          <p:nvPr>
            <p:ph sz="quarter" idx="4"/>
          </p:nvPr>
        </p:nvSpPr>
        <p:spPr>
          <a:xfrm>
            <a:off x="2022230" y="3427124"/>
            <a:ext cx="6858000" cy="3017520"/>
          </a:xfrm>
        </p:spPr>
        <p:txBody>
          <a:bodyPr/>
          <a:lstStyle>
            <a:lvl1pPr>
              <a:defRPr sz="2400"/>
            </a:lvl1pPr>
            <a:lvl2pPr>
              <a:defRPr sz="2000"/>
            </a:lvl2pPr>
            <a:lvl3pPr>
              <a:defRPr sz="1800"/>
            </a:lvl3pPr>
            <a:lvl4pPr>
              <a:defRPr sz="1600"/>
            </a:lvl4pPr>
            <a:lvl5pPr>
              <a:defRPr sz="1600"/>
            </a:lvl5pPr>
          </a:lstStyle>
          <a:p>
            <a:pPr lvl="0" eaLnBrk="1" latinLnBrk="0" hangingPunct="1"/>
            <a:r>
              <a:rPr lang="de-DE" smtClean="0"/>
              <a:t>Textmasterformat bearbeiten</a:t>
            </a:r>
          </a:p>
          <a:p>
            <a:pPr lvl="1" eaLnBrk="1" latinLnBrk="0" hangingPunct="1"/>
            <a:r>
              <a:rPr lang="de-DE" smtClean="0"/>
              <a:t>Zweite Ebene</a:t>
            </a:r>
          </a:p>
          <a:p>
            <a:pPr lvl="2" eaLnBrk="1" latinLnBrk="0" hangingPunct="1"/>
            <a:r>
              <a:rPr lang="de-DE" smtClean="0"/>
              <a:t>Dritte Ebene</a:t>
            </a:r>
          </a:p>
          <a:p>
            <a:pPr lvl="3" eaLnBrk="1" latinLnBrk="0" hangingPunct="1"/>
            <a:r>
              <a:rPr lang="de-DE" smtClean="0"/>
              <a:t>Vierte Ebene</a:t>
            </a:r>
          </a:p>
          <a:p>
            <a:pPr lvl="4" eaLnBrk="1" latinLnBrk="0" hangingPunct="1"/>
            <a:r>
              <a:rPr lang="de-DE" smtClean="0"/>
              <a:t>Fünfte Ebene</a:t>
            </a:r>
            <a:endParaRPr kumimoji="0" lang="en-US"/>
          </a:p>
        </p:txBody>
      </p:sp>
      <p:sp>
        <p:nvSpPr>
          <p:cNvPr id="7" name="Datumsplatzhalter 6"/>
          <p:cNvSpPr>
            <a:spLocks noGrp="1"/>
          </p:cNvSpPr>
          <p:nvPr>
            <p:ph type="dt" sz="half" idx="10"/>
          </p:nvPr>
        </p:nvSpPr>
        <p:spPr>
          <a:xfrm>
            <a:off x="4791456" y="6480969"/>
            <a:ext cx="2130552" cy="301752"/>
          </a:xfrm>
        </p:spPr>
        <p:txBody>
          <a:bodyPr/>
          <a:lstStyle/>
          <a:p>
            <a:r>
              <a:rPr lang="en-GB" smtClean="0"/>
              <a:t>Janice Butler December 2014</a:t>
            </a:r>
            <a:endParaRPr lang="en-GB"/>
          </a:p>
        </p:txBody>
      </p:sp>
      <p:sp>
        <p:nvSpPr>
          <p:cNvPr id="8" name="Fußzeilenplatzhalter 7"/>
          <p:cNvSpPr>
            <a:spLocks noGrp="1"/>
          </p:cNvSpPr>
          <p:nvPr>
            <p:ph type="ftr" sz="quarter" idx="11"/>
          </p:nvPr>
        </p:nvSpPr>
        <p:spPr>
          <a:xfrm>
            <a:off x="457200" y="6480969"/>
            <a:ext cx="4261104" cy="301752"/>
          </a:xfrm>
        </p:spPr>
        <p:txBody>
          <a:bodyPr/>
          <a:lstStyle/>
          <a:p>
            <a:r>
              <a:rPr lang="en-US" smtClean="0"/>
              <a:t>Gender-Specific Differences in Bilingualism and Multilingualism</a:t>
            </a:r>
            <a:endParaRPr lang="en-GB"/>
          </a:p>
        </p:txBody>
      </p:sp>
      <p:sp>
        <p:nvSpPr>
          <p:cNvPr id="9" name="Foliennummernplatzhalter 8"/>
          <p:cNvSpPr>
            <a:spLocks noGrp="1"/>
          </p:cNvSpPr>
          <p:nvPr>
            <p:ph type="sldNum" sz="quarter" idx="12"/>
          </p:nvPr>
        </p:nvSpPr>
        <p:spPr>
          <a:xfrm>
            <a:off x="7589520" y="6483096"/>
            <a:ext cx="502920" cy="301752"/>
          </a:xfrm>
        </p:spPr>
        <p:txBody>
          <a:bodyPr/>
          <a:lstStyle>
            <a:lvl1pPr algn="ctr">
              <a:defRPr/>
            </a:lvl1pPr>
          </a:lstStyle>
          <a:p>
            <a:fld id="{E2F6C3C6-92CF-4A8B-AB60-71D85A45AB6A}" type="slidenum">
              <a:rPr lang="en-GB" smtClean="0"/>
              <a:t>‹Nr.›</a:t>
            </a:fld>
            <a:endParaRPr lang="en-GB"/>
          </a:p>
        </p:txBody>
      </p:sp>
    </p:spTree>
  </p:cSld>
  <p:clrMapOvr>
    <a:overrideClrMapping bg1="dk1" tx1="lt1" bg2="dk2" tx2="lt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b="0"/>
            </a:lvl1pPr>
          </a:lstStyle>
          <a:p>
            <a:r>
              <a:rPr kumimoji="0" lang="de-DE" smtClean="0"/>
              <a:t>Titelmasterformat durch Klicken bearbeiten</a:t>
            </a:r>
            <a:endParaRPr kumimoji="0" lang="en-US"/>
          </a:p>
        </p:txBody>
      </p:sp>
      <p:sp>
        <p:nvSpPr>
          <p:cNvPr id="3" name="Datumsplatzhalter 2"/>
          <p:cNvSpPr>
            <a:spLocks noGrp="1"/>
          </p:cNvSpPr>
          <p:nvPr>
            <p:ph type="dt" sz="half" idx="10"/>
          </p:nvPr>
        </p:nvSpPr>
        <p:spPr/>
        <p:txBody>
          <a:bodyPr/>
          <a:lstStyle/>
          <a:p>
            <a:r>
              <a:rPr lang="en-GB" smtClean="0"/>
              <a:t>Janice Butler December 2014</a:t>
            </a:r>
            <a:endParaRPr lang="en-GB"/>
          </a:p>
        </p:txBody>
      </p:sp>
      <p:sp>
        <p:nvSpPr>
          <p:cNvPr id="4" name="Fußzeilenplatzhalter 3"/>
          <p:cNvSpPr>
            <a:spLocks noGrp="1"/>
          </p:cNvSpPr>
          <p:nvPr>
            <p:ph type="ftr" sz="quarter" idx="11"/>
          </p:nvPr>
        </p:nvSpPr>
        <p:spPr/>
        <p:txBody>
          <a:bodyPr/>
          <a:lstStyle/>
          <a:p>
            <a:r>
              <a:rPr lang="en-US" smtClean="0"/>
              <a:t>Gender-Specific Differences in Bilingualism and Multilingualism</a:t>
            </a:r>
            <a:endParaRPr lang="en-GB"/>
          </a:p>
        </p:txBody>
      </p:sp>
      <p:sp>
        <p:nvSpPr>
          <p:cNvPr id="5" name="Foliennummernplatzhalter 4"/>
          <p:cNvSpPr>
            <a:spLocks noGrp="1"/>
          </p:cNvSpPr>
          <p:nvPr>
            <p:ph type="sldNum" sz="quarter" idx="12"/>
          </p:nvPr>
        </p:nvSpPr>
        <p:spPr/>
        <p:txBody>
          <a:bodyPr/>
          <a:lstStyle/>
          <a:p>
            <a:fld id="{E2F6C3C6-92CF-4A8B-AB60-71D85A45AB6A}" type="slidenum">
              <a:rPr lang="en-GB" smtClean="0"/>
              <a:t>‹Nr.›</a:t>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p:cNvSpPr>
            <a:spLocks noGrp="1"/>
          </p:cNvSpPr>
          <p:nvPr>
            <p:ph type="dt" sz="half" idx="10"/>
          </p:nvPr>
        </p:nvSpPr>
        <p:spPr>
          <a:xfrm>
            <a:off x="4791456" y="6480969"/>
            <a:ext cx="2133600" cy="301752"/>
          </a:xfrm>
        </p:spPr>
        <p:txBody>
          <a:bodyPr/>
          <a:lstStyle/>
          <a:p>
            <a:r>
              <a:rPr lang="en-GB" smtClean="0"/>
              <a:t>Janice Butler December 2014</a:t>
            </a:r>
            <a:endParaRPr lang="en-GB"/>
          </a:p>
        </p:txBody>
      </p:sp>
      <p:sp>
        <p:nvSpPr>
          <p:cNvPr id="3" name="Fußzeilenplatzhalter 2"/>
          <p:cNvSpPr>
            <a:spLocks noGrp="1"/>
          </p:cNvSpPr>
          <p:nvPr>
            <p:ph type="ftr" sz="quarter" idx="11"/>
          </p:nvPr>
        </p:nvSpPr>
        <p:spPr>
          <a:xfrm>
            <a:off x="457200" y="6481890"/>
            <a:ext cx="4260056" cy="300831"/>
          </a:xfrm>
        </p:spPr>
        <p:txBody>
          <a:bodyPr/>
          <a:lstStyle/>
          <a:p>
            <a:r>
              <a:rPr lang="en-US" smtClean="0"/>
              <a:t>Gender-Specific Differences in Bilingualism and Multilingualism</a:t>
            </a:r>
            <a:endParaRPr lang="en-GB"/>
          </a:p>
        </p:txBody>
      </p:sp>
      <p:sp>
        <p:nvSpPr>
          <p:cNvPr id="4" name="Foliennummernplatzhalter 3"/>
          <p:cNvSpPr>
            <a:spLocks noGrp="1"/>
          </p:cNvSpPr>
          <p:nvPr>
            <p:ph type="sldNum" sz="quarter" idx="12"/>
          </p:nvPr>
        </p:nvSpPr>
        <p:spPr>
          <a:xfrm>
            <a:off x="7589520" y="6480969"/>
            <a:ext cx="502920" cy="301752"/>
          </a:xfrm>
        </p:spPr>
        <p:txBody>
          <a:bodyPr/>
          <a:lstStyle/>
          <a:p>
            <a:fld id="{E2F6C3C6-92CF-4A8B-AB60-71D85A45AB6A}" type="slidenum">
              <a:rPr lang="en-GB" smtClean="0"/>
              <a:t>‹Nr.›</a:t>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Inhalt mit Überschrift">
    <p:bg>
      <p:bgRef idx="1002">
        <a:schemeClr val="bg2"/>
      </p:bgRef>
    </p:bg>
    <p:spTree>
      <p:nvGrpSpPr>
        <p:cNvPr id="1" name=""/>
        <p:cNvGrpSpPr/>
        <p:nvPr/>
      </p:nvGrpSpPr>
      <p:grpSpPr>
        <a:xfrm>
          <a:off x="0" y="0"/>
          <a:ext cx="0" cy="0"/>
          <a:chOff x="0" y="0"/>
          <a:chExt cx="0" cy="0"/>
        </a:xfrm>
      </p:grpSpPr>
      <p:sp>
        <p:nvSpPr>
          <p:cNvPr id="2" name="Titel 1"/>
          <p:cNvSpPr>
            <a:spLocks noGrp="1"/>
          </p:cNvSpPr>
          <p:nvPr>
            <p:ph type="title"/>
          </p:nvPr>
        </p:nvSpPr>
        <p:spPr>
          <a:xfrm>
            <a:off x="219456" y="367664"/>
            <a:ext cx="914400" cy="5943600"/>
          </a:xfrm>
        </p:spPr>
        <p:txBody>
          <a:bodyPr vert="vert270" anchor="b"/>
          <a:lstStyle>
            <a:lvl1pPr marL="0" marR="18288" algn="r">
              <a:spcBef>
                <a:spcPts val="0"/>
              </a:spcBef>
              <a:buNone/>
              <a:defRPr sz="2900" b="0" cap="all" baseline="0"/>
            </a:lvl1pPr>
          </a:lstStyle>
          <a:p>
            <a:r>
              <a:rPr kumimoji="0" lang="de-DE" smtClean="0"/>
              <a:t>Titelmasterformat durch Klicken bearbeiten</a:t>
            </a:r>
            <a:endParaRPr kumimoji="0" lang="en-US"/>
          </a:p>
        </p:txBody>
      </p:sp>
      <p:sp>
        <p:nvSpPr>
          <p:cNvPr id="3" name="Textplatzhalter 2"/>
          <p:cNvSpPr>
            <a:spLocks noGrp="1"/>
          </p:cNvSpPr>
          <p:nvPr>
            <p:ph type="body" idx="2"/>
          </p:nvPr>
        </p:nvSpPr>
        <p:spPr>
          <a:xfrm>
            <a:off x="1135856" y="367664"/>
            <a:ext cx="2438400" cy="5943600"/>
          </a:xfrm>
        </p:spPr>
        <p:txBody>
          <a:bodyPr anchor="t"/>
          <a:lstStyle>
            <a:lvl1pPr marL="0" indent="0">
              <a:spcBef>
                <a:spcPts val="0"/>
              </a:spcBef>
              <a:buNone/>
              <a:defRPr sz="1400"/>
            </a:lvl1pPr>
            <a:lvl2pPr>
              <a:buNone/>
              <a:defRPr sz="1200"/>
            </a:lvl2pPr>
            <a:lvl3pPr>
              <a:buNone/>
              <a:defRPr sz="1000"/>
            </a:lvl3pPr>
            <a:lvl4pPr>
              <a:buNone/>
              <a:defRPr sz="900"/>
            </a:lvl4pPr>
            <a:lvl5pPr>
              <a:buNone/>
              <a:defRPr sz="900"/>
            </a:lvl5pPr>
          </a:lstStyle>
          <a:p>
            <a:pPr lvl="0" eaLnBrk="1" latinLnBrk="0" hangingPunct="1"/>
            <a:r>
              <a:rPr kumimoji="0" lang="de-DE" smtClean="0"/>
              <a:t>Textmasterformat bearbeiten</a:t>
            </a:r>
          </a:p>
        </p:txBody>
      </p:sp>
      <p:sp>
        <p:nvSpPr>
          <p:cNvPr id="4" name="Inhaltsplatzhalter 3"/>
          <p:cNvSpPr>
            <a:spLocks noGrp="1"/>
          </p:cNvSpPr>
          <p:nvPr>
            <p:ph sz="half" idx="1"/>
          </p:nvPr>
        </p:nvSpPr>
        <p:spPr>
          <a:xfrm>
            <a:off x="3651250" y="320040"/>
            <a:ext cx="5276088" cy="5989320"/>
          </a:xfrm>
        </p:spPr>
        <p:txBody>
          <a:bodyPr/>
          <a:lstStyle>
            <a:lvl1pPr>
              <a:spcBef>
                <a:spcPts val="0"/>
              </a:spcBef>
              <a:defRPr sz="3000"/>
            </a:lvl1pPr>
            <a:lvl2pPr>
              <a:defRPr sz="2600"/>
            </a:lvl2pPr>
            <a:lvl3pPr>
              <a:defRPr sz="2400"/>
            </a:lvl3pPr>
            <a:lvl4pPr>
              <a:defRPr sz="2000"/>
            </a:lvl4pPr>
            <a:lvl5pPr>
              <a:defRPr sz="2000"/>
            </a:lvl5pPr>
          </a:lstStyle>
          <a:p>
            <a:pPr lvl="0" eaLnBrk="1" latinLnBrk="0" hangingPunct="1"/>
            <a:r>
              <a:rPr lang="de-DE" smtClean="0"/>
              <a:t>Textmasterformat bearbeiten</a:t>
            </a:r>
          </a:p>
          <a:p>
            <a:pPr lvl="1" eaLnBrk="1" latinLnBrk="0" hangingPunct="1"/>
            <a:r>
              <a:rPr lang="de-DE" smtClean="0"/>
              <a:t>Zweite Ebene</a:t>
            </a:r>
          </a:p>
          <a:p>
            <a:pPr lvl="2" eaLnBrk="1" latinLnBrk="0" hangingPunct="1"/>
            <a:r>
              <a:rPr lang="de-DE" smtClean="0"/>
              <a:t>Dritte Ebene</a:t>
            </a:r>
          </a:p>
          <a:p>
            <a:pPr lvl="3" eaLnBrk="1" latinLnBrk="0" hangingPunct="1"/>
            <a:r>
              <a:rPr lang="de-DE" smtClean="0"/>
              <a:t>Vierte Ebene</a:t>
            </a:r>
          </a:p>
          <a:p>
            <a:pPr lvl="4" eaLnBrk="1" latinLnBrk="0" hangingPunct="1"/>
            <a:r>
              <a:rPr lang="de-DE" smtClean="0"/>
              <a:t>Fünfte Ebene</a:t>
            </a:r>
            <a:endParaRPr kumimoji="0" lang="en-US"/>
          </a:p>
        </p:txBody>
      </p:sp>
      <p:sp>
        <p:nvSpPr>
          <p:cNvPr id="5" name="Datumsplatzhalter 4"/>
          <p:cNvSpPr>
            <a:spLocks noGrp="1"/>
          </p:cNvSpPr>
          <p:nvPr>
            <p:ph type="dt" sz="half" idx="10"/>
          </p:nvPr>
        </p:nvSpPr>
        <p:spPr>
          <a:xfrm>
            <a:off x="6278976" y="6556248"/>
            <a:ext cx="2133600" cy="301752"/>
          </a:xfrm>
        </p:spPr>
        <p:txBody>
          <a:bodyPr/>
          <a:lstStyle>
            <a:lvl1pPr>
              <a:defRPr sz="900"/>
            </a:lvl1pPr>
          </a:lstStyle>
          <a:p>
            <a:r>
              <a:rPr lang="en-GB" smtClean="0"/>
              <a:t>Janice Butler December 2014</a:t>
            </a:r>
            <a:endParaRPr lang="en-GB"/>
          </a:p>
        </p:txBody>
      </p:sp>
      <p:sp>
        <p:nvSpPr>
          <p:cNvPr id="6" name="Fußzeilenplatzhalter 5"/>
          <p:cNvSpPr>
            <a:spLocks noGrp="1"/>
          </p:cNvSpPr>
          <p:nvPr>
            <p:ph type="ftr" sz="quarter" idx="11"/>
          </p:nvPr>
        </p:nvSpPr>
        <p:spPr>
          <a:xfrm>
            <a:off x="1135856" y="6556248"/>
            <a:ext cx="5143120" cy="301752"/>
          </a:xfrm>
        </p:spPr>
        <p:txBody>
          <a:bodyPr/>
          <a:lstStyle>
            <a:lvl1pPr>
              <a:defRPr sz="900"/>
            </a:lvl1pPr>
          </a:lstStyle>
          <a:p>
            <a:r>
              <a:rPr lang="en-US" smtClean="0"/>
              <a:t>Gender-Specific Differences in Bilingualism and Multilingualism</a:t>
            </a:r>
            <a:endParaRPr lang="en-GB"/>
          </a:p>
        </p:txBody>
      </p:sp>
      <p:sp>
        <p:nvSpPr>
          <p:cNvPr id="7" name="Foliennummernplatzhalter 6"/>
          <p:cNvSpPr>
            <a:spLocks noGrp="1"/>
          </p:cNvSpPr>
          <p:nvPr>
            <p:ph type="sldNum" sz="quarter" idx="12"/>
          </p:nvPr>
        </p:nvSpPr>
        <p:spPr>
          <a:xfrm>
            <a:off x="8410576" y="6556248"/>
            <a:ext cx="502920" cy="301752"/>
          </a:xfrm>
        </p:spPr>
        <p:txBody>
          <a:bodyPr/>
          <a:lstStyle>
            <a:lvl1pPr>
              <a:defRPr sz="900"/>
            </a:lvl1pPr>
          </a:lstStyle>
          <a:p>
            <a:fld id="{E2F6C3C6-92CF-4A8B-AB60-71D85A45AB6A}" type="slidenum">
              <a:rPr lang="en-GB" smtClean="0"/>
              <a:t>‹Nr.›</a:t>
            </a:fld>
            <a:endParaRPr lang="en-GB"/>
          </a:p>
        </p:txBody>
      </p:sp>
    </p:spTree>
  </p:cSld>
  <p:clrMapOvr>
    <a:overrideClrMapping bg1="dk1" tx1="lt1" bg2="dk2" tx2="lt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Bild mit Überschrift">
    <p:bg>
      <p:bgRef idx="1002">
        <a:schemeClr val="bg1"/>
      </p:bgRef>
    </p:bg>
    <p:spTree>
      <p:nvGrpSpPr>
        <p:cNvPr id="1" name=""/>
        <p:cNvGrpSpPr/>
        <p:nvPr/>
      </p:nvGrpSpPr>
      <p:grpSpPr>
        <a:xfrm>
          <a:off x="0" y="0"/>
          <a:ext cx="0" cy="0"/>
          <a:chOff x="0" y="0"/>
          <a:chExt cx="0" cy="0"/>
        </a:xfrm>
      </p:grpSpPr>
      <p:sp>
        <p:nvSpPr>
          <p:cNvPr id="2" name="Titel 1"/>
          <p:cNvSpPr>
            <a:spLocks noGrp="1"/>
          </p:cNvSpPr>
          <p:nvPr>
            <p:ph type="title"/>
          </p:nvPr>
        </p:nvSpPr>
        <p:spPr>
          <a:xfrm>
            <a:off x="219456" y="150896"/>
            <a:ext cx="914400" cy="6400800"/>
          </a:xfrm>
        </p:spPr>
        <p:txBody>
          <a:bodyPr vert="vert270" anchor="b"/>
          <a:lstStyle>
            <a:lvl1pPr marL="0" algn="l">
              <a:buNone/>
              <a:defRPr sz="3000" b="0" cap="all" baseline="0"/>
            </a:lvl1pPr>
          </a:lstStyle>
          <a:p>
            <a:r>
              <a:rPr kumimoji="0" lang="de-DE" smtClean="0"/>
              <a:t>Titelmasterformat durch Klicken bearbeiten</a:t>
            </a:r>
            <a:endParaRPr kumimoji="0" lang="en-US"/>
          </a:p>
        </p:txBody>
      </p:sp>
      <p:sp>
        <p:nvSpPr>
          <p:cNvPr id="3" name="Bildplatzhalter 2"/>
          <p:cNvSpPr>
            <a:spLocks noGrp="1"/>
          </p:cNvSpPr>
          <p:nvPr>
            <p:ph type="pic" idx="1"/>
          </p:nvPr>
        </p:nvSpPr>
        <p:spPr>
          <a:xfrm>
            <a:off x="1138237" y="373966"/>
            <a:ext cx="7333488" cy="5486400"/>
          </a:xfrm>
          <a:solidFill>
            <a:schemeClr val="bg2">
              <a:shade val="50000"/>
            </a:schemeClr>
          </a:solidFill>
        </p:spPr>
        <p:txBody>
          <a:bodyPr/>
          <a:lstStyle>
            <a:lvl1pPr marL="0" indent="0">
              <a:buNone/>
              <a:defRPr sz="3200"/>
            </a:lvl1pPr>
          </a:lstStyle>
          <a:p>
            <a:r>
              <a:rPr kumimoji="0" lang="de-DE" smtClean="0"/>
              <a:t>Bild durch Klicken auf Symbol hinzufügen</a:t>
            </a:r>
            <a:endParaRPr kumimoji="0" lang="en-US" dirty="0"/>
          </a:p>
        </p:txBody>
      </p:sp>
      <p:sp>
        <p:nvSpPr>
          <p:cNvPr id="4" name="Textplatzhalter 3"/>
          <p:cNvSpPr>
            <a:spLocks noGrp="1"/>
          </p:cNvSpPr>
          <p:nvPr>
            <p:ph type="body" sz="half" idx="2"/>
          </p:nvPr>
        </p:nvSpPr>
        <p:spPr>
          <a:xfrm>
            <a:off x="1143000" y="5867400"/>
            <a:ext cx="7333488" cy="685800"/>
          </a:xfrm>
          <a:solidFill>
            <a:schemeClr val="accent1">
              <a:alpha val="15000"/>
            </a:schemeClr>
          </a:solidFill>
          <a:ln>
            <a:solidFill>
              <a:schemeClr val="accent1"/>
            </a:solidFill>
            <a:miter lim="800000"/>
          </a:ln>
        </p:spPr>
        <p:txBody>
          <a:bodyPr/>
          <a:lstStyle>
            <a:lvl1pPr marL="0" indent="0">
              <a:spcBef>
                <a:spcPts val="0"/>
              </a:spcBef>
              <a:buNone/>
              <a:defRPr sz="1400"/>
            </a:lvl1pPr>
            <a:lvl2pPr>
              <a:defRPr sz="1200"/>
            </a:lvl2pPr>
            <a:lvl3pPr>
              <a:defRPr sz="1000"/>
            </a:lvl3pPr>
            <a:lvl4pPr>
              <a:defRPr sz="900"/>
            </a:lvl4pPr>
            <a:lvl5pPr>
              <a:defRPr sz="900"/>
            </a:lvl5pPr>
          </a:lstStyle>
          <a:p>
            <a:pPr lvl="0" eaLnBrk="1" latinLnBrk="0" hangingPunct="1"/>
            <a:r>
              <a:rPr kumimoji="0" lang="de-DE" smtClean="0"/>
              <a:t>Textmasterformat bearbeiten</a:t>
            </a:r>
          </a:p>
        </p:txBody>
      </p:sp>
      <p:sp>
        <p:nvSpPr>
          <p:cNvPr id="5" name="Datumsplatzhalter 4"/>
          <p:cNvSpPr>
            <a:spLocks noGrp="1"/>
          </p:cNvSpPr>
          <p:nvPr>
            <p:ph type="dt" sz="half" idx="10"/>
          </p:nvPr>
        </p:nvSpPr>
        <p:spPr>
          <a:xfrm>
            <a:off x="6108192" y="6556248"/>
            <a:ext cx="2103120" cy="301752"/>
          </a:xfrm>
        </p:spPr>
        <p:txBody>
          <a:bodyPr/>
          <a:lstStyle>
            <a:lvl1pPr>
              <a:defRPr sz="900"/>
            </a:lvl1pPr>
          </a:lstStyle>
          <a:p>
            <a:r>
              <a:rPr lang="en-GB" smtClean="0"/>
              <a:t>Janice Butler December 2014</a:t>
            </a:r>
            <a:endParaRPr lang="en-GB"/>
          </a:p>
        </p:txBody>
      </p:sp>
      <p:sp>
        <p:nvSpPr>
          <p:cNvPr id="6" name="Fußzeilenplatzhalter 5"/>
          <p:cNvSpPr>
            <a:spLocks noGrp="1"/>
          </p:cNvSpPr>
          <p:nvPr>
            <p:ph type="ftr" sz="quarter" idx="11"/>
          </p:nvPr>
        </p:nvSpPr>
        <p:spPr>
          <a:xfrm>
            <a:off x="1170432" y="6557169"/>
            <a:ext cx="4948072" cy="301752"/>
          </a:xfrm>
        </p:spPr>
        <p:txBody>
          <a:bodyPr/>
          <a:lstStyle>
            <a:lvl1pPr>
              <a:defRPr sz="900"/>
            </a:lvl1pPr>
          </a:lstStyle>
          <a:p>
            <a:r>
              <a:rPr lang="en-US" smtClean="0"/>
              <a:t>Gender-Specific Differences in Bilingualism and Multilingualism</a:t>
            </a:r>
            <a:endParaRPr lang="en-GB"/>
          </a:p>
        </p:txBody>
      </p:sp>
      <p:sp>
        <p:nvSpPr>
          <p:cNvPr id="7" name="Foliennummernplatzhalter 6"/>
          <p:cNvSpPr>
            <a:spLocks noGrp="1"/>
          </p:cNvSpPr>
          <p:nvPr>
            <p:ph type="sldNum" sz="quarter" idx="12"/>
          </p:nvPr>
        </p:nvSpPr>
        <p:spPr>
          <a:xfrm>
            <a:off x="8217192" y="6556248"/>
            <a:ext cx="365760" cy="301752"/>
          </a:xfrm>
        </p:spPr>
        <p:txBody>
          <a:bodyPr/>
          <a:lstStyle>
            <a:lvl1pPr algn="ctr">
              <a:defRPr sz="900"/>
            </a:lvl1pPr>
          </a:lstStyle>
          <a:p>
            <a:fld id="{E2F6C3C6-92CF-4A8B-AB60-71D85A45AB6A}" type="slidenum">
              <a:rPr lang="en-GB" smtClean="0"/>
              <a:t>‹Nr.›</a:t>
            </a:fld>
            <a:endParaRPr lang="en-GB"/>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sp>
        <p:nvSpPr>
          <p:cNvPr id="11" name="Rechtwinkliges Dreieck 10"/>
          <p:cNvSpPr/>
          <p:nvPr/>
        </p:nvSpPr>
        <p:spPr>
          <a:xfrm>
            <a:off x="7034" y="14068"/>
            <a:ext cx="9129932" cy="6836899"/>
          </a:xfrm>
          <a:prstGeom prst="rtTriangle">
            <a:avLst/>
          </a:prstGeom>
          <a:gradFill flip="none" rotWithShape="1">
            <a:gsLst>
              <a:gs pos="0">
                <a:schemeClr val="tx2">
                  <a:alpha val="10000"/>
                </a:schemeClr>
              </a:gs>
              <a:gs pos="70000">
                <a:schemeClr val="tx2">
                  <a:alpha val="8000"/>
                </a:schemeClr>
              </a:gs>
              <a:gs pos="100000">
                <a:schemeClr val="tx2">
                  <a:alpha val="1000"/>
                </a:schemeClr>
              </a:gs>
            </a:gsLst>
            <a:lin ang="8000000" scaled="1"/>
            <a:tileRect/>
          </a:gra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cxnSp>
        <p:nvCxnSpPr>
          <p:cNvPr id="8" name="Gerade Verbindung 7"/>
          <p:cNvCxnSpPr/>
          <p:nvPr/>
        </p:nvCxnSpPr>
        <p:spPr>
          <a:xfrm>
            <a:off x="0" y="7034"/>
            <a:ext cx="9136966" cy="6843933"/>
          </a:xfrm>
          <a:prstGeom prst="line">
            <a:avLst/>
          </a:prstGeom>
          <a:noFill/>
          <a:ln w="5000" cap="rnd" cmpd="sng" algn="ctr">
            <a:solidFill>
              <a:schemeClr val="bg2">
                <a:tint val="55000"/>
                <a:satMod val="200000"/>
                <a:alpha val="35000"/>
              </a:scheme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9" name="Gerade Verbindung 8"/>
          <p:cNvCxnSpPr/>
          <p:nvPr/>
        </p:nvCxnSpPr>
        <p:spPr>
          <a:xfrm rot="10800000" flipV="1">
            <a:off x="6468794" y="4948410"/>
            <a:ext cx="2672861" cy="1900210"/>
          </a:xfrm>
          <a:prstGeom prst="line">
            <a:avLst/>
          </a:prstGeom>
          <a:noFill/>
          <a:ln w="6000" cap="rnd" cmpd="sng" algn="ctr">
            <a:solidFill>
              <a:schemeClr val="bg2">
                <a:tint val="50000"/>
                <a:satMod val="200000"/>
                <a:alpha val="4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22" name="Titelplatzhalter 21"/>
          <p:cNvSpPr>
            <a:spLocks noGrp="1"/>
          </p:cNvSpPr>
          <p:nvPr>
            <p:ph type="title"/>
          </p:nvPr>
        </p:nvSpPr>
        <p:spPr>
          <a:xfrm>
            <a:off x="457200" y="267494"/>
            <a:ext cx="8229600" cy="1399032"/>
          </a:xfrm>
          <a:prstGeom prst="rect">
            <a:avLst/>
          </a:prstGeom>
        </p:spPr>
        <p:txBody>
          <a:bodyPr vert="horz" anchor="ctr">
            <a:normAutofit/>
          </a:bodyPr>
          <a:lstStyle/>
          <a:p>
            <a:r>
              <a:rPr kumimoji="0" lang="de-DE" smtClean="0"/>
              <a:t>Titelmasterformat durch Klicken bearbeiten</a:t>
            </a:r>
            <a:endParaRPr kumimoji="0" lang="en-US"/>
          </a:p>
        </p:txBody>
      </p:sp>
      <p:sp>
        <p:nvSpPr>
          <p:cNvPr id="13" name="Textplatzhalter 12"/>
          <p:cNvSpPr>
            <a:spLocks noGrp="1"/>
          </p:cNvSpPr>
          <p:nvPr>
            <p:ph type="body" idx="1"/>
          </p:nvPr>
        </p:nvSpPr>
        <p:spPr>
          <a:xfrm>
            <a:off x="457200" y="1882808"/>
            <a:ext cx="8229600" cy="4572000"/>
          </a:xfrm>
          <a:prstGeom prst="rect">
            <a:avLst/>
          </a:prstGeom>
        </p:spPr>
        <p:txBody>
          <a:bodyPr vert="horz" anchor="t">
            <a:normAutofit/>
          </a:bodyPr>
          <a:lstStyle/>
          <a:p>
            <a:pPr lvl="0" eaLnBrk="1" latinLnBrk="0" hangingPunct="1"/>
            <a:r>
              <a:rPr kumimoji="0" lang="de-DE" smtClean="0"/>
              <a:t>Textmasterformat bearbeiten</a:t>
            </a:r>
          </a:p>
          <a:p>
            <a:pPr lvl="1" eaLnBrk="1" latinLnBrk="0" hangingPunct="1"/>
            <a:r>
              <a:rPr kumimoji="0" lang="de-DE" smtClean="0"/>
              <a:t>Zweite Ebene</a:t>
            </a:r>
          </a:p>
          <a:p>
            <a:pPr lvl="2" eaLnBrk="1" latinLnBrk="0" hangingPunct="1"/>
            <a:r>
              <a:rPr kumimoji="0" lang="de-DE" smtClean="0"/>
              <a:t>Dritte Ebene</a:t>
            </a:r>
          </a:p>
          <a:p>
            <a:pPr lvl="3" eaLnBrk="1" latinLnBrk="0" hangingPunct="1"/>
            <a:r>
              <a:rPr kumimoji="0" lang="de-DE" smtClean="0"/>
              <a:t>Vierte Ebene</a:t>
            </a:r>
          </a:p>
          <a:p>
            <a:pPr lvl="4" eaLnBrk="1" latinLnBrk="0" hangingPunct="1"/>
            <a:r>
              <a:rPr kumimoji="0" lang="de-DE" smtClean="0"/>
              <a:t>Fünfte Ebene</a:t>
            </a:r>
            <a:endParaRPr kumimoji="0" lang="en-US"/>
          </a:p>
        </p:txBody>
      </p:sp>
      <p:sp>
        <p:nvSpPr>
          <p:cNvPr id="14" name="Datumsplatzhalter 13"/>
          <p:cNvSpPr>
            <a:spLocks noGrp="1"/>
          </p:cNvSpPr>
          <p:nvPr>
            <p:ph type="dt" sz="half" idx="2"/>
          </p:nvPr>
        </p:nvSpPr>
        <p:spPr>
          <a:xfrm>
            <a:off x="4791456" y="6480969"/>
            <a:ext cx="2133600" cy="301752"/>
          </a:xfrm>
          <a:prstGeom prst="rect">
            <a:avLst/>
          </a:prstGeom>
        </p:spPr>
        <p:txBody>
          <a:bodyPr vert="horz" anchor="b"/>
          <a:lstStyle>
            <a:lvl1pPr algn="l" eaLnBrk="1" latinLnBrk="0" hangingPunct="1">
              <a:defRPr kumimoji="0" sz="1000" b="0">
                <a:solidFill>
                  <a:schemeClr val="tx1"/>
                </a:solidFill>
              </a:defRPr>
            </a:lvl1pPr>
          </a:lstStyle>
          <a:p>
            <a:r>
              <a:rPr lang="en-GB" smtClean="0"/>
              <a:t>Janice Butler December 2014</a:t>
            </a:r>
            <a:endParaRPr lang="en-GB"/>
          </a:p>
        </p:txBody>
      </p:sp>
      <p:sp>
        <p:nvSpPr>
          <p:cNvPr id="3" name="Fußzeilenplatzhalter 2"/>
          <p:cNvSpPr>
            <a:spLocks noGrp="1"/>
          </p:cNvSpPr>
          <p:nvPr>
            <p:ph type="ftr" sz="quarter" idx="3"/>
          </p:nvPr>
        </p:nvSpPr>
        <p:spPr>
          <a:xfrm>
            <a:off x="457200" y="6481890"/>
            <a:ext cx="4260056" cy="300831"/>
          </a:xfrm>
          <a:prstGeom prst="rect">
            <a:avLst/>
          </a:prstGeom>
        </p:spPr>
        <p:txBody>
          <a:bodyPr vert="horz" anchor="b"/>
          <a:lstStyle>
            <a:lvl1pPr algn="r" eaLnBrk="1" latinLnBrk="0" hangingPunct="1">
              <a:defRPr kumimoji="0" sz="1000">
                <a:solidFill>
                  <a:schemeClr val="tx1"/>
                </a:solidFill>
              </a:defRPr>
            </a:lvl1pPr>
          </a:lstStyle>
          <a:p>
            <a:r>
              <a:rPr lang="en-US" smtClean="0"/>
              <a:t>Gender-Specific Differences in Bilingualism and Multilingualism</a:t>
            </a:r>
            <a:endParaRPr lang="en-GB"/>
          </a:p>
        </p:txBody>
      </p:sp>
      <p:sp>
        <p:nvSpPr>
          <p:cNvPr id="23" name="Foliennummernplatzhalter 22"/>
          <p:cNvSpPr>
            <a:spLocks noGrp="1"/>
          </p:cNvSpPr>
          <p:nvPr>
            <p:ph type="sldNum" sz="quarter" idx="4"/>
          </p:nvPr>
        </p:nvSpPr>
        <p:spPr>
          <a:xfrm>
            <a:off x="7589520" y="6480969"/>
            <a:ext cx="502920" cy="301752"/>
          </a:xfrm>
          <a:prstGeom prst="rect">
            <a:avLst/>
          </a:prstGeom>
        </p:spPr>
        <p:txBody>
          <a:bodyPr vert="horz" anchor="b"/>
          <a:lstStyle>
            <a:lvl1pPr algn="ctr" eaLnBrk="1" latinLnBrk="0" hangingPunct="1">
              <a:defRPr kumimoji="0" sz="1200">
                <a:solidFill>
                  <a:schemeClr val="tx1"/>
                </a:solidFill>
              </a:defRPr>
            </a:lvl1pPr>
          </a:lstStyle>
          <a:p>
            <a:fld id="{E2F6C3C6-92CF-4A8B-AB60-71D85A45AB6A}" type="slidenum">
              <a:rPr lang="en-GB" smtClean="0"/>
              <a:t>‹Nr.›</a:t>
            </a:fld>
            <a:endParaRPr lang="en-GB"/>
          </a:p>
        </p:txBody>
      </p:sp>
    </p:spTree>
  </p:cSld>
  <p:clrMap bg1="dk1" tx1="lt1" bg2="dk2" tx2="lt2" accent1="accent1" accent2="accent2" accent3="accent3" accent4="accent4" accent5="accent5" accent6="accent6" hlink="hlink" folHlink="folHlink"/>
  <p:sldLayoutIdLst>
    <p:sldLayoutId id="2147483961" r:id="rId1"/>
    <p:sldLayoutId id="2147483962" r:id="rId2"/>
    <p:sldLayoutId id="2147483963" r:id="rId3"/>
    <p:sldLayoutId id="2147483964" r:id="rId4"/>
    <p:sldLayoutId id="2147483965" r:id="rId5"/>
    <p:sldLayoutId id="2147483966" r:id="rId6"/>
    <p:sldLayoutId id="2147483967" r:id="rId7"/>
    <p:sldLayoutId id="2147483968" r:id="rId8"/>
    <p:sldLayoutId id="2147483969" r:id="rId9"/>
    <p:sldLayoutId id="2147483970" r:id="rId10"/>
    <p:sldLayoutId id="2147483971" r:id="rId11"/>
  </p:sldLayoutIdLst>
  <p:hf hdr="0"/>
  <p:txStyles>
    <p:titleStyle>
      <a:lvl1pPr marL="484632" algn="l" rtl="0" eaLnBrk="1" latinLnBrk="0" hangingPunct="1">
        <a:spcBef>
          <a:spcPct val="0"/>
        </a:spcBef>
        <a:buNone/>
        <a:defRPr kumimoji="0" sz="4200" kern="1200">
          <a:ln w="6350">
            <a:solidFill>
              <a:schemeClr val="accent1">
                <a:shade val="43000"/>
              </a:schemeClr>
            </a:solidFill>
          </a:ln>
          <a:solidFill>
            <a:schemeClr val="accent1">
              <a:tint val="83000"/>
              <a:satMod val="150000"/>
            </a:schemeClr>
          </a:solidFill>
          <a:effectLst>
            <a:outerShdw blurRad="26000" dist="26000" dir="14500000" algn="tl" rotWithShape="0">
              <a:srgbClr val="000000">
                <a:alpha val="40000"/>
              </a:srgbClr>
            </a:outerShdw>
          </a:effectLst>
          <a:latin typeface="+mj-lt"/>
          <a:ea typeface="+mj-ea"/>
          <a:cs typeface="+mj-cs"/>
        </a:defRPr>
      </a:lvl1pPr>
    </p:titleStyle>
    <p:bodyStyle>
      <a:lvl1pPr marL="448056" indent="-384048" algn="l" rtl="0" eaLnBrk="1" latinLnBrk="0" hangingPunct="1">
        <a:spcBef>
          <a:spcPct val="20000"/>
        </a:spcBef>
        <a:buClr>
          <a:schemeClr val="accent1"/>
        </a:buClr>
        <a:buSzPct val="80000"/>
        <a:buFont typeface="Wingdings 2"/>
        <a:buChar char=""/>
        <a:defRPr kumimoji="0" sz="3000" kern="1200">
          <a:solidFill>
            <a:schemeClr val="tx1"/>
          </a:solidFill>
          <a:latin typeface="+mn-lt"/>
          <a:ea typeface="+mn-ea"/>
          <a:cs typeface="+mn-cs"/>
        </a:defRPr>
      </a:lvl1pPr>
      <a:lvl2pPr marL="822960" indent="-285750" algn="l" rtl="0" eaLnBrk="1" latinLnBrk="0" hangingPunct="1">
        <a:spcBef>
          <a:spcPct val="20000"/>
        </a:spcBef>
        <a:buClr>
          <a:schemeClr val="accent1"/>
        </a:buClr>
        <a:buSzPct val="95000"/>
        <a:buFont typeface="Verdana"/>
        <a:buChar char="›"/>
        <a:defRPr kumimoji="0" sz="2600" kern="1200">
          <a:solidFill>
            <a:schemeClr val="tx1"/>
          </a:solidFill>
          <a:latin typeface="+mn-lt"/>
          <a:ea typeface="+mn-ea"/>
          <a:cs typeface="+mn-cs"/>
        </a:defRPr>
      </a:lvl2pPr>
      <a:lvl3pPr marL="1106424" indent="-228600" algn="l" rtl="0" eaLnBrk="1" latinLnBrk="0" hangingPunct="1">
        <a:spcBef>
          <a:spcPct val="20000"/>
        </a:spcBef>
        <a:buClr>
          <a:schemeClr val="accent1"/>
        </a:buClr>
        <a:buFont typeface="Wingdings 2"/>
        <a:buChar char=""/>
        <a:defRPr kumimoji="0" sz="2400" kern="1200">
          <a:solidFill>
            <a:schemeClr val="tx1"/>
          </a:solidFill>
          <a:latin typeface="+mn-lt"/>
          <a:ea typeface="+mn-ea"/>
          <a:cs typeface="+mn-cs"/>
        </a:defRPr>
      </a:lvl3pPr>
      <a:lvl4pPr marL="1371600" indent="-210312" algn="l" rtl="0" eaLnBrk="1" latinLnBrk="0" hangingPunct="1">
        <a:spcBef>
          <a:spcPct val="20000"/>
        </a:spcBef>
        <a:buClr>
          <a:schemeClr val="accent1"/>
        </a:buClr>
        <a:buFont typeface="Wingdings 2"/>
        <a:buChar char=""/>
        <a:defRPr kumimoji="0" sz="2000" kern="1200">
          <a:solidFill>
            <a:schemeClr val="tx1"/>
          </a:solidFill>
          <a:latin typeface="+mn-lt"/>
          <a:ea typeface="+mn-ea"/>
          <a:cs typeface="+mn-cs"/>
        </a:defRPr>
      </a:lvl4pPr>
      <a:lvl5pPr marL="1600200" indent="-210312" algn="l" rtl="0" eaLnBrk="1" latinLnBrk="0" hangingPunct="1">
        <a:spcBef>
          <a:spcPct val="20000"/>
        </a:spcBef>
        <a:buClr>
          <a:schemeClr val="accent1">
            <a:tint val="75000"/>
          </a:schemeClr>
        </a:buClr>
        <a:buFont typeface="Wingdings 2"/>
        <a:buChar char=""/>
        <a:defRPr kumimoji="0" sz="1900" kern="1200">
          <a:solidFill>
            <a:schemeClr val="tx1"/>
          </a:solidFill>
          <a:latin typeface="+mn-lt"/>
          <a:ea typeface="+mn-ea"/>
          <a:cs typeface="+mn-cs"/>
        </a:defRPr>
      </a:lvl5pPr>
      <a:lvl6pPr marL="1828800" indent="-210312" algn="l" rtl="0" eaLnBrk="1" latinLnBrk="0" hangingPunct="1">
        <a:spcBef>
          <a:spcPct val="20000"/>
        </a:spcBef>
        <a:buClr>
          <a:schemeClr val="accent1">
            <a:tint val="75000"/>
          </a:schemeClr>
        </a:buClr>
        <a:buFont typeface="Wingdings 2"/>
        <a:buChar char=""/>
        <a:defRPr kumimoji="0" sz="1800" kern="1200">
          <a:solidFill>
            <a:schemeClr val="tx1"/>
          </a:solidFill>
          <a:latin typeface="+mn-lt"/>
          <a:ea typeface="+mn-ea"/>
          <a:cs typeface="+mn-cs"/>
        </a:defRPr>
      </a:lvl6pPr>
      <a:lvl7pPr marL="2084832" indent="-210312" algn="l" rtl="0" eaLnBrk="1" latinLnBrk="0" hangingPunct="1">
        <a:spcBef>
          <a:spcPct val="20000"/>
        </a:spcBef>
        <a:buClr>
          <a:schemeClr val="accent1">
            <a:tint val="75000"/>
          </a:schemeClr>
        </a:buClr>
        <a:buFont typeface="Wingdings 2"/>
        <a:buChar char=""/>
        <a:defRPr kumimoji="0" sz="1600" kern="1200">
          <a:solidFill>
            <a:schemeClr val="tx1"/>
          </a:solidFill>
          <a:latin typeface="+mn-lt"/>
          <a:ea typeface="+mn-ea"/>
          <a:cs typeface="+mn-cs"/>
        </a:defRPr>
      </a:lvl7pPr>
      <a:lvl8pPr marL="2286000" indent="-182880" algn="l" rtl="0" eaLnBrk="1" latinLnBrk="0" hangingPunct="1">
        <a:spcBef>
          <a:spcPct val="20000"/>
        </a:spcBef>
        <a:buClr>
          <a:schemeClr val="accent1">
            <a:tint val="75000"/>
          </a:schemeClr>
        </a:buClr>
        <a:buFont typeface="Wingdings 2"/>
        <a:buChar char=""/>
        <a:defRPr kumimoji="0" sz="1600" kern="1200">
          <a:solidFill>
            <a:schemeClr val="tx1"/>
          </a:solidFill>
          <a:latin typeface="+mn-lt"/>
          <a:ea typeface="+mn-ea"/>
          <a:cs typeface="+mn-cs"/>
        </a:defRPr>
      </a:lvl8pPr>
      <a:lvl9pPr marL="2514600" indent="-182880" algn="l" rtl="0" eaLnBrk="1" latinLnBrk="0" hangingPunct="1">
        <a:spcBef>
          <a:spcPct val="20000"/>
        </a:spcBef>
        <a:buClr>
          <a:schemeClr val="accent1">
            <a:tint val="75000"/>
          </a:schemeClr>
        </a:buClr>
        <a:buFont typeface="Wingdings 2"/>
        <a:buChar char=""/>
        <a:defRPr kumimoji="0" sz="16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8" Type="http://schemas.openxmlformats.org/officeDocument/2006/relationships/diagramData" Target="../diagrams/data2.xm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chart" Target="../charts/chart4.xml"/></Relationships>
</file>

<file path=ppt/slides/_rels/slide18.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chart" Target="../charts/chart6.xml"/></Relationships>
</file>

<file path=ppt/slides/_rels/slide19.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chart" Target="../charts/char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chart" Target="../charts/chart9.xml"/><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chart" Target="../charts/chart10.xml"/><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chart" Target="../charts/chart11.xml"/><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chart" Target="../charts/chart12.xml"/><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chart" Target="../charts/chart13.xml"/><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chart" Target="../charts/chart14.xml"/><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chart" Target="../charts/chart15.xml"/><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chart" Target="../charts/chart16.xml"/><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chart" Target="../charts/chart17.xml"/><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chart" Target="../charts/chart18.xml"/><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microsoft.com/office/2007/relationships/media" Target="../media/media1.mp4"/><Relationship Id="rId1" Type="http://schemas.openxmlformats.org/officeDocument/2006/relationships/video" Target="NULL" TargetMode="External"/><Relationship Id="rId5" Type="http://schemas.openxmlformats.org/officeDocument/2006/relationships/image" Target="../media/image2.png"/><Relationship Id="rId4"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chart" Target="../charts/chart19.xml"/><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chart" Target="../charts/chart20.xml"/><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chart" Target="../charts/chart21.xml"/><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chart" Target="../charts/chart22.xml"/><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chart" Target="../charts/chart23.xml"/><Relationship Id="rId2" Type="http://schemas.openxmlformats.org/officeDocument/2006/relationships/notesSlide" Target="../notesSlides/notesSlide34.xml"/><Relationship Id="rId1" Type="http://schemas.openxmlformats.org/officeDocument/2006/relationships/slideLayout" Target="../slideLayouts/slideLayout5.xml"/><Relationship Id="rId4" Type="http://schemas.openxmlformats.org/officeDocument/2006/relationships/chart" Target="../charts/chart24.xml"/></Relationships>
</file>

<file path=ppt/slides/_rels/slide35.xml.rels><?xml version="1.0" encoding="UTF-8" standalone="yes"?>
<Relationships xmlns="http://schemas.openxmlformats.org/package/2006/relationships"><Relationship Id="rId3" Type="http://schemas.openxmlformats.org/officeDocument/2006/relationships/chart" Target="../charts/chart25.xml"/><Relationship Id="rId2" Type="http://schemas.openxmlformats.org/officeDocument/2006/relationships/notesSlide" Target="../notesSlides/notesSlide35.xml"/><Relationship Id="rId1" Type="http://schemas.openxmlformats.org/officeDocument/2006/relationships/slideLayout" Target="../slideLayouts/slideLayout5.xml"/><Relationship Id="rId4" Type="http://schemas.openxmlformats.org/officeDocument/2006/relationships/chart" Target="../charts/chart26.xml"/></Relationships>
</file>

<file path=ppt/slides/_rels/slide36.xml.rels><?xml version="1.0" encoding="UTF-8" standalone="yes"?>
<Relationships xmlns="http://schemas.openxmlformats.org/package/2006/relationships"><Relationship Id="rId3" Type="http://schemas.openxmlformats.org/officeDocument/2006/relationships/chart" Target="../charts/chart27.xml"/><Relationship Id="rId2" Type="http://schemas.openxmlformats.org/officeDocument/2006/relationships/notesSlide" Target="../notesSlides/notesSlide36.xml"/><Relationship Id="rId1" Type="http://schemas.openxmlformats.org/officeDocument/2006/relationships/slideLayout" Target="../slideLayouts/slideLayout5.xml"/><Relationship Id="rId4" Type="http://schemas.openxmlformats.org/officeDocument/2006/relationships/chart" Target="../charts/chart28.xml"/></Relationships>
</file>

<file path=ppt/slides/_rels/slide37.xml.rels><?xml version="1.0" encoding="UTF-8" standalone="yes"?>
<Relationships xmlns="http://schemas.openxmlformats.org/package/2006/relationships"><Relationship Id="rId3" Type="http://schemas.openxmlformats.org/officeDocument/2006/relationships/chart" Target="../charts/chart29.xml"/><Relationship Id="rId2" Type="http://schemas.openxmlformats.org/officeDocument/2006/relationships/notesSlide" Target="../notesSlides/notesSlide37.xml"/><Relationship Id="rId1" Type="http://schemas.openxmlformats.org/officeDocument/2006/relationships/slideLayout" Target="../slideLayouts/slideLayout5.xml"/><Relationship Id="rId4" Type="http://schemas.openxmlformats.org/officeDocument/2006/relationships/chart" Target="../charts/chart30.xml"/></Relationships>
</file>

<file path=ppt/slides/_rels/slide38.xml.rels><?xml version="1.0" encoding="UTF-8" standalone="yes"?>
<Relationships xmlns="http://schemas.openxmlformats.org/package/2006/relationships"><Relationship Id="rId3" Type="http://schemas.openxmlformats.org/officeDocument/2006/relationships/chart" Target="../charts/chart31.xml"/><Relationship Id="rId2" Type="http://schemas.openxmlformats.org/officeDocument/2006/relationships/notesSlide" Target="../notesSlides/notesSlide38.xml"/><Relationship Id="rId1" Type="http://schemas.openxmlformats.org/officeDocument/2006/relationships/slideLayout" Target="../slideLayouts/slideLayout5.xml"/><Relationship Id="rId4" Type="http://schemas.openxmlformats.org/officeDocument/2006/relationships/chart" Target="../charts/chart32.xml"/></Relationships>
</file>

<file path=ppt/slides/_rels/slide39.xml.rels><?xml version="1.0" encoding="UTF-8" standalone="yes"?>
<Relationships xmlns="http://schemas.openxmlformats.org/package/2006/relationships"><Relationship Id="rId3" Type="http://schemas.openxmlformats.org/officeDocument/2006/relationships/chart" Target="../charts/chart33.xml"/><Relationship Id="rId2" Type="http://schemas.openxmlformats.org/officeDocument/2006/relationships/notesSlide" Target="../notesSlides/notesSlide39.xml"/><Relationship Id="rId1" Type="http://schemas.openxmlformats.org/officeDocument/2006/relationships/slideLayout" Target="../slideLayouts/slideLayout5.xml"/><Relationship Id="rId4" Type="http://schemas.openxmlformats.org/officeDocument/2006/relationships/chart" Target="../charts/chart3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chart" Target="../charts/chart35.xml"/><Relationship Id="rId2" Type="http://schemas.openxmlformats.org/officeDocument/2006/relationships/notesSlide" Target="../notesSlides/notesSlide40.xml"/><Relationship Id="rId1" Type="http://schemas.openxmlformats.org/officeDocument/2006/relationships/slideLayout" Target="../slideLayouts/slideLayout5.xml"/><Relationship Id="rId4" Type="http://schemas.openxmlformats.org/officeDocument/2006/relationships/chart" Target="../charts/chart36.xml"/></Relationships>
</file>

<file path=ppt/slides/_rels/slide41.xml.rels><?xml version="1.0" encoding="UTF-8" standalone="yes"?>
<Relationships xmlns="http://schemas.openxmlformats.org/package/2006/relationships"><Relationship Id="rId3" Type="http://schemas.openxmlformats.org/officeDocument/2006/relationships/chart" Target="../charts/chart37.xml"/><Relationship Id="rId2" Type="http://schemas.openxmlformats.org/officeDocument/2006/relationships/notesSlide" Target="../notesSlides/notesSlide41.xml"/><Relationship Id="rId1" Type="http://schemas.openxmlformats.org/officeDocument/2006/relationships/slideLayout" Target="../slideLayouts/slideLayout5.xml"/><Relationship Id="rId4" Type="http://schemas.openxmlformats.org/officeDocument/2006/relationships/chart" Target="../charts/chart38.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8" Type="http://schemas.openxmlformats.org/officeDocument/2006/relationships/diagramData" Target="../diagrams/data4.xml"/><Relationship Id="rId3" Type="http://schemas.openxmlformats.org/officeDocument/2006/relationships/diagramData" Target="../diagrams/data3.xml"/><Relationship Id="rId7" Type="http://schemas.microsoft.com/office/2007/relationships/diagramDrawing" Target="../diagrams/drawing3.xml"/><Relationship Id="rId12" Type="http://schemas.microsoft.com/office/2007/relationships/diagramDrawing" Target="../diagrams/drawing4.xml"/><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diagramColors" Target="../diagrams/colors3.xml"/><Relationship Id="rId11" Type="http://schemas.openxmlformats.org/officeDocument/2006/relationships/diagramColors" Target="../diagrams/colors4.xml"/><Relationship Id="rId5" Type="http://schemas.openxmlformats.org/officeDocument/2006/relationships/diagramQuickStyle" Target="../diagrams/quickStyle3.xml"/><Relationship Id="rId10" Type="http://schemas.openxmlformats.org/officeDocument/2006/relationships/diagramQuickStyle" Target="../diagrams/quickStyle4.xml"/><Relationship Id="rId4" Type="http://schemas.openxmlformats.org/officeDocument/2006/relationships/diagramLayout" Target="../diagrams/layout3.xml"/><Relationship Id="rId9" Type="http://schemas.openxmlformats.org/officeDocument/2006/relationships/diagramLayout" Target="../diagrams/layout4.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a:xfrm>
            <a:off x="540544" y="1208336"/>
            <a:ext cx="8062912" cy="2364680"/>
          </a:xfrm>
        </p:spPr>
        <p:txBody>
          <a:bodyPr>
            <a:normAutofit fontScale="90000"/>
          </a:bodyPr>
          <a:lstStyle/>
          <a:p>
            <a:r>
              <a:rPr lang="de-DE" dirty="0" smtClean="0"/>
              <a:t>Matura </a:t>
            </a:r>
            <a:r>
              <a:rPr lang="de-DE" dirty="0" err="1" smtClean="0"/>
              <a:t>Presentation</a:t>
            </a:r>
            <a:r>
              <a:rPr lang="de-DE" dirty="0" smtClean="0"/>
              <a:t/>
            </a:r>
            <a:br>
              <a:rPr lang="de-DE" dirty="0" smtClean="0"/>
            </a:br>
            <a:r>
              <a:rPr lang="en-GB" dirty="0"/>
              <a:t/>
            </a:r>
            <a:br>
              <a:rPr lang="en-GB" dirty="0"/>
            </a:br>
            <a:r>
              <a:rPr lang="en-GB" dirty="0"/>
              <a:t> </a:t>
            </a:r>
            <a:r>
              <a:rPr lang="en-US" b="1" dirty="0">
                <a:effectLst/>
              </a:rPr>
              <a:t>Gender-Specific Differences </a:t>
            </a:r>
            <a:br>
              <a:rPr lang="en-US" b="1" dirty="0">
                <a:effectLst/>
              </a:rPr>
            </a:br>
            <a:r>
              <a:rPr lang="en-US" b="1" dirty="0">
                <a:effectLst/>
              </a:rPr>
              <a:t>in Bilingualism and </a:t>
            </a:r>
            <a:br>
              <a:rPr lang="en-US" b="1" dirty="0">
                <a:effectLst/>
              </a:rPr>
            </a:br>
            <a:r>
              <a:rPr lang="en-US" b="1" dirty="0">
                <a:effectLst/>
              </a:rPr>
              <a:t>Multilingualism</a:t>
            </a:r>
            <a:endParaRPr lang="de-CH" b="1" dirty="0">
              <a:effectLst/>
            </a:endParaRPr>
          </a:p>
        </p:txBody>
      </p:sp>
      <p:sp>
        <p:nvSpPr>
          <p:cNvPr id="3" name="Untertitel 2"/>
          <p:cNvSpPr>
            <a:spLocks noGrp="1"/>
          </p:cNvSpPr>
          <p:nvPr>
            <p:ph type="subTitle" idx="1"/>
          </p:nvPr>
        </p:nvSpPr>
        <p:spPr>
          <a:xfrm>
            <a:off x="540544" y="3764632"/>
            <a:ext cx="8062912" cy="1752600"/>
          </a:xfrm>
        </p:spPr>
        <p:txBody>
          <a:bodyPr>
            <a:normAutofit fontScale="85000" lnSpcReduction="20000"/>
          </a:bodyPr>
          <a:lstStyle/>
          <a:p>
            <a:r>
              <a:rPr lang="de-DE" dirty="0" smtClean="0"/>
              <a:t>Janice Butler</a:t>
            </a:r>
          </a:p>
          <a:p>
            <a:r>
              <a:rPr lang="de-DE" dirty="0" smtClean="0"/>
              <a:t>Class: W2015a</a:t>
            </a:r>
          </a:p>
          <a:p>
            <a:r>
              <a:rPr lang="de-DE" dirty="0" err="1" smtClean="0"/>
              <a:t>December</a:t>
            </a:r>
            <a:r>
              <a:rPr lang="de-DE" dirty="0" smtClean="0"/>
              <a:t> 2014</a:t>
            </a:r>
          </a:p>
          <a:p>
            <a:endParaRPr lang="de-DE" dirty="0"/>
          </a:p>
          <a:p>
            <a:r>
              <a:rPr lang="de-DE" dirty="0" err="1" smtClean="0"/>
              <a:t>Supervising</a:t>
            </a:r>
            <a:r>
              <a:rPr lang="de-DE" dirty="0" smtClean="0"/>
              <a:t> </a:t>
            </a:r>
            <a:r>
              <a:rPr lang="de-DE" dirty="0" err="1" smtClean="0"/>
              <a:t>Teacher</a:t>
            </a:r>
            <a:r>
              <a:rPr lang="de-DE" dirty="0" smtClean="0"/>
              <a:t>: Nelly </a:t>
            </a:r>
            <a:r>
              <a:rPr lang="de-DE" dirty="0" err="1" smtClean="0"/>
              <a:t>Fonje</a:t>
            </a:r>
            <a:endParaRPr lang="en-GB" dirty="0"/>
          </a:p>
        </p:txBody>
      </p:sp>
    </p:spTree>
    <p:extLst>
      <p:ext uri="{BB962C8B-B14F-4D97-AF65-F5344CB8AC3E}">
        <p14:creationId xmlns:p14="http://schemas.microsoft.com/office/powerpoint/2010/main" val="127385470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r>
              <a:rPr lang="en-GB" smtClean="0"/>
              <a:t>Janice Butler December 2014</a:t>
            </a:r>
            <a:endParaRPr lang="en-GB"/>
          </a:p>
        </p:txBody>
      </p:sp>
      <p:sp>
        <p:nvSpPr>
          <p:cNvPr id="5" name="Fußzeilenplatzhalter 4"/>
          <p:cNvSpPr>
            <a:spLocks noGrp="1"/>
          </p:cNvSpPr>
          <p:nvPr>
            <p:ph type="ftr" sz="quarter" idx="11"/>
          </p:nvPr>
        </p:nvSpPr>
        <p:spPr/>
        <p:txBody>
          <a:bodyPr/>
          <a:lstStyle/>
          <a:p>
            <a:r>
              <a:rPr lang="en-US" smtClean="0"/>
              <a:t>Gender-Specific Differences in Bilingualism and Multilingualism</a:t>
            </a:r>
            <a:endParaRPr lang="en-GB"/>
          </a:p>
        </p:txBody>
      </p:sp>
      <p:sp>
        <p:nvSpPr>
          <p:cNvPr id="6" name="Foliennummernplatzhalter 5"/>
          <p:cNvSpPr>
            <a:spLocks noGrp="1"/>
          </p:cNvSpPr>
          <p:nvPr>
            <p:ph type="sldNum" sz="quarter" idx="12"/>
          </p:nvPr>
        </p:nvSpPr>
        <p:spPr/>
        <p:txBody>
          <a:bodyPr/>
          <a:lstStyle/>
          <a:p>
            <a:fld id="{E2F6C3C6-92CF-4A8B-AB60-71D85A45AB6A}" type="slidenum">
              <a:rPr lang="en-GB" smtClean="0"/>
              <a:t>10</a:t>
            </a:fld>
            <a:endParaRPr lang="en-GB"/>
          </a:p>
        </p:txBody>
      </p:sp>
      <p:sp>
        <p:nvSpPr>
          <p:cNvPr id="2" name="Titel 1"/>
          <p:cNvSpPr>
            <a:spLocks noGrp="1"/>
          </p:cNvSpPr>
          <p:nvPr>
            <p:ph type="title"/>
          </p:nvPr>
        </p:nvSpPr>
        <p:spPr/>
        <p:txBody>
          <a:bodyPr/>
          <a:lstStyle/>
          <a:p>
            <a:r>
              <a:rPr lang="de-CH" dirty="0" smtClean="0"/>
              <a:t>The Experiment</a:t>
            </a:r>
            <a:endParaRPr lang="de-CH" dirty="0"/>
          </a:p>
        </p:txBody>
      </p:sp>
      <p:sp>
        <p:nvSpPr>
          <p:cNvPr id="3" name="Inhaltsplatzhalter 2"/>
          <p:cNvSpPr>
            <a:spLocks noGrp="1"/>
          </p:cNvSpPr>
          <p:nvPr>
            <p:ph type="body" idx="1"/>
          </p:nvPr>
        </p:nvSpPr>
        <p:spPr>
          <a:xfrm>
            <a:off x="381000" y="1633536"/>
            <a:ext cx="8070056" cy="4747792"/>
          </a:xfrm>
        </p:spPr>
        <p:txBody>
          <a:bodyPr>
            <a:normAutofit/>
          </a:bodyPr>
          <a:lstStyle/>
          <a:p>
            <a:pPr marL="397764" indent="-342900">
              <a:buFont typeface="Wingdings" panose="05000000000000000000" pitchFamily="2" charset="2"/>
              <a:buChar char="Ø"/>
            </a:pPr>
            <a:r>
              <a:rPr lang="de-CH" sz="2800" b="1" dirty="0" smtClean="0"/>
              <a:t>Hypothesis</a:t>
            </a:r>
          </a:p>
          <a:p>
            <a:pPr marL="64008" indent="0" algn="just">
              <a:buNone/>
            </a:pPr>
            <a:endParaRPr lang="en-GB" sz="2800" i="1" dirty="0" smtClean="0"/>
          </a:p>
          <a:p>
            <a:pPr marL="64008" indent="0" algn="just">
              <a:buNone/>
            </a:pPr>
            <a:r>
              <a:rPr lang="en-GB" sz="2800" i="1" dirty="0" smtClean="0"/>
              <a:t>The </a:t>
            </a:r>
            <a:r>
              <a:rPr lang="en-GB" sz="2800" i="1" dirty="0"/>
              <a:t>differences due to </a:t>
            </a:r>
            <a:r>
              <a:rPr lang="en-GB" sz="2800" i="1" dirty="0" smtClean="0"/>
              <a:t>gender, regarding </a:t>
            </a:r>
            <a:r>
              <a:rPr lang="en-GB" sz="2800" i="1" dirty="0"/>
              <a:t>multi-language acquisition, fluency and usage </a:t>
            </a:r>
            <a:r>
              <a:rPr lang="en-GB" sz="2800" i="1" dirty="0" smtClean="0"/>
              <a:t>in bilinguals are </a:t>
            </a:r>
            <a:r>
              <a:rPr lang="en-GB" sz="2800" i="1" dirty="0"/>
              <a:t>negligible, but </a:t>
            </a:r>
            <a:r>
              <a:rPr lang="en-GB" sz="2800" i="1" dirty="0" smtClean="0"/>
              <a:t>there </a:t>
            </a:r>
            <a:r>
              <a:rPr lang="en-GB" sz="2800" i="1" dirty="0"/>
              <a:t>may be special contexts (for instance high or low-status languages) where a statistical trend is recognizable for one gender or the </a:t>
            </a:r>
            <a:r>
              <a:rPr lang="en-GB" sz="2800" i="1" dirty="0" smtClean="0"/>
              <a:t>other.</a:t>
            </a:r>
            <a:endParaRPr lang="de-CH" sz="2800" dirty="0"/>
          </a:p>
        </p:txBody>
      </p:sp>
    </p:spTree>
    <p:extLst>
      <p:ext uri="{BB962C8B-B14F-4D97-AF65-F5344CB8AC3E}">
        <p14:creationId xmlns:p14="http://schemas.microsoft.com/office/powerpoint/2010/main" val="391362366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r>
              <a:rPr lang="en-GB" smtClean="0"/>
              <a:t>Janice Butler December 2014</a:t>
            </a:r>
            <a:endParaRPr lang="en-GB"/>
          </a:p>
        </p:txBody>
      </p:sp>
      <p:sp>
        <p:nvSpPr>
          <p:cNvPr id="5" name="Fußzeilenplatzhalter 4"/>
          <p:cNvSpPr>
            <a:spLocks noGrp="1"/>
          </p:cNvSpPr>
          <p:nvPr>
            <p:ph type="ftr" sz="quarter" idx="11"/>
          </p:nvPr>
        </p:nvSpPr>
        <p:spPr/>
        <p:txBody>
          <a:bodyPr/>
          <a:lstStyle/>
          <a:p>
            <a:r>
              <a:rPr lang="en-US" smtClean="0"/>
              <a:t>Gender-Specific Differences in Bilingualism and Multilingualism</a:t>
            </a:r>
            <a:endParaRPr lang="en-GB"/>
          </a:p>
        </p:txBody>
      </p:sp>
      <p:sp>
        <p:nvSpPr>
          <p:cNvPr id="6" name="Foliennummernplatzhalter 5"/>
          <p:cNvSpPr>
            <a:spLocks noGrp="1"/>
          </p:cNvSpPr>
          <p:nvPr>
            <p:ph type="sldNum" sz="quarter" idx="12"/>
          </p:nvPr>
        </p:nvSpPr>
        <p:spPr/>
        <p:txBody>
          <a:bodyPr/>
          <a:lstStyle/>
          <a:p>
            <a:fld id="{E2F6C3C6-92CF-4A8B-AB60-71D85A45AB6A}" type="slidenum">
              <a:rPr lang="en-GB" smtClean="0"/>
              <a:t>11</a:t>
            </a:fld>
            <a:endParaRPr lang="en-GB"/>
          </a:p>
        </p:txBody>
      </p:sp>
      <p:sp>
        <p:nvSpPr>
          <p:cNvPr id="2" name="Titel 1"/>
          <p:cNvSpPr>
            <a:spLocks noGrp="1"/>
          </p:cNvSpPr>
          <p:nvPr>
            <p:ph type="title"/>
          </p:nvPr>
        </p:nvSpPr>
        <p:spPr/>
        <p:txBody>
          <a:bodyPr/>
          <a:lstStyle/>
          <a:p>
            <a:r>
              <a:rPr lang="de-CH" dirty="0" smtClean="0"/>
              <a:t>The Experiment</a:t>
            </a:r>
            <a:endParaRPr lang="de-CH" dirty="0"/>
          </a:p>
        </p:txBody>
      </p:sp>
      <p:sp>
        <p:nvSpPr>
          <p:cNvPr id="3" name="Inhaltsplatzhalter 2"/>
          <p:cNvSpPr>
            <a:spLocks noGrp="1"/>
          </p:cNvSpPr>
          <p:nvPr>
            <p:ph type="body" idx="1"/>
          </p:nvPr>
        </p:nvSpPr>
        <p:spPr>
          <a:xfrm>
            <a:off x="381000" y="1340768"/>
            <a:ext cx="8070056" cy="5040560"/>
          </a:xfrm>
        </p:spPr>
        <p:txBody>
          <a:bodyPr>
            <a:normAutofit/>
          </a:bodyPr>
          <a:lstStyle/>
          <a:p>
            <a:pPr marL="397764" indent="-342900">
              <a:buFont typeface="Wingdings" panose="05000000000000000000" pitchFamily="2" charset="2"/>
              <a:buChar char="Ø"/>
            </a:pPr>
            <a:r>
              <a:rPr lang="de-CH" sz="2800" b="1" dirty="0" err="1" smtClean="0"/>
              <a:t>Approaches</a:t>
            </a:r>
            <a:r>
              <a:rPr lang="de-CH" sz="2800" b="1" dirty="0" smtClean="0"/>
              <a:t> </a:t>
            </a:r>
            <a:r>
              <a:rPr lang="de-CH" sz="2800" b="1" dirty="0" err="1" smtClean="0"/>
              <a:t>to</a:t>
            </a:r>
            <a:r>
              <a:rPr lang="de-CH" sz="2800" b="1" dirty="0" smtClean="0"/>
              <a:t> Data Collection</a:t>
            </a:r>
          </a:p>
          <a:p>
            <a:pPr marL="64008" indent="0" algn="just">
              <a:buNone/>
            </a:pPr>
            <a:endParaRPr lang="en-GB" sz="2800" i="1" dirty="0" smtClean="0"/>
          </a:p>
        </p:txBody>
      </p:sp>
      <p:grpSp>
        <p:nvGrpSpPr>
          <p:cNvPr id="7" name="Gruppieren 6"/>
          <p:cNvGrpSpPr>
            <a:grpSpLocks/>
          </p:cNvGrpSpPr>
          <p:nvPr/>
        </p:nvGrpSpPr>
        <p:grpSpPr>
          <a:xfrm>
            <a:off x="381000" y="2156620"/>
            <a:ext cx="8367464" cy="4211537"/>
            <a:chOff x="-223018" y="0"/>
            <a:chExt cx="6319018" cy="3474700"/>
          </a:xfrm>
        </p:grpSpPr>
        <p:graphicFrame>
          <p:nvGraphicFramePr>
            <p:cNvPr id="8" name="Diagramm 7"/>
            <p:cNvGraphicFramePr/>
            <p:nvPr>
              <p:extLst>
                <p:ext uri="{D42A27DB-BD31-4B8C-83A1-F6EECF244321}">
                  <p14:modId xmlns:p14="http://schemas.microsoft.com/office/powerpoint/2010/main" val="1625507595"/>
                </p:ext>
              </p:extLst>
            </p:nvPr>
          </p:nvGraphicFramePr>
          <p:xfrm>
            <a:off x="0" y="0"/>
            <a:ext cx="6096000" cy="30401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9" name="Diagramm 8"/>
            <p:cNvGraphicFramePr/>
            <p:nvPr>
              <p:extLst>
                <p:ext uri="{D42A27DB-BD31-4B8C-83A1-F6EECF244321}">
                  <p14:modId xmlns:p14="http://schemas.microsoft.com/office/powerpoint/2010/main" val="1817479002"/>
                </p:ext>
              </p:extLst>
            </p:nvPr>
          </p:nvGraphicFramePr>
          <p:xfrm>
            <a:off x="-223018" y="2297372"/>
            <a:ext cx="6209180" cy="117732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pSp>
      <p:sp>
        <p:nvSpPr>
          <p:cNvPr id="10" name="Textfeld 9"/>
          <p:cNvSpPr txBox="1"/>
          <p:nvPr/>
        </p:nvSpPr>
        <p:spPr>
          <a:xfrm rot="17649663">
            <a:off x="4778343" y="3082455"/>
            <a:ext cx="4479408" cy="2247424"/>
          </a:xfrm>
          <a:prstGeom prst="roundRect">
            <a:avLst/>
          </a:prstGeom>
          <a:solidFill>
            <a:schemeClr val="tx2">
              <a:lumMod val="40000"/>
              <a:lumOff val="60000"/>
              <a:alpha val="25000"/>
            </a:schemeClr>
          </a:solidFill>
          <a:ln w="38100">
            <a:solidFill>
              <a:schemeClr val="accent6">
                <a:lumMod val="75000"/>
              </a:schemeClr>
            </a:solidFill>
          </a:ln>
        </p:spPr>
        <p:style>
          <a:lnRef idx="1">
            <a:schemeClr val="accent3"/>
          </a:lnRef>
          <a:fillRef idx="2">
            <a:schemeClr val="accent3"/>
          </a:fillRef>
          <a:effectRef idx="1">
            <a:schemeClr val="accent3"/>
          </a:effectRef>
          <a:fontRef idx="minor">
            <a:schemeClr val="dk1"/>
          </a:fontRef>
        </p:style>
        <p:txBody>
          <a:bodyPr wrap="square" rtlCol="0">
            <a:spAutoFit/>
          </a:bodyPr>
          <a:lstStyle/>
          <a:p>
            <a:endParaRPr lang="de-CH" dirty="0" smtClean="0"/>
          </a:p>
          <a:p>
            <a:endParaRPr lang="de-CH" dirty="0"/>
          </a:p>
          <a:p>
            <a:endParaRPr lang="de-CH" dirty="0" smtClean="0"/>
          </a:p>
          <a:p>
            <a:endParaRPr lang="de-CH" dirty="0"/>
          </a:p>
          <a:p>
            <a:endParaRPr lang="de-CH" dirty="0" smtClean="0"/>
          </a:p>
          <a:p>
            <a:endParaRPr lang="de-CH" dirty="0"/>
          </a:p>
          <a:p>
            <a:endParaRPr lang="de-CH" dirty="0"/>
          </a:p>
        </p:txBody>
      </p:sp>
    </p:spTree>
    <p:extLst>
      <p:ext uri="{BB962C8B-B14F-4D97-AF65-F5344CB8AC3E}">
        <p14:creationId xmlns:p14="http://schemas.microsoft.com/office/powerpoint/2010/main" val="967871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0" fill="hold"/>
                                        <p:tgtEl>
                                          <p:spTgt spid="10"/>
                                        </p:tgtEl>
                                        <p:attrNameLst>
                                          <p:attrName>ppt_x</p:attrName>
                                        </p:attrNameLst>
                                      </p:cBhvr>
                                      <p:tavLst>
                                        <p:tav tm="0">
                                          <p:val>
                                            <p:strVal val="0-#ppt_w/2"/>
                                          </p:val>
                                        </p:tav>
                                        <p:tav tm="100000">
                                          <p:val>
                                            <p:strVal val="#ppt_x"/>
                                          </p:val>
                                        </p:tav>
                                      </p:tavLst>
                                    </p:anim>
                                    <p:anim calcmode="lin" valueType="num">
                                      <p:cBhvr additive="base">
                                        <p:cTn id="8" dur="50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r>
              <a:rPr lang="en-GB" smtClean="0"/>
              <a:t>Janice Butler December 2014</a:t>
            </a:r>
            <a:endParaRPr lang="en-GB"/>
          </a:p>
        </p:txBody>
      </p:sp>
      <p:sp>
        <p:nvSpPr>
          <p:cNvPr id="5" name="Fußzeilenplatzhalter 4"/>
          <p:cNvSpPr>
            <a:spLocks noGrp="1"/>
          </p:cNvSpPr>
          <p:nvPr>
            <p:ph type="ftr" sz="quarter" idx="11"/>
          </p:nvPr>
        </p:nvSpPr>
        <p:spPr/>
        <p:txBody>
          <a:bodyPr/>
          <a:lstStyle/>
          <a:p>
            <a:r>
              <a:rPr lang="en-US" smtClean="0"/>
              <a:t>Gender-Specific Differences in Bilingualism and Multilingualism</a:t>
            </a:r>
            <a:endParaRPr lang="en-GB"/>
          </a:p>
        </p:txBody>
      </p:sp>
      <p:sp>
        <p:nvSpPr>
          <p:cNvPr id="6" name="Foliennummernplatzhalter 5"/>
          <p:cNvSpPr>
            <a:spLocks noGrp="1"/>
          </p:cNvSpPr>
          <p:nvPr>
            <p:ph type="sldNum" sz="quarter" idx="12"/>
          </p:nvPr>
        </p:nvSpPr>
        <p:spPr/>
        <p:txBody>
          <a:bodyPr/>
          <a:lstStyle/>
          <a:p>
            <a:fld id="{E2F6C3C6-92CF-4A8B-AB60-71D85A45AB6A}" type="slidenum">
              <a:rPr lang="en-GB" smtClean="0"/>
              <a:t>12</a:t>
            </a:fld>
            <a:endParaRPr lang="en-GB"/>
          </a:p>
        </p:txBody>
      </p:sp>
      <p:sp>
        <p:nvSpPr>
          <p:cNvPr id="2" name="Titel 1"/>
          <p:cNvSpPr>
            <a:spLocks noGrp="1"/>
          </p:cNvSpPr>
          <p:nvPr>
            <p:ph type="title"/>
          </p:nvPr>
        </p:nvSpPr>
        <p:spPr/>
        <p:txBody>
          <a:bodyPr/>
          <a:lstStyle/>
          <a:p>
            <a:r>
              <a:rPr lang="de-CH" dirty="0" smtClean="0"/>
              <a:t>The Experiment</a:t>
            </a:r>
            <a:endParaRPr lang="de-CH" dirty="0"/>
          </a:p>
        </p:txBody>
      </p:sp>
      <p:sp>
        <p:nvSpPr>
          <p:cNvPr id="3" name="Inhaltsplatzhalter 2"/>
          <p:cNvSpPr>
            <a:spLocks noGrp="1"/>
          </p:cNvSpPr>
          <p:nvPr>
            <p:ph type="body" idx="1"/>
          </p:nvPr>
        </p:nvSpPr>
        <p:spPr>
          <a:xfrm>
            <a:off x="381000" y="1340768"/>
            <a:ext cx="8070056" cy="5040560"/>
          </a:xfrm>
        </p:spPr>
        <p:txBody>
          <a:bodyPr>
            <a:normAutofit/>
          </a:bodyPr>
          <a:lstStyle/>
          <a:p>
            <a:pPr marL="397764" indent="-342900">
              <a:buFont typeface="Wingdings" panose="05000000000000000000" pitchFamily="2" charset="2"/>
              <a:buChar char="Ø"/>
            </a:pPr>
            <a:r>
              <a:rPr lang="de-CH" sz="3600" b="1" dirty="0" smtClean="0"/>
              <a:t>Implementation</a:t>
            </a:r>
          </a:p>
          <a:p>
            <a:pPr marL="512064" indent="-457200">
              <a:buFont typeface="Wingdings" panose="05000000000000000000" pitchFamily="2" charset="2"/>
              <a:buChar char="§"/>
            </a:pPr>
            <a:r>
              <a:rPr lang="de-CH" sz="2800" b="1" dirty="0" smtClean="0"/>
              <a:t>On-Line </a:t>
            </a:r>
            <a:r>
              <a:rPr lang="de-CH" sz="2800" b="1" dirty="0" err="1" smtClean="0"/>
              <a:t>Questionnaire</a:t>
            </a:r>
            <a:endParaRPr lang="de-CH" sz="2800" b="1" dirty="0" smtClean="0"/>
          </a:p>
          <a:p>
            <a:pPr marL="512064" indent="-457200">
              <a:buFont typeface="Wingdings" panose="05000000000000000000" pitchFamily="2" charset="2"/>
              <a:buChar char="§"/>
            </a:pPr>
            <a:r>
              <a:rPr lang="de-CH" sz="2800" b="1" dirty="0" err="1" smtClean="0"/>
              <a:t>Questionnaire</a:t>
            </a:r>
            <a:r>
              <a:rPr lang="de-CH" sz="2800" b="1" dirty="0" smtClean="0"/>
              <a:t> </a:t>
            </a:r>
            <a:r>
              <a:rPr lang="de-CH" sz="2800" b="1" dirty="0" err="1"/>
              <a:t>q</a:t>
            </a:r>
            <a:r>
              <a:rPr lang="de-CH" sz="2800" b="1" dirty="0" err="1" smtClean="0"/>
              <a:t>uestions</a:t>
            </a:r>
            <a:r>
              <a:rPr lang="de-CH" sz="2800" b="1" dirty="0" smtClean="0"/>
              <a:t> </a:t>
            </a:r>
            <a:r>
              <a:rPr lang="de-CH" sz="2800" b="1" dirty="0" err="1" smtClean="0"/>
              <a:t>based</a:t>
            </a:r>
            <a:r>
              <a:rPr lang="de-CH" sz="2800" b="1" dirty="0" smtClean="0"/>
              <a:t> on LEAP-Q </a:t>
            </a:r>
            <a:r>
              <a:rPr lang="de-CH" sz="2800" b="1" dirty="0" err="1" smtClean="0"/>
              <a:t>research</a:t>
            </a:r>
            <a:r>
              <a:rPr lang="de-CH" sz="2800" b="1" dirty="0" smtClean="0"/>
              <a:t>*</a:t>
            </a:r>
          </a:p>
          <a:p>
            <a:pPr marL="512064" indent="-457200">
              <a:buFont typeface="Wingdings" panose="05000000000000000000" pitchFamily="2" charset="2"/>
              <a:buChar char="§"/>
            </a:pPr>
            <a:r>
              <a:rPr lang="de-CH" sz="2800" b="1" dirty="0" smtClean="0"/>
              <a:t>Additional </a:t>
            </a:r>
            <a:r>
              <a:rPr lang="de-CH" sz="2800" b="1" dirty="0" err="1" smtClean="0"/>
              <a:t>questions</a:t>
            </a:r>
            <a:endParaRPr lang="de-CH" sz="2800" b="1" dirty="0" smtClean="0"/>
          </a:p>
          <a:p>
            <a:pPr marL="64008" indent="0" algn="just">
              <a:buNone/>
            </a:pPr>
            <a:endParaRPr lang="en-GB" sz="2800" i="1" dirty="0" smtClean="0"/>
          </a:p>
        </p:txBody>
      </p:sp>
      <p:sp>
        <p:nvSpPr>
          <p:cNvPr id="11" name="Textfeld 10"/>
          <p:cNvSpPr txBox="1"/>
          <p:nvPr/>
        </p:nvSpPr>
        <p:spPr>
          <a:xfrm>
            <a:off x="251520" y="6011996"/>
            <a:ext cx="5544616" cy="369332"/>
          </a:xfrm>
          <a:prstGeom prst="rect">
            <a:avLst/>
          </a:prstGeom>
          <a:noFill/>
        </p:spPr>
        <p:txBody>
          <a:bodyPr wrap="square" rtlCol="0">
            <a:spAutoFit/>
          </a:bodyPr>
          <a:lstStyle/>
          <a:p>
            <a:r>
              <a:rPr lang="en-GB" dirty="0" smtClean="0"/>
              <a:t>*) Marian</a:t>
            </a:r>
            <a:r>
              <a:rPr lang="en-GB" dirty="0"/>
              <a:t>, </a:t>
            </a:r>
            <a:r>
              <a:rPr lang="en-GB" dirty="0" err="1"/>
              <a:t>Blumenfeld</a:t>
            </a:r>
            <a:r>
              <a:rPr lang="en-GB" dirty="0"/>
              <a:t>, &amp; </a:t>
            </a:r>
            <a:r>
              <a:rPr lang="en-GB" dirty="0" err="1"/>
              <a:t>Kaushanskaya</a:t>
            </a:r>
            <a:r>
              <a:rPr lang="en-GB" dirty="0"/>
              <a:t>, 2007</a:t>
            </a:r>
            <a:endParaRPr lang="de-CH" dirty="0"/>
          </a:p>
        </p:txBody>
      </p:sp>
    </p:spTree>
    <p:extLst>
      <p:ext uri="{BB962C8B-B14F-4D97-AF65-F5344CB8AC3E}">
        <p14:creationId xmlns:p14="http://schemas.microsoft.com/office/powerpoint/2010/main" val="102816629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p:txBody>
          <a:bodyPr/>
          <a:lstStyle/>
          <a:p>
            <a:r>
              <a:rPr lang="de-CH" dirty="0" smtClean="0"/>
              <a:t>The </a:t>
            </a:r>
            <a:r>
              <a:rPr lang="de-CH" dirty="0" err="1" smtClean="0"/>
              <a:t>Questionnaire</a:t>
            </a:r>
            <a:r>
              <a:rPr lang="de-CH" dirty="0" smtClean="0"/>
              <a:t> I</a:t>
            </a:r>
            <a:endParaRPr lang="de-CH" dirty="0"/>
          </a:p>
        </p:txBody>
      </p:sp>
      <p:sp>
        <p:nvSpPr>
          <p:cNvPr id="7" name="Inhaltsplatzhalter 6"/>
          <p:cNvSpPr>
            <a:spLocks noGrp="1"/>
          </p:cNvSpPr>
          <p:nvPr>
            <p:ph idx="1"/>
          </p:nvPr>
        </p:nvSpPr>
        <p:spPr/>
        <p:txBody>
          <a:bodyPr>
            <a:normAutofit/>
          </a:bodyPr>
          <a:lstStyle/>
          <a:p>
            <a:r>
              <a:rPr lang="en-GB" dirty="0"/>
              <a:t>Biographical data </a:t>
            </a:r>
            <a:endParaRPr lang="en-GB" dirty="0" smtClean="0"/>
          </a:p>
          <a:p>
            <a:pPr lvl="1"/>
            <a:r>
              <a:rPr lang="en-GB" sz="2800" dirty="0"/>
              <a:t>age, gender, </a:t>
            </a:r>
            <a:r>
              <a:rPr lang="en-GB" sz="2800" dirty="0" smtClean="0"/>
              <a:t>education</a:t>
            </a:r>
          </a:p>
          <a:p>
            <a:pPr lvl="1"/>
            <a:r>
              <a:rPr lang="en-GB" sz="2800" dirty="0"/>
              <a:t>countries of residence </a:t>
            </a:r>
            <a:endParaRPr lang="en-GB" sz="2800" dirty="0" smtClean="0"/>
          </a:p>
          <a:p>
            <a:pPr lvl="1"/>
            <a:r>
              <a:rPr lang="en-GB" sz="2800" dirty="0"/>
              <a:t>Impairments/disabilities</a:t>
            </a:r>
            <a:endParaRPr lang="en-GB" dirty="0"/>
          </a:p>
          <a:p>
            <a:r>
              <a:rPr lang="en-GB" dirty="0" smtClean="0"/>
              <a:t>Language </a:t>
            </a:r>
            <a:r>
              <a:rPr lang="en-GB" dirty="0"/>
              <a:t>history </a:t>
            </a:r>
            <a:endParaRPr lang="en-GB" dirty="0" smtClean="0"/>
          </a:p>
          <a:p>
            <a:pPr lvl="1"/>
            <a:r>
              <a:rPr lang="en-GB" sz="2800" dirty="0"/>
              <a:t>Languages </a:t>
            </a:r>
            <a:r>
              <a:rPr lang="en-GB" sz="2800" dirty="0" smtClean="0"/>
              <a:t>ordered by </a:t>
            </a:r>
            <a:r>
              <a:rPr lang="en-GB" sz="2800" dirty="0"/>
              <a:t>strength, acquisition and emotionality </a:t>
            </a:r>
            <a:endParaRPr lang="en-GB" sz="2800" dirty="0" smtClean="0"/>
          </a:p>
          <a:p>
            <a:pPr lvl="1"/>
            <a:r>
              <a:rPr lang="en-GB" sz="2800" dirty="0"/>
              <a:t>Language preferences, specified in percentages for reading and speaking</a:t>
            </a:r>
          </a:p>
          <a:p>
            <a:pPr lvl="1"/>
            <a:endParaRPr lang="en-GB" dirty="0"/>
          </a:p>
          <a:p>
            <a:pPr marL="64008" indent="0">
              <a:buNone/>
            </a:pPr>
            <a:endParaRPr lang="en-GB" dirty="0"/>
          </a:p>
        </p:txBody>
      </p:sp>
      <p:sp>
        <p:nvSpPr>
          <p:cNvPr id="2" name="Datumsplatzhalter 1"/>
          <p:cNvSpPr>
            <a:spLocks noGrp="1"/>
          </p:cNvSpPr>
          <p:nvPr>
            <p:ph type="dt" sz="half" idx="10"/>
          </p:nvPr>
        </p:nvSpPr>
        <p:spPr/>
        <p:txBody>
          <a:bodyPr/>
          <a:lstStyle/>
          <a:p>
            <a:r>
              <a:rPr lang="en-GB" smtClean="0"/>
              <a:t>Janice Butler December 2014</a:t>
            </a:r>
            <a:endParaRPr lang="en-GB"/>
          </a:p>
        </p:txBody>
      </p:sp>
      <p:sp>
        <p:nvSpPr>
          <p:cNvPr id="3" name="Fußzeilenplatzhalter 2"/>
          <p:cNvSpPr>
            <a:spLocks noGrp="1"/>
          </p:cNvSpPr>
          <p:nvPr>
            <p:ph type="ftr" sz="quarter" idx="11"/>
          </p:nvPr>
        </p:nvSpPr>
        <p:spPr/>
        <p:txBody>
          <a:bodyPr/>
          <a:lstStyle/>
          <a:p>
            <a:r>
              <a:rPr lang="en-US" smtClean="0"/>
              <a:t>Gender-Specific Differences in Bilingualism and Multilingualism</a:t>
            </a:r>
            <a:endParaRPr lang="en-GB"/>
          </a:p>
        </p:txBody>
      </p:sp>
      <p:sp>
        <p:nvSpPr>
          <p:cNvPr id="4" name="Foliennummernplatzhalter 3"/>
          <p:cNvSpPr>
            <a:spLocks noGrp="1"/>
          </p:cNvSpPr>
          <p:nvPr>
            <p:ph type="sldNum" sz="quarter" idx="12"/>
          </p:nvPr>
        </p:nvSpPr>
        <p:spPr/>
        <p:txBody>
          <a:bodyPr/>
          <a:lstStyle/>
          <a:p>
            <a:fld id="{E2F6C3C6-92CF-4A8B-AB60-71D85A45AB6A}" type="slidenum">
              <a:rPr lang="en-GB" smtClean="0"/>
              <a:t>13</a:t>
            </a:fld>
            <a:endParaRPr lang="en-GB"/>
          </a:p>
        </p:txBody>
      </p:sp>
    </p:spTree>
    <p:extLst>
      <p:ext uri="{BB962C8B-B14F-4D97-AF65-F5344CB8AC3E}">
        <p14:creationId xmlns:p14="http://schemas.microsoft.com/office/powerpoint/2010/main" val="108196432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p:txBody>
          <a:bodyPr/>
          <a:lstStyle/>
          <a:p>
            <a:r>
              <a:rPr lang="de-CH" dirty="0" smtClean="0"/>
              <a:t>The </a:t>
            </a:r>
            <a:r>
              <a:rPr lang="de-CH" dirty="0" err="1" smtClean="0"/>
              <a:t>Questionnaire</a:t>
            </a:r>
            <a:r>
              <a:rPr lang="de-CH" dirty="0" smtClean="0"/>
              <a:t> II</a:t>
            </a:r>
            <a:endParaRPr lang="de-CH" dirty="0"/>
          </a:p>
        </p:txBody>
      </p:sp>
      <p:sp>
        <p:nvSpPr>
          <p:cNvPr id="7" name="Inhaltsplatzhalter 6"/>
          <p:cNvSpPr>
            <a:spLocks noGrp="1"/>
          </p:cNvSpPr>
          <p:nvPr>
            <p:ph idx="1"/>
          </p:nvPr>
        </p:nvSpPr>
        <p:spPr/>
        <p:txBody>
          <a:bodyPr>
            <a:normAutofit lnSpcReduction="10000"/>
          </a:bodyPr>
          <a:lstStyle/>
          <a:p>
            <a:r>
              <a:rPr lang="en-GB" dirty="0" smtClean="0"/>
              <a:t>For each Language: L1, .., Ln</a:t>
            </a:r>
          </a:p>
          <a:p>
            <a:pPr lvl="1"/>
            <a:r>
              <a:rPr lang="en-GB" sz="2800" dirty="0"/>
              <a:t>Ages at which acquisition began and when fluency was </a:t>
            </a:r>
            <a:r>
              <a:rPr lang="en-GB" sz="2800" dirty="0" smtClean="0"/>
              <a:t>attained</a:t>
            </a:r>
          </a:p>
          <a:p>
            <a:pPr lvl="1"/>
            <a:r>
              <a:rPr lang="en-GB" sz="2800" dirty="0"/>
              <a:t>Amount of time spent speaking the language (various situations</a:t>
            </a:r>
            <a:r>
              <a:rPr lang="en-GB" sz="2800" dirty="0" smtClean="0"/>
              <a:t>)</a:t>
            </a:r>
          </a:p>
          <a:p>
            <a:pPr lvl="1"/>
            <a:r>
              <a:rPr lang="en-GB" sz="2800" dirty="0"/>
              <a:t>Proficiency (speaking, comprehension, reading) </a:t>
            </a:r>
          </a:p>
          <a:p>
            <a:pPr lvl="1"/>
            <a:r>
              <a:rPr lang="en-GB" sz="2800" dirty="0"/>
              <a:t>Amount of time exposed to the language (various situations</a:t>
            </a:r>
            <a:r>
              <a:rPr lang="en-GB" sz="2800" dirty="0" smtClean="0"/>
              <a:t>)</a:t>
            </a:r>
          </a:p>
          <a:p>
            <a:pPr lvl="1"/>
            <a:r>
              <a:rPr lang="en-GB" sz="2800" dirty="0"/>
              <a:t>Accent and code-switching/interference </a:t>
            </a:r>
            <a:endParaRPr lang="en-GB" dirty="0" smtClean="0"/>
          </a:p>
          <a:p>
            <a:pPr marL="64008" indent="0">
              <a:buNone/>
            </a:pPr>
            <a:endParaRPr lang="en-GB" dirty="0"/>
          </a:p>
        </p:txBody>
      </p:sp>
      <p:sp>
        <p:nvSpPr>
          <p:cNvPr id="2" name="Datumsplatzhalter 1"/>
          <p:cNvSpPr>
            <a:spLocks noGrp="1"/>
          </p:cNvSpPr>
          <p:nvPr>
            <p:ph type="dt" sz="half" idx="10"/>
          </p:nvPr>
        </p:nvSpPr>
        <p:spPr/>
        <p:txBody>
          <a:bodyPr/>
          <a:lstStyle/>
          <a:p>
            <a:r>
              <a:rPr lang="en-GB" smtClean="0"/>
              <a:t>Janice Butler December 2014</a:t>
            </a:r>
            <a:endParaRPr lang="en-GB"/>
          </a:p>
        </p:txBody>
      </p:sp>
      <p:sp>
        <p:nvSpPr>
          <p:cNvPr id="3" name="Fußzeilenplatzhalter 2"/>
          <p:cNvSpPr>
            <a:spLocks noGrp="1"/>
          </p:cNvSpPr>
          <p:nvPr>
            <p:ph type="ftr" sz="quarter" idx="11"/>
          </p:nvPr>
        </p:nvSpPr>
        <p:spPr/>
        <p:txBody>
          <a:bodyPr/>
          <a:lstStyle/>
          <a:p>
            <a:r>
              <a:rPr lang="en-US" smtClean="0"/>
              <a:t>Gender-Specific Differences in Bilingualism and Multilingualism</a:t>
            </a:r>
            <a:endParaRPr lang="en-GB"/>
          </a:p>
        </p:txBody>
      </p:sp>
      <p:sp>
        <p:nvSpPr>
          <p:cNvPr id="4" name="Foliennummernplatzhalter 3"/>
          <p:cNvSpPr>
            <a:spLocks noGrp="1"/>
          </p:cNvSpPr>
          <p:nvPr>
            <p:ph type="sldNum" sz="quarter" idx="12"/>
          </p:nvPr>
        </p:nvSpPr>
        <p:spPr/>
        <p:txBody>
          <a:bodyPr/>
          <a:lstStyle/>
          <a:p>
            <a:fld id="{E2F6C3C6-92CF-4A8B-AB60-71D85A45AB6A}" type="slidenum">
              <a:rPr lang="en-GB" smtClean="0"/>
              <a:t>14</a:t>
            </a:fld>
            <a:endParaRPr lang="en-GB"/>
          </a:p>
        </p:txBody>
      </p:sp>
    </p:spTree>
    <p:extLst>
      <p:ext uri="{BB962C8B-B14F-4D97-AF65-F5344CB8AC3E}">
        <p14:creationId xmlns:p14="http://schemas.microsoft.com/office/powerpoint/2010/main" val="283422315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p:txBody>
          <a:bodyPr/>
          <a:lstStyle/>
          <a:p>
            <a:r>
              <a:rPr lang="de-CH" dirty="0" smtClean="0"/>
              <a:t>The </a:t>
            </a:r>
            <a:r>
              <a:rPr lang="de-CH" dirty="0" err="1" smtClean="0"/>
              <a:t>Questionnaire</a:t>
            </a:r>
            <a:r>
              <a:rPr lang="de-CH" dirty="0" smtClean="0"/>
              <a:t> III</a:t>
            </a:r>
            <a:endParaRPr lang="de-CH" dirty="0"/>
          </a:p>
        </p:txBody>
      </p:sp>
      <p:sp>
        <p:nvSpPr>
          <p:cNvPr id="7" name="Inhaltsplatzhalter 6"/>
          <p:cNvSpPr>
            <a:spLocks noGrp="1"/>
          </p:cNvSpPr>
          <p:nvPr>
            <p:ph idx="1"/>
          </p:nvPr>
        </p:nvSpPr>
        <p:spPr/>
        <p:txBody>
          <a:bodyPr>
            <a:normAutofit/>
          </a:bodyPr>
          <a:lstStyle/>
          <a:p>
            <a:pPr marL="64008" indent="0">
              <a:buNone/>
            </a:pPr>
            <a:r>
              <a:rPr lang="en-GB" dirty="0" smtClean="0"/>
              <a:t>Finally, some open-ended questions:</a:t>
            </a:r>
          </a:p>
          <a:p>
            <a:r>
              <a:rPr lang="en-GB" sz="3200" dirty="0"/>
              <a:t>M</a:t>
            </a:r>
            <a:r>
              <a:rPr lang="en-GB" sz="3200" dirty="0" smtClean="0"/>
              <a:t>yths/beliefs </a:t>
            </a:r>
            <a:r>
              <a:rPr lang="en-GB" sz="3200" dirty="0"/>
              <a:t>pertaining to multilinguals </a:t>
            </a:r>
            <a:endParaRPr lang="en-GB" sz="3200" dirty="0" smtClean="0"/>
          </a:p>
          <a:p>
            <a:r>
              <a:rPr lang="en-GB" sz="3200" dirty="0" smtClean="0"/>
              <a:t>Feedback </a:t>
            </a:r>
            <a:r>
              <a:rPr lang="en-GB" sz="3200" dirty="0"/>
              <a:t>on the survey </a:t>
            </a:r>
            <a:endParaRPr lang="en-GB" dirty="0" smtClean="0"/>
          </a:p>
          <a:p>
            <a:r>
              <a:rPr lang="en-GB" sz="3200" dirty="0" smtClean="0"/>
              <a:t>Option </a:t>
            </a:r>
            <a:r>
              <a:rPr lang="en-GB" sz="3200" dirty="0"/>
              <a:t>to receive the finished </a:t>
            </a:r>
            <a:r>
              <a:rPr lang="en-GB" sz="3200" dirty="0" err="1"/>
              <a:t>matura</a:t>
            </a:r>
            <a:r>
              <a:rPr lang="en-GB" sz="3200" dirty="0"/>
              <a:t> paper, if interested (as a reward for helping) </a:t>
            </a:r>
          </a:p>
          <a:p>
            <a:endParaRPr lang="en-GB" dirty="0" smtClean="0"/>
          </a:p>
        </p:txBody>
      </p:sp>
      <p:sp>
        <p:nvSpPr>
          <p:cNvPr id="2" name="Datumsplatzhalter 1"/>
          <p:cNvSpPr>
            <a:spLocks noGrp="1"/>
          </p:cNvSpPr>
          <p:nvPr>
            <p:ph type="dt" sz="half" idx="10"/>
          </p:nvPr>
        </p:nvSpPr>
        <p:spPr/>
        <p:txBody>
          <a:bodyPr/>
          <a:lstStyle/>
          <a:p>
            <a:r>
              <a:rPr lang="en-GB" smtClean="0"/>
              <a:t>Janice Butler December 2014</a:t>
            </a:r>
            <a:endParaRPr lang="en-GB"/>
          </a:p>
        </p:txBody>
      </p:sp>
      <p:sp>
        <p:nvSpPr>
          <p:cNvPr id="3" name="Fußzeilenplatzhalter 2"/>
          <p:cNvSpPr>
            <a:spLocks noGrp="1"/>
          </p:cNvSpPr>
          <p:nvPr>
            <p:ph type="ftr" sz="quarter" idx="11"/>
          </p:nvPr>
        </p:nvSpPr>
        <p:spPr/>
        <p:txBody>
          <a:bodyPr/>
          <a:lstStyle/>
          <a:p>
            <a:r>
              <a:rPr lang="en-US" smtClean="0"/>
              <a:t>Gender-Specific Differences in Bilingualism and Multilingualism</a:t>
            </a:r>
            <a:endParaRPr lang="en-GB"/>
          </a:p>
        </p:txBody>
      </p:sp>
      <p:sp>
        <p:nvSpPr>
          <p:cNvPr id="4" name="Foliennummernplatzhalter 3"/>
          <p:cNvSpPr>
            <a:spLocks noGrp="1"/>
          </p:cNvSpPr>
          <p:nvPr>
            <p:ph type="sldNum" sz="quarter" idx="12"/>
          </p:nvPr>
        </p:nvSpPr>
        <p:spPr/>
        <p:txBody>
          <a:bodyPr/>
          <a:lstStyle/>
          <a:p>
            <a:fld id="{E2F6C3C6-92CF-4A8B-AB60-71D85A45AB6A}" type="slidenum">
              <a:rPr lang="en-GB" smtClean="0"/>
              <a:t>15</a:t>
            </a:fld>
            <a:endParaRPr lang="en-GB"/>
          </a:p>
        </p:txBody>
      </p:sp>
    </p:spTree>
    <p:extLst>
      <p:ext uri="{BB962C8B-B14F-4D97-AF65-F5344CB8AC3E}">
        <p14:creationId xmlns:p14="http://schemas.microsoft.com/office/powerpoint/2010/main" val="398081753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p:txBody>
          <a:bodyPr/>
          <a:lstStyle/>
          <a:p>
            <a:r>
              <a:rPr lang="de-DE" dirty="0"/>
              <a:t>The Experimental </a:t>
            </a:r>
            <a:r>
              <a:rPr lang="de-DE" dirty="0" err="1"/>
              <a:t>Results</a:t>
            </a:r>
            <a:endParaRPr lang="de-CH" dirty="0"/>
          </a:p>
        </p:txBody>
      </p:sp>
      <p:sp>
        <p:nvSpPr>
          <p:cNvPr id="7" name="Inhaltsplatzhalter 6"/>
          <p:cNvSpPr>
            <a:spLocks noGrp="1"/>
          </p:cNvSpPr>
          <p:nvPr>
            <p:ph idx="1"/>
          </p:nvPr>
        </p:nvSpPr>
        <p:spPr>
          <a:xfrm>
            <a:off x="457200" y="1882808"/>
            <a:ext cx="8686800" cy="4572000"/>
          </a:xfrm>
        </p:spPr>
        <p:txBody>
          <a:bodyPr>
            <a:normAutofit/>
          </a:bodyPr>
          <a:lstStyle/>
          <a:p>
            <a:r>
              <a:rPr lang="de-DE" sz="3200" dirty="0"/>
              <a:t>Profile </a:t>
            </a:r>
            <a:r>
              <a:rPr lang="de-DE" sz="3200" dirty="0" err="1"/>
              <a:t>of</a:t>
            </a:r>
            <a:r>
              <a:rPr lang="de-DE" sz="3200" dirty="0"/>
              <a:t> </a:t>
            </a:r>
            <a:r>
              <a:rPr lang="de-DE" sz="3200" dirty="0" err="1"/>
              <a:t>the</a:t>
            </a:r>
            <a:r>
              <a:rPr lang="de-DE" sz="3200" dirty="0"/>
              <a:t> </a:t>
            </a:r>
            <a:r>
              <a:rPr lang="de-DE" sz="3200" dirty="0" err="1"/>
              <a:t>Participants</a:t>
            </a:r>
            <a:endParaRPr lang="de-DE" sz="3200" dirty="0"/>
          </a:p>
          <a:p>
            <a:r>
              <a:rPr lang="de-DE" sz="3200" dirty="0"/>
              <a:t>Analysis </a:t>
            </a:r>
            <a:r>
              <a:rPr lang="de-DE" sz="3200" dirty="0" err="1"/>
              <a:t>of</a:t>
            </a:r>
            <a:r>
              <a:rPr lang="de-DE" sz="3200" dirty="0"/>
              <a:t> Language </a:t>
            </a:r>
            <a:r>
              <a:rPr lang="de-DE" sz="3200" dirty="0" err="1"/>
              <a:t>U</a:t>
            </a:r>
            <a:r>
              <a:rPr lang="de-DE" sz="3200" dirty="0" err="1" smtClean="0"/>
              <a:t>se</a:t>
            </a:r>
            <a:r>
              <a:rPr lang="de-DE" sz="3200" dirty="0" smtClean="0"/>
              <a:t> </a:t>
            </a:r>
            <a:r>
              <a:rPr lang="de-DE" sz="3200" dirty="0"/>
              <a:t>versus Fluency</a:t>
            </a:r>
          </a:p>
          <a:p>
            <a:pPr lvl="1"/>
            <a:r>
              <a:rPr lang="de-DE" sz="2400" dirty="0"/>
              <a:t>	</a:t>
            </a:r>
            <a:r>
              <a:rPr lang="de-DE" sz="2400" dirty="0" err="1"/>
              <a:t>For</a:t>
            </a:r>
            <a:r>
              <a:rPr lang="de-DE" sz="2400" dirty="0"/>
              <a:t> all </a:t>
            </a:r>
            <a:r>
              <a:rPr lang="de-DE" sz="2400" dirty="0" err="1"/>
              <a:t>participants</a:t>
            </a:r>
            <a:endParaRPr lang="de-DE" sz="2400" dirty="0"/>
          </a:p>
          <a:p>
            <a:pPr lvl="1"/>
            <a:r>
              <a:rPr lang="de-DE" sz="2400" dirty="0"/>
              <a:t>	</a:t>
            </a:r>
            <a:r>
              <a:rPr lang="de-DE" sz="2400" dirty="0" err="1"/>
              <a:t>Differences</a:t>
            </a:r>
            <a:r>
              <a:rPr lang="de-DE" sz="2400" dirty="0"/>
              <a:t> </a:t>
            </a:r>
            <a:r>
              <a:rPr lang="de-DE" sz="2400" dirty="0" err="1"/>
              <a:t>for</a:t>
            </a:r>
            <a:r>
              <a:rPr lang="de-DE" sz="2400" dirty="0"/>
              <a:t> </a:t>
            </a:r>
            <a:r>
              <a:rPr lang="de-DE" sz="2400" dirty="0" err="1"/>
              <a:t>males</a:t>
            </a:r>
            <a:r>
              <a:rPr lang="de-DE" sz="2400" dirty="0"/>
              <a:t>/</a:t>
            </a:r>
            <a:r>
              <a:rPr lang="de-DE" sz="2400" dirty="0" err="1"/>
              <a:t>females</a:t>
            </a:r>
            <a:endParaRPr lang="de-DE" sz="2400" dirty="0"/>
          </a:p>
          <a:p>
            <a:r>
              <a:rPr lang="de-DE" sz="3200" dirty="0" err="1"/>
              <a:t>Comparison</a:t>
            </a:r>
            <a:r>
              <a:rPr lang="de-DE" sz="3200" dirty="0"/>
              <a:t> </a:t>
            </a:r>
            <a:r>
              <a:rPr lang="de-DE" sz="3200" dirty="0" err="1"/>
              <a:t>of</a:t>
            </a:r>
            <a:r>
              <a:rPr lang="de-DE" sz="3200" dirty="0"/>
              <a:t> Language </a:t>
            </a:r>
            <a:r>
              <a:rPr lang="de-DE" sz="3200" dirty="0" err="1"/>
              <a:t>usage</a:t>
            </a:r>
            <a:endParaRPr lang="de-DE" sz="3200" dirty="0"/>
          </a:p>
          <a:p>
            <a:pPr lvl="1"/>
            <a:r>
              <a:rPr lang="de-DE" sz="2400" dirty="0"/>
              <a:t>	</a:t>
            </a:r>
            <a:r>
              <a:rPr lang="de-DE" sz="2400" dirty="0" err="1"/>
              <a:t>Speaking</a:t>
            </a:r>
            <a:r>
              <a:rPr lang="de-DE" sz="2400" dirty="0"/>
              <a:t> m/f L1 – L6</a:t>
            </a:r>
          </a:p>
          <a:p>
            <a:pPr lvl="1"/>
            <a:r>
              <a:rPr lang="de-DE" sz="2400" dirty="0"/>
              <a:t>	Reading m/f L1 – L6</a:t>
            </a:r>
          </a:p>
          <a:p>
            <a:r>
              <a:rPr lang="de-DE" sz="3200" dirty="0" err="1"/>
              <a:t>Anomalous</a:t>
            </a:r>
            <a:r>
              <a:rPr lang="de-DE" sz="3200" dirty="0"/>
              <a:t> Groups</a:t>
            </a:r>
          </a:p>
          <a:p>
            <a:endParaRPr lang="de-DE" dirty="0" smtClean="0"/>
          </a:p>
        </p:txBody>
      </p:sp>
      <p:sp>
        <p:nvSpPr>
          <p:cNvPr id="2" name="Datumsplatzhalter 1"/>
          <p:cNvSpPr>
            <a:spLocks noGrp="1"/>
          </p:cNvSpPr>
          <p:nvPr>
            <p:ph type="dt" sz="half" idx="10"/>
          </p:nvPr>
        </p:nvSpPr>
        <p:spPr/>
        <p:txBody>
          <a:bodyPr/>
          <a:lstStyle/>
          <a:p>
            <a:r>
              <a:rPr lang="en-GB" smtClean="0"/>
              <a:t>Janice Butler December 2014</a:t>
            </a:r>
            <a:endParaRPr lang="en-GB"/>
          </a:p>
        </p:txBody>
      </p:sp>
      <p:sp>
        <p:nvSpPr>
          <p:cNvPr id="3" name="Fußzeilenplatzhalter 2"/>
          <p:cNvSpPr>
            <a:spLocks noGrp="1"/>
          </p:cNvSpPr>
          <p:nvPr>
            <p:ph type="ftr" sz="quarter" idx="11"/>
          </p:nvPr>
        </p:nvSpPr>
        <p:spPr/>
        <p:txBody>
          <a:bodyPr/>
          <a:lstStyle/>
          <a:p>
            <a:r>
              <a:rPr lang="en-US" smtClean="0"/>
              <a:t>Gender-Specific Differences in Bilingualism and Multilingualism</a:t>
            </a:r>
            <a:endParaRPr lang="en-GB"/>
          </a:p>
        </p:txBody>
      </p:sp>
      <p:sp>
        <p:nvSpPr>
          <p:cNvPr id="4" name="Foliennummernplatzhalter 3"/>
          <p:cNvSpPr>
            <a:spLocks noGrp="1"/>
          </p:cNvSpPr>
          <p:nvPr>
            <p:ph type="sldNum" sz="quarter" idx="12"/>
          </p:nvPr>
        </p:nvSpPr>
        <p:spPr/>
        <p:txBody>
          <a:bodyPr/>
          <a:lstStyle/>
          <a:p>
            <a:fld id="{E2F6C3C6-92CF-4A8B-AB60-71D85A45AB6A}" type="slidenum">
              <a:rPr lang="en-GB" smtClean="0"/>
              <a:t>16</a:t>
            </a:fld>
            <a:endParaRPr lang="en-GB"/>
          </a:p>
        </p:txBody>
      </p:sp>
    </p:spTree>
    <p:extLst>
      <p:ext uri="{BB962C8B-B14F-4D97-AF65-F5344CB8AC3E}">
        <p14:creationId xmlns:p14="http://schemas.microsoft.com/office/powerpoint/2010/main" val="83493737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r>
              <a:rPr lang="en-GB" smtClean="0"/>
              <a:t>Janice Butler December 2014</a:t>
            </a:r>
            <a:endParaRPr lang="en-GB"/>
          </a:p>
        </p:txBody>
      </p:sp>
      <p:sp>
        <p:nvSpPr>
          <p:cNvPr id="3" name="Fußzeilenplatzhalter 2"/>
          <p:cNvSpPr>
            <a:spLocks noGrp="1"/>
          </p:cNvSpPr>
          <p:nvPr>
            <p:ph type="ftr" sz="quarter" idx="11"/>
          </p:nvPr>
        </p:nvSpPr>
        <p:spPr/>
        <p:txBody>
          <a:bodyPr/>
          <a:lstStyle/>
          <a:p>
            <a:r>
              <a:rPr lang="en-US" smtClean="0"/>
              <a:t>Gender-Specific Differences in Bilingualism and Multilingualism</a:t>
            </a:r>
            <a:endParaRPr lang="en-GB"/>
          </a:p>
        </p:txBody>
      </p:sp>
      <p:sp>
        <p:nvSpPr>
          <p:cNvPr id="5" name="Foliennummernplatzhalter 4"/>
          <p:cNvSpPr>
            <a:spLocks noGrp="1"/>
          </p:cNvSpPr>
          <p:nvPr>
            <p:ph type="sldNum" sz="quarter" idx="12"/>
          </p:nvPr>
        </p:nvSpPr>
        <p:spPr/>
        <p:txBody>
          <a:bodyPr/>
          <a:lstStyle/>
          <a:p>
            <a:fld id="{E2F6C3C6-92CF-4A8B-AB60-71D85A45AB6A}" type="slidenum">
              <a:rPr lang="en-GB" smtClean="0"/>
              <a:t>17</a:t>
            </a:fld>
            <a:endParaRPr lang="en-GB"/>
          </a:p>
        </p:txBody>
      </p:sp>
      <p:sp>
        <p:nvSpPr>
          <p:cNvPr id="7" name="Titel 6"/>
          <p:cNvSpPr>
            <a:spLocks noGrp="1"/>
          </p:cNvSpPr>
          <p:nvPr>
            <p:ph type="title"/>
          </p:nvPr>
        </p:nvSpPr>
        <p:spPr>
          <a:xfrm>
            <a:off x="1524000" y="271464"/>
            <a:ext cx="6288360" cy="1362075"/>
          </a:xfrm>
        </p:spPr>
        <p:txBody>
          <a:bodyPr>
            <a:normAutofit/>
          </a:bodyPr>
          <a:lstStyle/>
          <a:p>
            <a:pPr algn="r"/>
            <a:r>
              <a:rPr lang="en-US" dirty="0" smtClean="0"/>
              <a:t>Age/Gender Distribution of the Participants</a:t>
            </a:r>
            <a:endParaRPr lang="de-CH" dirty="0"/>
          </a:p>
        </p:txBody>
      </p:sp>
      <p:graphicFrame>
        <p:nvGraphicFramePr>
          <p:cNvPr id="8" name="Diagramm 7"/>
          <p:cNvGraphicFramePr/>
          <p:nvPr>
            <p:extLst>
              <p:ext uri="{D42A27DB-BD31-4B8C-83A1-F6EECF244321}">
                <p14:modId xmlns:p14="http://schemas.microsoft.com/office/powerpoint/2010/main" val="916737939"/>
              </p:ext>
            </p:extLst>
          </p:nvPr>
        </p:nvGraphicFramePr>
        <p:xfrm>
          <a:off x="410345" y="836712"/>
          <a:ext cx="3384376" cy="240411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Diagramm 8"/>
          <p:cNvGraphicFramePr/>
          <p:nvPr>
            <p:extLst>
              <p:ext uri="{D42A27DB-BD31-4B8C-83A1-F6EECF244321}">
                <p14:modId xmlns:p14="http://schemas.microsoft.com/office/powerpoint/2010/main" val="1243617803"/>
              </p:ext>
            </p:extLst>
          </p:nvPr>
        </p:nvGraphicFramePr>
        <p:xfrm>
          <a:off x="683568" y="3284984"/>
          <a:ext cx="8064896" cy="3349223"/>
        </p:xfrm>
        <a:graphic>
          <a:graphicData uri="http://schemas.openxmlformats.org/drawingml/2006/chart">
            <c:chart xmlns:c="http://schemas.openxmlformats.org/drawingml/2006/chart" xmlns:r="http://schemas.openxmlformats.org/officeDocument/2006/relationships" r:id="rId4"/>
          </a:graphicData>
        </a:graphic>
      </p:graphicFrame>
      <p:sp>
        <p:nvSpPr>
          <p:cNvPr id="4" name="Textfeld 3"/>
          <p:cNvSpPr txBox="1"/>
          <p:nvPr/>
        </p:nvSpPr>
        <p:spPr>
          <a:xfrm rot="16200000">
            <a:off x="-57707" y="4458307"/>
            <a:ext cx="936104" cy="461665"/>
          </a:xfrm>
          <a:prstGeom prst="rect">
            <a:avLst/>
          </a:prstGeom>
          <a:noFill/>
        </p:spPr>
        <p:txBody>
          <a:bodyPr wrap="square" rtlCol="0">
            <a:spAutoFit/>
          </a:bodyPr>
          <a:lstStyle/>
          <a:p>
            <a:r>
              <a:rPr lang="de-DE" sz="2400" b="1" dirty="0" smtClean="0"/>
              <a:t>Age</a:t>
            </a:r>
            <a:endParaRPr lang="en-GB" sz="2400" b="1" dirty="0"/>
          </a:p>
        </p:txBody>
      </p:sp>
    </p:spTree>
    <p:extLst>
      <p:ext uri="{BB962C8B-B14F-4D97-AF65-F5344CB8AC3E}">
        <p14:creationId xmlns:p14="http://schemas.microsoft.com/office/powerpoint/2010/main" val="20569373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r>
              <a:rPr lang="en-GB" smtClean="0"/>
              <a:t>Janice Butler December 2014</a:t>
            </a:r>
            <a:endParaRPr lang="en-GB"/>
          </a:p>
        </p:txBody>
      </p:sp>
      <p:sp>
        <p:nvSpPr>
          <p:cNvPr id="3" name="Fußzeilenplatzhalter 2"/>
          <p:cNvSpPr>
            <a:spLocks noGrp="1"/>
          </p:cNvSpPr>
          <p:nvPr>
            <p:ph type="ftr" sz="quarter" idx="11"/>
          </p:nvPr>
        </p:nvSpPr>
        <p:spPr/>
        <p:txBody>
          <a:bodyPr/>
          <a:lstStyle/>
          <a:p>
            <a:r>
              <a:rPr lang="en-US" smtClean="0"/>
              <a:t>Gender-Specific Differences in Bilingualism and Multilingualism</a:t>
            </a:r>
            <a:endParaRPr lang="en-GB"/>
          </a:p>
        </p:txBody>
      </p:sp>
      <p:sp>
        <p:nvSpPr>
          <p:cNvPr id="5" name="Foliennummernplatzhalter 4"/>
          <p:cNvSpPr>
            <a:spLocks noGrp="1"/>
          </p:cNvSpPr>
          <p:nvPr>
            <p:ph type="sldNum" sz="quarter" idx="12"/>
          </p:nvPr>
        </p:nvSpPr>
        <p:spPr/>
        <p:txBody>
          <a:bodyPr/>
          <a:lstStyle/>
          <a:p>
            <a:fld id="{E2F6C3C6-92CF-4A8B-AB60-71D85A45AB6A}" type="slidenum">
              <a:rPr lang="en-GB" smtClean="0"/>
              <a:t>18</a:t>
            </a:fld>
            <a:endParaRPr lang="en-GB"/>
          </a:p>
        </p:txBody>
      </p:sp>
      <p:sp>
        <p:nvSpPr>
          <p:cNvPr id="7" name="Titel 6"/>
          <p:cNvSpPr>
            <a:spLocks noGrp="1"/>
          </p:cNvSpPr>
          <p:nvPr>
            <p:ph type="title"/>
          </p:nvPr>
        </p:nvSpPr>
        <p:spPr>
          <a:xfrm>
            <a:off x="1524000" y="271464"/>
            <a:ext cx="6288360" cy="1362075"/>
          </a:xfrm>
        </p:spPr>
        <p:txBody>
          <a:bodyPr>
            <a:normAutofit/>
          </a:bodyPr>
          <a:lstStyle/>
          <a:p>
            <a:pPr algn="r"/>
            <a:r>
              <a:rPr lang="en-US" dirty="0" smtClean="0"/>
              <a:t>Educational Profile of the Participants</a:t>
            </a:r>
            <a:endParaRPr lang="de-CH" dirty="0"/>
          </a:p>
        </p:txBody>
      </p:sp>
      <p:graphicFrame>
        <p:nvGraphicFramePr>
          <p:cNvPr id="10" name="Diagramm 9"/>
          <p:cNvGraphicFramePr/>
          <p:nvPr>
            <p:extLst>
              <p:ext uri="{D42A27DB-BD31-4B8C-83A1-F6EECF244321}">
                <p14:modId xmlns:p14="http://schemas.microsoft.com/office/powerpoint/2010/main" val="987358180"/>
              </p:ext>
            </p:extLst>
          </p:nvPr>
        </p:nvGraphicFramePr>
        <p:xfrm>
          <a:off x="-468559" y="980729"/>
          <a:ext cx="5256584" cy="2448272"/>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1" name="Diagramm 10"/>
          <p:cNvGraphicFramePr/>
          <p:nvPr>
            <p:extLst>
              <p:ext uri="{D42A27DB-BD31-4B8C-83A1-F6EECF244321}">
                <p14:modId xmlns:p14="http://schemas.microsoft.com/office/powerpoint/2010/main" val="3259380244"/>
              </p:ext>
            </p:extLst>
          </p:nvPr>
        </p:nvGraphicFramePr>
        <p:xfrm>
          <a:off x="179512" y="3501008"/>
          <a:ext cx="8831228" cy="2736304"/>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85989401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r>
              <a:rPr lang="en-GB" smtClean="0"/>
              <a:t>Janice Butler December 2014</a:t>
            </a:r>
            <a:endParaRPr lang="en-GB"/>
          </a:p>
        </p:txBody>
      </p:sp>
      <p:sp>
        <p:nvSpPr>
          <p:cNvPr id="3" name="Fußzeilenplatzhalter 2"/>
          <p:cNvSpPr>
            <a:spLocks noGrp="1"/>
          </p:cNvSpPr>
          <p:nvPr>
            <p:ph type="ftr" sz="quarter" idx="11"/>
          </p:nvPr>
        </p:nvSpPr>
        <p:spPr/>
        <p:txBody>
          <a:bodyPr/>
          <a:lstStyle/>
          <a:p>
            <a:r>
              <a:rPr lang="en-US" smtClean="0"/>
              <a:t>Gender-Specific Differences in Bilingualism and Multilingualism</a:t>
            </a:r>
            <a:endParaRPr lang="en-GB"/>
          </a:p>
        </p:txBody>
      </p:sp>
      <p:sp>
        <p:nvSpPr>
          <p:cNvPr id="5" name="Foliennummernplatzhalter 4"/>
          <p:cNvSpPr>
            <a:spLocks noGrp="1"/>
          </p:cNvSpPr>
          <p:nvPr>
            <p:ph type="sldNum" sz="quarter" idx="12"/>
          </p:nvPr>
        </p:nvSpPr>
        <p:spPr/>
        <p:txBody>
          <a:bodyPr/>
          <a:lstStyle/>
          <a:p>
            <a:fld id="{E2F6C3C6-92CF-4A8B-AB60-71D85A45AB6A}" type="slidenum">
              <a:rPr lang="en-GB" smtClean="0"/>
              <a:t>19</a:t>
            </a:fld>
            <a:endParaRPr lang="en-GB"/>
          </a:p>
        </p:txBody>
      </p:sp>
      <p:sp>
        <p:nvSpPr>
          <p:cNvPr id="7" name="Titel 6"/>
          <p:cNvSpPr>
            <a:spLocks noGrp="1"/>
          </p:cNvSpPr>
          <p:nvPr>
            <p:ph type="title"/>
          </p:nvPr>
        </p:nvSpPr>
        <p:spPr>
          <a:xfrm>
            <a:off x="1524000" y="271464"/>
            <a:ext cx="6288360" cy="1362075"/>
          </a:xfrm>
        </p:spPr>
        <p:txBody>
          <a:bodyPr>
            <a:normAutofit/>
          </a:bodyPr>
          <a:lstStyle/>
          <a:p>
            <a:pPr algn="r"/>
            <a:r>
              <a:rPr lang="en-US" dirty="0" smtClean="0"/>
              <a:t>Educational Profile of the Participants</a:t>
            </a:r>
            <a:endParaRPr lang="de-CH" dirty="0"/>
          </a:p>
        </p:txBody>
      </p:sp>
      <p:graphicFrame>
        <p:nvGraphicFramePr>
          <p:cNvPr id="10" name="Diagramm 9"/>
          <p:cNvGraphicFramePr/>
          <p:nvPr>
            <p:extLst>
              <p:ext uri="{D42A27DB-BD31-4B8C-83A1-F6EECF244321}">
                <p14:modId xmlns:p14="http://schemas.microsoft.com/office/powerpoint/2010/main" val="1976352058"/>
              </p:ext>
            </p:extLst>
          </p:nvPr>
        </p:nvGraphicFramePr>
        <p:xfrm>
          <a:off x="-468559" y="980729"/>
          <a:ext cx="5256584" cy="2448272"/>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8" name="Diagramm 7"/>
          <p:cNvGraphicFramePr/>
          <p:nvPr>
            <p:extLst>
              <p:ext uri="{D42A27DB-BD31-4B8C-83A1-F6EECF244321}">
                <p14:modId xmlns:p14="http://schemas.microsoft.com/office/powerpoint/2010/main" val="828654314"/>
              </p:ext>
            </p:extLst>
          </p:nvPr>
        </p:nvGraphicFramePr>
        <p:xfrm>
          <a:off x="107504" y="3501008"/>
          <a:ext cx="8640960" cy="288032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56926634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r>
              <a:rPr lang="en-GB" smtClean="0"/>
              <a:t>Janice Butler December 2014</a:t>
            </a:r>
            <a:endParaRPr lang="en-GB"/>
          </a:p>
        </p:txBody>
      </p:sp>
      <p:sp>
        <p:nvSpPr>
          <p:cNvPr id="5" name="Fußzeilenplatzhalter 4"/>
          <p:cNvSpPr>
            <a:spLocks noGrp="1"/>
          </p:cNvSpPr>
          <p:nvPr>
            <p:ph type="ftr" sz="quarter" idx="11"/>
          </p:nvPr>
        </p:nvSpPr>
        <p:spPr/>
        <p:txBody>
          <a:bodyPr/>
          <a:lstStyle/>
          <a:p>
            <a:r>
              <a:rPr lang="en-US" smtClean="0"/>
              <a:t>Gender-Specific Differences in Bilingualism and Multilingualism</a:t>
            </a:r>
            <a:endParaRPr lang="en-GB"/>
          </a:p>
        </p:txBody>
      </p:sp>
      <p:sp>
        <p:nvSpPr>
          <p:cNvPr id="6" name="Foliennummernplatzhalter 5"/>
          <p:cNvSpPr>
            <a:spLocks noGrp="1"/>
          </p:cNvSpPr>
          <p:nvPr>
            <p:ph type="sldNum" sz="quarter" idx="12"/>
          </p:nvPr>
        </p:nvSpPr>
        <p:spPr/>
        <p:txBody>
          <a:bodyPr/>
          <a:lstStyle/>
          <a:p>
            <a:fld id="{E2F6C3C6-92CF-4A8B-AB60-71D85A45AB6A}" type="slidenum">
              <a:rPr lang="en-GB" smtClean="0"/>
              <a:t>2</a:t>
            </a:fld>
            <a:endParaRPr lang="en-GB"/>
          </a:p>
        </p:txBody>
      </p:sp>
    </p:spTree>
    <p:extLst>
      <p:ext uri="{BB962C8B-B14F-4D97-AF65-F5344CB8AC3E}">
        <p14:creationId xmlns:p14="http://schemas.microsoft.com/office/powerpoint/2010/main" val="50646008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r>
              <a:rPr lang="en-GB" smtClean="0"/>
              <a:t>Janice Butler December 2014</a:t>
            </a:r>
            <a:endParaRPr lang="en-GB"/>
          </a:p>
        </p:txBody>
      </p:sp>
      <p:sp>
        <p:nvSpPr>
          <p:cNvPr id="3" name="Fußzeilenplatzhalter 2"/>
          <p:cNvSpPr>
            <a:spLocks noGrp="1"/>
          </p:cNvSpPr>
          <p:nvPr>
            <p:ph type="ftr" sz="quarter" idx="11"/>
          </p:nvPr>
        </p:nvSpPr>
        <p:spPr/>
        <p:txBody>
          <a:bodyPr/>
          <a:lstStyle/>
          <a:p>
            <a:r>
              <a:rPr lang="en-US" smtClean="0"/>
              <a:t>Gender-Specific Differences in Bilingualism and Multilingualism</a:t>
            </a:r>
            <a:endParaRPr lang="en-GB"/>
          </a:p>
        </p:txBody>
      </p:sp>
      <p:sp>
        <p:nvSpPr>
          <p:cNvPr id="5" name="Foliennummernplatzhalter 4"/>
          <p:cNvSpPr>
            <a:spLocks noGrp="1"/>
          </p:cNvSpPr>
          <p:nvPr>
            <p:ph type="sldNum" sz="quarter" idx="12"/>
          </p:nvPr>
        </p:nvSpPr>
        <p:spPr/>
        <p:txBody>
          <a:bodyPr/>
          <a:lstStyle/>
          <a:p>
            <a:fld id="{E2F6C3C6-92CF-4A8B-AB60-71D85A45AB6A}" type="slidenum">
              <a:rPr lang="en-GB" smtClean="0"/>
              <a:t>20</a:t>
            </a:fld>
            <a:endParaRPr lang="en-GB"/>
          </a:p>
        </p:txBody>
      </p:sp>
      <p:sp>
        <p:nvSpPr>
          <p:cNvPr id="7" name="Titel 6"/>
          <p:cNvSpPr>
            <a:spLocks noGrp="1"/>
          </p:cNvSpPr>
          <p:nvPr>
            <p:ph type="title"/>
          </p:nvPr>
        </p:nvSpPr>
        <p:spPr/>
        <p:txBody>
          <a:bodyPr>
            <a:normAutofit/>
          </a:bodyPr>
          <a:lstStyle/>
          <a:p>
            <a:pPr algn="r"/>
            <a:r>
              <a:rPr lang="en-US" dirty="0"/>
              <a:t>Languages L1 - L6 of all Participants</a:t>
            </a:r>
            <a:endParaRPr lang="de-CH" dirty="0"/>
          </a:p>
        </p:txBody>
      </p:sp>
      <p:graphicFrame>
        <p:nvGraphicFramePr>
          <p:cNvPr id="6" name="Diagramm 5" title="Languages L1 - L6 of all Participants"/>
          <p:cNvGraphicFramePr>
            <a:graphicFrameLocks/>
          </p:cNvGraphicFramePr>
          <p:nvPr>
            <p:extLst>
              <p:ext uri="{D42A27DB-BD31-4B8C-83A1-F6EECF244321}">
                <p14:modId xmlns:p14="http://schemas.microsoft.com/office/powerpoint/2010/main" val="257959683"/>
              </p:ext>
            </p:extLst>
          </p:nvPr>
        </p:nvGraphicFramePr>
        <p:xfrm>
          <a:off x="122337" y="980728"/>
          <a:ext cx="8846472" cy="6173382"/>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43962731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r>
              <a:rPr lang="en-GB" smtClean="0"/>
              <a:t>Janice Butler December 2014</a:t>
            </a:r>
            <a:endParaRPr lang="en-GB"/>
          </a:p>
        </p:txBody>
      </p:sp>
      <p:sp>
        <p:nvSpPr>
          <p:cNvPr id="3" name="Fußzeilenplatzhalter 2"/>
          <p:cNvSpPr>
            <a:spLocks noGrp="1"/>
          </p:cNvSpPr>
          <p:nvPr>
            <p:ph type="ftr" sz="quarter" idx="11"/>
          </p:nvPr>
        </p:nvSpPr>
        <p:spPr/>
        <p:txBody>
          <a:bodyPr/>
          <a:lstStyle/>
          <a:p>
            <a:r>
              <a:rPr lang="en-US" smtClean="0"/>
              <a:t>Gender-Specific Differences in Bilingualism and Multilingualism</a:t>
            </a:r>
            <a:endParaRPr lang="en-GB"/>
          </a:p>
        </p:txBody>
      </p:sp>
      <p:sp>
        <p:nvSpPr>
          <p:cNvPr id="4" name="Foliennummernplatzhalter 3"/>
          <p:cNvSpPr>
            <a:spLocks noGrp="1"/>
          </p:cNvSpPr>
          <p:nvPr>
            <p:ph type="sldNum" sz="quarter" idx="12"/>
          </p:nvPr>
        </p:nvSpPr>
        <p:spPr/>
        <p:txBody>
          <a:bodyPr/>
          <a:lstStyle/>
          <a:p>
            <a:fld id="{E2F6C3C6-92CF-4A8B-AB60-71D85A45AB6A}" type="slidenum">
              <a:rPr lang="en-GB" smtClean="0"/>
              <a:t>21</a:t>
            </a:fld>
            <a:endParaRPr lang="en-GB"/>
          </a:p>
        </p:txBody>
      </p:sp>
      <p:sp>
        <p:nvSpPr>
          <p:cNvPr id="5" name="Titel 4"/>
          <p:cNvSpPr>
            <a:spLocks noGrp="1"/>
          </p:cNvSpPr>
          <p:nvPr>
            <p:ph type="title"/>
          </p:nvPr>
        </p:nvSpPr>
        <p:spPr/>
        <p:txBody>
          <a:bodyPr/>
          <a:lstStyle/>
          <a:p>
            <a:r>
              <a:rPr lang="de-CH" dirty="0" smtClean="0"/>
              <a:t>Legend </a:t>
            </a:r>
            <a:r>
              <a:rPr lang="de-CH" dirty="0" err="1" smtClean="0"/>
              <a:t>for</a:t>
            </a:r>
            <a:r>
              <a:rPr lang="de-CH" dirty="0" smtClean="0"/>
              <a:t> </a:t>
            </a:r>
            <a:r>
              <a:rPr lang="de-CH" dirty="0" err="1" smtClean="0"/>
              <a:t>Following</a:t>
            </a:r>
            <a:r>
              <a:rPr lang="de-CH" dirty="0" smtClean="0"/>
              <a:t> </a:t>
            </a:r>
            <a:r>
              <a:rPr lang="de-CH" dirty="0" err="1" smtClean="0"/>
              <a:t>Diagrams</a:t>
            </a:r>
            <a:endParaRPr lang="de-CH" dirty="0"/>
          </a:p>
        </p:txBody>
      </p:sp>
      <p:graphicFrame>
        <p:nvGraphicFramePr>
          <p:cNvPr id="7" name="Diagramm 6"/>
          <p:cNvGraphicFramePr/>
          <p:nvPr>
            <p:extLst>
              <p:ext uri="{D42A27DB-BD31-4B8C-83A1-F6EECF244321}">
                <p14:modId xmlns:p14="http://schemas.microsoft.com/office/powerpoint/2010/main" val="3790763145"/>
              </p:ext>
            </p:extLst>
          </p:nvPr>
        </p:nvGraphicFramePr>
        <p:xfrm>
          <a:off x="381000" y="1772816"/>
          <a:ext cx="8352928" cy="5751948"/>
        </p:xfrm>
        <a:graphic>
          <a:graphicData uri="http://schemas.openxmlformats.org/drawingml/2006/chart">
            <c:chart xmlns:c="http://schemas.openxmlformats.org/drawingml/2006/chart" xmlns:r="http://schemas.openxmlformats.org/officeDocument/2006/relationships" r:id="rId3"/>
          </a:graphicData>
        </a:graphic>
      </p:graphicFrame>
      <p:sp>
        <p:nvSpPr>
          <p:cNvPr id="8" name="Textfeld 7"/>
          <p:cNvSpPr txBox="1"/>
          <p:nvPr/>
        </p:nvSpPr>
        <p:spPr>
          <a:xfrm>
            <a:off x="539552" y="1988840"/>
            <a:ext cx="4479032" cy="1569660"/>
          </a:xfrm>
          <a:prstGeom prst="rect">
            <a:avLst/>
          </a:prstGeom>
          <a:noFill/>
        </p:spPr>
        <p:txBody>
          <a:bodyPr wrap="square" rtlCol="0">
            <a:spAutoFit/>
          </a:bodyPr>
          <a:lstStyle/>
          <a:p>
            <a:r>
              <a:rPr lang="de-CH" sz="2400" dirty="0" err="1"/>
              <a:t>Each</a:t>
            </a:r>
            <a:r>
              <a:rPr lang="de-CH" sz="2400" dirty="0"/>
              <a:t> Language L1 – L6 will </a:t>
            </a:r>
            <a:r>
              <a:rPr lang="de-CH" sz="2400" dirty="0" err="1"/>
              <a:t>be</a:t>
            </a:r>
            <a:r>
              <a:rPr lang="de-CH" sz="2400" dirty="0"/>
              <a:t> </a:t>
            </a:r>
            <a:r>
              <a:rPr lang="de-CH" sz="2400" dirty="0" err="1"/>
              <a:t>denoted</a:t>
            </a:r>
            <a:r>
              <a:rPr lang="de-CH" sz="2400" dirty="0"/>
              <a:t> </a:t>
            </a:r>
            <a:r>
              <a:rPr lang="de-CH" sz="2400" dirty="0" err="1"/>
              <a:t>by</a:t>
            </a:r>
            <a:r>
              <a:rPr lang="de-CH" sz="2400" dirty="0"/>
              <a:t> </a:t>
            </a:r>
            <a:r>
              <a:rPr lang="de-CH" sz="2400" dirty="0" err="1"/>
              <a:t>the</a:t>
            </a:r>
            <a:r>
              <a:rPr lang="de-CH" sz="2400" dirty="0"/>
              <a:t> </a:t>
            </a:r>
            <a:r>
              <a:rPr lang="de-CH" sz="2400" dirty="0" err="1"/>
              <a:t>following</a:t>
            </a:r>
            <a:r>
              <a:rPr lang="de-CH" sz="2400" dirty="0"/>
              <a:t> </a:t>
            </a:r>
            <a:r>
              <a:rPr lang="de-CH" sz="2400" dirty="0" smtClean="0"/>
              <a:t>6 </a:t>
            </a:r>
            <a:r>
              <a:rPr lang="de-CH" sz="2400" dirty="0" err="1" smtClean="0"/>
              <a:t>colours</a:t>
            </a:r>
            <a:r>
              <a:rPr lang="de-CH" sz="2400" dirty="0" smtClean="0"/>
              <a:t> in all </a:t>
            </a:r>
            <a:r>
              <a:rPr lang="de-CH" sz="2400" dirty="0" err="1" smtClean="0"/>
              <a:t>the</a:t>
            </a:r>
            <a:r>
              <a:rPr lang="de-CH" sz="2400" dirty="0" smtClean="0"/>
              <a:t> </a:t>
            </a:r>
            <a:r>
              <a:rPr lang="de-CH" sz="2400" dirty="0" err="1" smtClean="0"/>
              <a:t>following</a:t>
            </a:r>
            <a:r>
              <a:rPr lang="de-CH" sz="2400" dirty="0" smtClean="0"/>
              <a:t> </a:t>
            </a:r>
            <a:r>
              <a:rPr lang="de-CH" sz="2400" dirty="0" err="1" smtClean="0"/>
              <a:t>diagrams</a:t>
            </a:r>
            <a:endParaRPr lang="de-CH" sz="2400" dirty="0"/>
          </a:p>
        </p:txBody>
      </p:sp>
    </p:spTree>
    <p:extLst>
      <p:ext uri="{BB962C8B-B14F-4D97-AF65-F5344CB8AC3E}">
        <p14:creationId xmlns:p14="http://schemas.microsoft.com/office/powerpoint/2010/main" val="98462003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r>
              <a:rPr lang="en-GB" smtClean="0"/>
              <a:t>Janice Butler December 2014</a:t>
            </a:r>
            <a:endParaRPr lang="en-GB"/>
          </a:p>
        </p:txBody>
      </p:sp>
      <p:sp>
        <p:nvSpPr>
          <p:cNvPr id="3" name="Fußzeilenplatzhalter 2"/>
          <p:cNvSpPr>
            <a:spLocks noGrp="1"/>
          </p:cNvSpPr>
          <p:nvPr>
            <p:ph type="ftr" sz="quarter" idx="11"/>
          </p:nvPr>
        </p:nvSpPr>
        <p:spPr/>
        <p:txBody>
          <a:bodyPr/>
          <a:lstStyle/>
          <a:p>
            <a:r>
              <a:rPr lang="en-US" smtClean="0"/>
              <a:t>Gender-Specific Differences in Bilingualism and Multilingualism</a:t>
            </a:r>
            <a:endParaRPr lang="en-GB"/>
          </a:p>
        </p:txBody>
      </p:sp>
      <p:sp>
        <p:nvSpPr>
          <p:cNvPr id="4" name="Foliennummernplatzhalter 3"/>
          <p:cNvSpPr>
            <a:spLocks noGrp="1"/>
          </p:cNvSpPr>
          <p:nvPr>
            <p:ph type="sldNum" sz="quarter" idx="12"/>
          </p:nvPr>
        </p:nvSpPr>
        <p:spPr/>
        <p:txBody>
          <a:bodyPr/>
          <a:lstStyle/>
          <a:p>
            <a:fld id="{E2F6C3C6-92CF-4A8B-AB60-71D85A45AB6A}" type="slidenum">
              <a:rPr lang="en-GB" smtClean="0"/>
              <a:t>22</a:t>
            </a:fld>
            <a:endParaRPr lang="en-GB"/>
          </a:p>
        </p:txBody>
      </p:sp>
      <p:sp>
        <p:nvSpPr>
          <p:cNvPr id="5" name="Titel 4"/>
          <p:cNvSpPr>
            <a:spLocks noGrp="1"/>
          </p:cNvSpPr>
          <p:nvPr>
            <p:ph type="title"/>
          </p:nvPr>
        </p:nvSpPr>
        <p:spPr/>
        <p:txBody>
          <a:bodyPr/>
          <a:lstStyle/>
          <a:p>
            <a:pPr algn="r"/>
            <a:r>
              <a:rPr lang="de-DE" dirty="0"/>
              <a:t>Analysis </a:t>
            </a:r>
            <a:r>
              <a:rPr lang="de-DE" dirty="0" err="1"/>
              <a:t>of</a:t>
            </a:r>
            <a:r>
              <a:rPr lang="de-DE" dirty="0"/>
              <a:t> Language </a:t>
            </a:r>
            <a:r>
              <a:rPr lang="de-DE" dirty="0" err="1"/>
              <a:t>use</a:t>
            </a:r>
            <a:r>
              <a:rPr lang="de-DE" dirty="0"/>
              <a:t> versus </a:t>
            </a:r>
            <a:r>
              <a:rPr lang="de-DE" dirty="0" smtClean="0"/>
              <a:t>Fluency </a:t>
            </a:r>
            <a:r>
              <a:rPr lang="de-DE" dirty="0" smtClean="0">
                <a:solidFill>
                  <a:srgbClr val="0070C0"/>
                </a:solidFill>
              </a:rPr>
              <a:t>L1</a:t>
            </a:r>
            <a:endParaRPr lang="de-DE" dirty="0">
              <a:solidFill>
                <a:srgbClr val="0070C0"/>
              </a:solidFill>
            </a:endParaRPr>
          </a:p>
        </p:txBody>
      </p:sp>
      <p:graphicFrame>
        <p:nvGraphicFramePr>
          <p:cNvPr id="7" name="Diagramm 6"/>
          <p:cNvGraphicFramePr/>
          <p:nvPr>
            <p:extLst>
              <p:ext uri="{D42A27DB-BD31-4B8C-83A1-F6EECF244321}">
                <p14:modId xmlns:p14="http://schemas.microsoft.com/office/powerpoint/2010/main" val="3953898009"/>
              </p:ext>
            </p:extLst>
          </p:nvPr>
        </p:nvGraphicFramePr>
        <p:xfrm>
          <a:off x="1800000" y="1800000"/>
          <a:ext cx="5760000" cy="46800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722157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r>
              <a:rPr lang="en-GB" smtClean="0"/>
              <a:t>Janice Butler December 2014</a:t>
            </a:r>
            <a:endParaRPr lang="en-GB"/>
          </a:p>
        </p:txBody>
      </p:sp>
      <p:sp>
        <p:nvSpPr>
          <p:cNvPr id="3" name="Fußzeilenplatzhalter 2"/>
          <p:cNvSpPr>
            <a:spLocks noGrp="1"/>
          </p:cNvSpPr>
          <p:nvPr>
            <p:ph type="ftr" sz="quarter" idx="11"/>
          </p:nvPr>
        </p:nvSpPr>
        <p:spPr/>
        <p:txBody>
          <a:bodyPr/>
          <a:lstStyle/>
          <a:p>
            <a:r>
              <a:rPr lang="en-US" smtClean="0"/>
              <a:t>Gender-Specific Differences in Bilingualism and Multilingualism</a:t>
            </a:r>
            <a:endParaRPr lang="en-GB"/>
          </a:p>
        </p:txBody>
      </p:sp>
      <p:sp>
        <p:nvSpPr>
          <p:cNvPr id="4" name="Foliennummernplatzhalter 3"/>
          <p:cNvSpPr>
            <a:spLocks noGrp="1"/>
          </p:cNvSpPr>
          <p:nvPr>
            <p:ph type="sldNum" sz="quarter" idx="12"/>
          </p:nvPr>
        </p:nvSpPr>
        <p:spPr/>
        <p:txBody>
          <a:bodyPr/>
          <a:lstStyle/>
          <a:p>
            <a:fld id="{E2F6C3C6-92CF-4A8B-AB60-71D85A45AB6A}" type="slidenum">
              <a:rPr lang="en-GB" smtClean="0"/>
              <a:t>23</a:t>
            </a:fld>
            <a:endParaRPr lang="en-GB"/>
          </a:p>
        </p:txBody>
      </p:sp>
      <p:sp>
        <p:nvSpPr>
          <p:cNvPr id="5" name="Titel 4"/>
          <p:cNvSpPr>
            <a:spLocks noGrp="1"/>
          </p:cNvSpPr>
          <p:nvPr>
            <p:ph type="title"/>
          </p:nvPr>
        </p:nvSpPr>
        <p:spPr/>
        <p:txBody>
          <a:bodyPr/>
          <a:lstStyle/>
          <a:p>
            <a:pPr algn="r"/>
            <a:r>
              <a:rPr lang="de-DE" dirty="0"/>
              <a:t>Analysis </a:t>
            </a:r>
            <a:r>
              <a:rPr lang="de-DE" dirty="0" err="1"/>
              <a:t>of</a:t>
            </a:r>
            <a:r>
              <a:rPr lang="de-DE" dirty="0"/>
              <a:t> Language </a:t>
            </a:r>
            <a:r>
              <a:rPr lang="de-DE" dirty="0" err="1"/>
              <a:t>use</a:t>
            </a:r>
            <a:r>
              <a:rPr lang="de-DE" dirty="0"/>
              <a:t> versus </a:t>
            </a:r>
            <a:r>
              <a:rPr lang="de-DE" dirty="0" err="1" smtClean="0"/>
              <a:t>Fluency</a:t>
            </a:r>
            <a:r>
              <a:rPr lang="de-DE" dirty="0" smtClean="0"/>
              <a:t> </a:t>
            </a:r>
            <a:r>
              <a:rPr lang="de-DE" dirty="0" smtClean="0">
                <a:solidFill>
                  <a:srgbClr val="C00000"/>
                </a:solidFill>
              </a:rPr>
              <a:t>L2</a:t>
            </a:r>
            <a:endParaRPr lang="de-DE" dirty="0">
              <a:solidFill>
                <a:srgbClr val="C00000"/>
              </a:solidFill>
            </a:endParaRPr>
          </a:p>
        </p:txBody>
      </p:sp>
      <p:graphicFrame>
        <p:nvGraphicFramePr>
          <p:cNvPr id="8" name="Diagramm 7"/>
          <p:cNvGraphicFramePr/>
          <p:nvPr>
            <p:extLst>
              <p:ext uri="{D42A27DB-BD31-4B8C-83A1-F6EECF244321}">
                <p14:modId xmlns:p14="http://schemas.microsoft.com/office/powerpoint/2010/main" val="1070525053"/>
              </p:ext>
            </p:extLst>
          </p:nvPr>
        </p:nvGraphicFramePr>
        <p:xfrm>
          <a:off x="1800000" y="1800000"/>
          <a:ext cx="5760000" cy="46800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79097088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r>
              <a:rPr lang="en-GB" smtClean="0"/>
              <a:t>Janice Butler December 2014</a:t>
            </a:r>
            <a:endParaRPr lang="en-GB"/>
          </a:p>
        </p:txBody>
      </p:sp>
      <p:sp>
        <p:nvSpPr>
          <p:cNvPr id="3" name="Fußzeilenplatzhalter 2"/>
          <p:cNvSpPr>
            <a:spLocks noGrp="1"/>
          </p:cNvSpPr>
          <p:nvPr>
            <p:ph type="ftr" sz="quarter" idx="11"/>
          </p:nvPr>
        </p:nvSpPr>
        <p:spPr/>
        <p:txBody>
          <a:bodyPr/>
          <a:lstStyle/>
          <a:p>
            <a:r>
              <a:rPr lang="en-US" smtClean="0"/>
              <a:t>Gender-Specific Differences in Bilingualism and Multilingualism</a:t>
            </a:r>
            <a:endParaRPr lang="en-GB"/>
          </a:p>
        </p:txBody>
      </p:sp>
      <p:sp>
        <p:nvSpPr>
          <p:cNvPr id="4" name="Foliennummernplatzhalter 3"/>
          <p:cNvSpPr>
            <a:spLocks noGrp="1"/>
          </p:cNvSpPr>
          <p:nvPr>
            <p:ph type="sldNum" sz="quarter" idx="12"/>
          </p:nvPr>
        </p:nvSpPr>
        <p:spPr/>
        <p:txBody>
          <a:bodyPr/>
          <a:lstStyle/>
          <a:p>
            <a:fld id="{E2F6C3C6-92CF-4A8B-AB60-71D85A45AB6A}" type="slidenum">
              <a:rPr lang="en-GB" smtClean="0"/>
              <a:t>24</a:t>
            </a:fld>
            <a:endParaRPr lang="en-GB"/>
          </a:p>
        </p:txBody>
      </p:sp>
      <p:sp>
        <p:nvSpPr>
          <p:cNvPr id="5" name="Titel 4"/>
          <p:cNvSpPr>
            <a:spLocks noGrp="1"/>
          </p:cNvSpPr>
          <p:nvPr>
            <p:ph type="title"/>
          </p:nvPr>
        </p:nvSpPr>
        <p:spPr/>
        <p:txBody>
          <a:bodyPr/>
          <a:lstStyle/>
          <a:p>
            <a:pPr algn="r"/>
            <a:r>
              <a:rPr lang="de-DE" dirty="0"/>
              <a:t>Analysis </a:t>
            </a:r>
            <a:r>
              <a:rPr lang="de-DE" dirty="0" err="1"/>
              <a:t>of</a:t>
            </a:r>
            <a:r>
              <a:rPr lang="de-DE" dirty="0"/>
              <a:t> Language </a:t>
            </a:r>
            <a:r>
              <a:rPr lang="de-DE" dirty="0" err="1"/>
              <a:t>use</a:t>
            </a:r>
            <a:r>
              <a:rPr lang="de-DE" dirty="0"/>
              <a:t> versus </a:t>
            </a:r>
            <a:r>
              <a:rPr lang="de-DE" dirty="0" err="1" smtClean="0"/>
              <a:t>Fluency</a:t>
            </a:r>
            <a:r>
              <a:rPr lang="de-DE" dirty="0" smtClean="0"/>
              <a:t> </a:t>
            </a:r>
            <a:r>
              <a:rPr lang="de-DE" dirty="0" smtClean="0">
                <a:solidFill>
                  <a:srgbClr val="92D050"/>
                </a:solidFill>
              </a:rPr>
              <a:t>L3</a:t>
            </a:r>
            <a:endParaRPr lang="de-DE" dirty="0">
              <a:solidFill>
                <a:srgbClr val="92D050"/>
              </a:solidFill>
            </a:endParaRPr>
          </a:p>
        </p:txBody>
      </p:sp>
      <p:graphicFrame>
        <p:nvGraphicFramePr>
          <p:cNvPr id="7" name="Diagramm 6"/>
          <p:cNvGraphicFramePr/>
          <p:nvPr>
            <p:extLst>
              <p:ext uri="{D42A27DB-BD31-4B8C-83A1-F6EECF244321}">
                <p14:modId xmlns:p14="http://schemas.microsoft.com/office/powerpoint/2010/main" val="1141690151"/>
              </p:ext>
            </p:extLst>
          </p:nvPr>
        </p:nvGraphicFramePr>
        <p:xfrm>
          <a:off x="1800000" y="1800000"/>
          <a:ext cx="5760000" cy="46800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65683879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r>
              <a:rPr lang="en-GB" smtClean="0"/>
              <a:t>Janice Butler December 2014</a:t>
            </a:r>
            <a:endParaRPr lang="en-GB"/>
          </a:p>
        </p:txBody>
      </p:sp>
      <p:sp>
        <p:nvSpPr>
          <p:cNvPr id="3" name="Fußzeilenplatzhalter 2"/>
          <p:cNvSpPr>
            <a:spLocks noGrp="1"/>
          </p:cNvSpPr>
          <p:nvPr>
            <p:ph type="ftr" sz="quarter" idx="11"/>
          </p:nvPr>
        </p:nvSpPr>
        <p:spPr/>
        <p:txBody>
          <a:bodyPr/>
          <a:lstStyle/>
          <a:p>
            <a:r>
              <a:rPr lang="en-US" smtClean="0"/>
              <a:t>Gender-Specific Differences in Bilingualism and Multilingualism</a:t>
            </a:r>
            <a:endParaRPr lang="en-GB"/>
          </a:p>
        </p:txBody>
      </p:sp>
      <p:sp>
        <p:nvSpPr>
          <p:cNvPr id="4" name="Foliennummernplatzhalter 3"/>
          <p:cNvSpPr>
            <a:spLocks noGrp="1"/>
          </p:cNvSpPr>
          <p:nvPr>
            <p:ph type="sldNum" sz="quarter" idx="12"/>
          </p:nvPr>
        </p:nvSpPr>
        <p:spPr/>
        <p:txBody>
          <a:bodyPr/>
          <a:lstStyle/>
          <a:p>
            <a:fld id="{E2F6C3C6-92CF-4A8B-AB60-71D85A45AB6A}" type="slidenum">
              <a:rPr lang="en-GB" smtClean="0"/>
              <a:t>25</a:t>
            </a:fld>
            <a:endParaRPr lang="en-GB"/>
          </a:p>
        </p:txBody>
      </p:sp>
      <p:sp>
        <p:nvSpPr>
          <p:cNvPr id="5" name="Titel 4"/>
          <p:cNvSpPr>
            <a:spLocks noGrp="1"/>
          </p:cNvSpPr>
          <p:nvPr>
            <p:ph type="title"/>
          </p:nvPr>
        </p:nvSpPr>
        <p:spPr/>
        <p:txBody>
          <a:bodyPr/>
          <a:lstStyle/>
          <a:p>
            <a:pPr algn="r"/>
            <a:r>
              <a:rPr lang="de-DE" dirty="0"/>
              <a:t>Analysis </a:t>
            </a:r>
            <a:r>
              <a:rPr lang="de-DE" dirty="0" err="1"/>
              <a:t>of</a:t>
            </a:r>
            <a:r>
              <a:rPr lang="de-DE" dirty="0"/>
              <a:t> Language </a:t>
            </a:r>
            <a:r>
              <a:rPr lang="de-DE" dirty="0" err="1"/>
              <a:t>use</a:t>
            </a:r>
            <a:r>
              <a:rPr lang="de-DE" dirty="0"/>
              <a:t> versus </a:t>
            </a:r>
            <a:r>
              <a:rPr lang="de-DE" dirty="0" err="1" smtClean="0"/>
              <a:t>Fluency</a:t>
            </a:r>
            <a:r>
              <a:rPr lang="de-DE" dirty="0" smtClean="0"/>
              <a:t> </a:t>
            </a:r>
            <a:r>
              <a:rPr lang="de-DE" dirty="0" smtClean="0">
                <a:solidFill>
                  <a:srgbClr val="7030A0"/>
                </a:solidFill>
              </a:rPr>
              <a:t>L4</a:t>
            </a:r>
            <a:endParaRPr lang="de-DE" dirty="0">
              <a:solidFill>
                <a:srgbClr val="7030A0"/>
              </a:solidFill>
            </a:endParaRPr>
          </a:p>
        </p:txBody>
      </p:sp>
      <p:graphicFrame>
        <p:nvGraphicFramePr>
          <p:cNvPr id="8" name="Diagramm 7"/>
          <p:cNvGraphicFramePr/>
          <p:nvPr>
            <p:extLst>
              <p:ext uri="{D42A27DB-BD31-4B8C-83A1-F6EECF244321}">
                <p14:modId xmlns:p14="http://schemas.microsoft.com/office/powerpoint/2010/main" val="3800570869"/>
              </p:ext>
            </p:extLst>
          </p:nvPr>
        </p:nvGraphicFramePr>
        <p:xfrm>
          <a:off x="1800000" y="1800000"/>
          <a:ext cx="5760000" cy="46800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423381990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r>
              <a:rPr lang="en-GB" smtClean="0"/>
              <a:t>Janice Butler December 2014</a:t>
            </a:r>
            <a:endParaRPr lang="en-GB"/>
          </a:p>
        </p:txBody>
      </p:sp>
      <p:sp>
        <p:nvSpPr>
          <p:cNvPr id="3" name="Fußzeilenplatzhalter 2"/>
          <p:cNvSpPr>
            <a:spLocks noGrp="1"/>
          </p:cNvSpPr>
          <p:nvPr>
            <p:ph type="ftr" sz="quarter" idx="11"/>
          </p:nvPr>
        </p:nvSpPr>
        <p:spPr/>
        <p:txBody>
          <a:bodyPr/>
          <a:lstStyle/>
          <a:p>
            <a:r>
              <a:rPr lang="en-US" smtClean="0"/>
              <a:t>Gender-Specific Differences in Bilingualism and Multilingualism</a:t>
            </a:r>
            <a:endParaRPr lang="en-GB"/>
          </a:p>
        </p:txBody>
      </p:sp>
      <p:sp>
        <p:nvSpPr>
          <p:cNvPr id="4" name="Foliennummernplatzhalter 3"/>
          <p:cNvSpPr>
            <a:spLocks noGrp="1"/>
          </p:cNvSpPr>
          <p:nvPr>
            <p:ph type="sldNum" sz="quarter" idx="12"/>
          </p:nvPr>
        </p:nvSpPr>
        <p:spPr/>
        <p:txBody>
          <a:bodyPr/>
          <a:lstStyle/>
          <a:p>
            <a:fld id="{E2F6C3C6-92CF-4A8B-AB60-71D85A45AB6A}" type="slidenum">
              <a:rPr lang="en-GB" smtClean="0"/>
              <a:t>26</a:t>
            </a:fld>
            <a:endParaRPr lang="en-GB"/>
          </a:p>
        </p:txBody>
      </p:sp>
      <p:sp>
        <p:nvSpPr>
          <p:cNvPr id="5" name="Titel 4"/>
          <p:cNvSpPr>
            <a:spLocks noGrp="1"/>
          </p:cNvSpPr>
          <p:nvPr>
            <p:ph type="title"/>
          </p:nvPr>
        </p:nvSpPr>
        <p:spPr/>
        <p:txBody>
          <a:bodyPr/>
          <a:lstStyle/>
          <a:p>
            <a:pPr algn="r"/>
            <a:r>
              <a:rPr lang="de-DE" dirty="0"/>
              <a:t>Analysis </a:t>
            </a:r>
            <a:r>
              <a:rPr lang="de-DE" dirty="0" err="1"/>
              <a:t>of</a:t>
            </a:r>
            <a:r>
              <a:rPr lang="de-DE" dirty="0"/>
              <a:t> Language </a:t>
            </a:r>
            <a:r>
              <a:rPr lang="de-DE" dirty="0" err="1"/>
              <a:t>use</a:t>
            </a:r>
            <a:r>
              <a:rPr lang="de-DE" dirty="0"/>
              <a:t> versus </a:t>
            </a:r>
            <a:r>
              <a:rPr lang="de-DE" dirty="0" err="1" smtClean="0"/>
              <a:t>Fluency</a:t>
            </a:r>
            <a:r>
              <a:rPr lang="de-DE" dirty="0" smtClean="0"/>
              <a:t> </a:t>
            </a:r>
            <a:r>
              <a:rPr lang="de-DE" dirty="0" smtClean="0">
                <a:solidFill>
                  <a:srgbClr val="00B0F0"/>
                </a:solidFill>
              </a:rPr>
              <a:t>L5</a:t>
            </a:r>
            <a:endParaRPr lang="de-DE" dirty="0">
              <a:solidFill>
                <a:srgbClr val="00B0F0"/>
              </a:solidFill>
            </a:endParaRPr>
          </a:p>
        </p:txBody>
      </p:sp>
      <p:graphicFrame>
        <p:nvGraphicFramePr>
          <p:cNvPr id="7" name="Diagramm 6"/>
          <p:cNvGraphicFramePr/>
          <p:nvPr>
            <p:extLst>
              <p:ext uri="{D42A27DB-BD31-4B8C-83A1-F6EECF244321}">
                <p14:modId xmlns:p14="http://schemas.microsoft.com/office/powerpoint/2010/main" val="2810219963"/>
              </p:ext>
            </p:extLst>
          </p:nvPr>
        </p:nvGraphicFramePr>
        <p:xfrm>
          <a:off x="1800000" y="1800001"/>
          <a:ext cx="5760000" cy="46800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24727728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r>
              <a:rPr lang="en-GB" smtClean="0"/>
              <a:t>Janice Butler December 2014</a:t>
            </a:r>
            <a:endParaRPr lang="en-GB"/>
          </a:p>
        </p:txBody>
      </p:sp>
      <p:sp>
        <p:nvSpPr>
          <p:cNvPr id="3" name="Fußzeilenplatzhalter 2"/>
          <p:cNvSpPr>
            <a:spLocks noGrp="1"/>
          </p:cNvSpPr>
          <p:nvPr>
            <p:ph type="ftr" sz="quarter" idx="11"/>
          </p:nvPr>
        </p:nvSpPr>
        <p:spPr/>
        <p:txBody>
          <a:bodyPr/>
          <a:lstStyle/>
          <a:p>
            <a:r>
              <a:rPr lang="en-US" smtClean="0"/>
              <a:t>Gender-Specific Differences in Bilingualism and Multilingualism</a:t>
            </a:r>
            <a:endParaRPr lang="en-GB"/>
          </a:p>
        </p:txBody>
      </p:sp>
      <p:sp>
        <p:nvSpPr>
          <p:cNvPr id="4" name="Foliennummernplatzhalter 3"/>
          <p:cNvSpPr>
            <a:spLocks noGrp="1"/>
          </p:cNvSpPr>
          <p:nvPr>
            <p:ph type="sldNum" sz="quarter" idx="12"/>
          </p:nvPr>
        </p:nvSpPr>
        <p:spPr/>
        <p:txBody>
          <a:bodyPr/>
          <a:lstStyle/>
          <a:p>
            <a:fld id="{E2F6C3C6-92CF-4A8B-AB60-71D85A45AB6A}" type="slidenum">
              <a:rPr lang="en-GB" smtClean="0"/>
              <a:t>27</a:t>
            </a:fld>
            <a:endParaRPr lang="en-GB"/>
          </a:p>
        </p:txBody>
      </p:sp>
      <p:sp>
        <p:nvSpPr>
          <p:cNvPr id="5" name="Titel 4"/>
          <p:cNvSpPr>
            <a:spLocks noGrp="1"/>
          </p:cNvSpPr>
          <p:nvPr>
            <p:ph type="title"/>
          </p:nvPr>
        </p:nvSpPr>
        <p:spPr/>
        <p:txBody>
          <a:bodyPr/>
          <a:lstStyle/>
          <a:p>
            <a:pPr algn="r"/>
            <a:r>
              <a:rPr lang="de-DE" dirty="0"/>
              <a:t>Analysis </a:t>
            </a:r>
            <a:r>
              <a:rPr lang="de-DE" dirty="0" err="1"/>
              <a:t>of</a:t>
            </a:r>
            <a:r>
              <a:rPr lang="de-DE" dirty="0"/>
              <a:t> Language </a:t>
            </a:r>
            <a:r>
              <a:rPr lang="de-DE" dirty="0" err="1"/>
              <a:t>use</a:t>
            </a:r>
            <a:r>
              <a:rPr lang="de-DE" dirty="0"/>
              <a:t> versus </a:t>
            </a:r>
            <a:r>
              <a:rPr lang="de-DE" dirty="0" err="1" smtClean="0"/>
              <a:t>Fluency</a:t>
            </a:r>
            <a:r>
              <a:rPr lang="de-DE" dirty="0" smtClean="0"/>
              <a:t> </a:t>
            </a:r>
            <a:r>
              <a:rPr lang="de-DE" dirty="0" smtClean="0">
                <a:solidFill>
                  <a:schemeClr val="accent3"/>
                </a:solidFill>
              </a:rPr>
              <a:t>L6</a:t>
            </a:r>
            <a:endParaRPr lang="de-DE" dirty="0">
              <a:solidFill>
                <a:schemeClr val="accent3"/>
              </a:solidFill>
            </a:endParaRPr>
          </a:p>
        </p:txBody>
      </p:sp>
      <p:graphicFrame>
        <p:nvGraphicFramePr>
          <p:cNvPr id="8" name="Diagramm 7"/>
          <p:cNvGraphicFramePr/>
          <p:nvPr>
            <p:extLst>
              <p:ext uri="{D42A27DB-BD31-4B8C-83A1-F6EECF244321}">
                <p14:modId xmlns:p14="http://schemas.microsoft.com/office/powerpoint/2010/main" val="2475621388"/>
              </p:ext>
            </p:extLst>
          </p:nvPr>
        </p:nvGraphicFramePr>
        <p:xfrm>
          <a:off x="1800000" y="1800000"/>
          <a:ext cx="5760000" cy="46800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49657766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r>
              <a:rPr lang="en-GB" smtClean="0"/>
              <a:t>Janice Butler December 2014</a:t>
            </a:r>
            <a:endParaRPr lang="en-GB"/>
          </a:p>
        </p:txBody>
      </p:sp>
      <p:sp>
        <p:nvSpPr>
          <p:cNvPr id="3" name="Fußzeilenplatzhalter 2"/>
          <p:cNvSpPr>
            <a:spLocks noGrp="1"/>
          </p:cNvSpPr>
          <p:nvPr>
            <p:ph type="ftr" sz="quarter" idx="11"/>
          </p:nvPr>
        </p:nvSpPr>
        <p:spPr/>
        <p:txBody>
          <a:bodyPr/>
          <a:lstStyle/>
          <a:p>
            <a:r>
              <a:rPr lang="en-US" smtClean="0"/>
              <a:t>Gender-Specific Differences in Bilingualism and Multilingualism</a:t>
            </a:r>
            <a:endParaRPr lang="en-GB"/>
          </a:p>
        </p:txBody>
      </p:sp>
      <p:sp>
        <p:nvSpPr>
          <p:cNvPr id="4" name="Foliennummernplatzhalter 3"/>
          <p:cNvSpPr>
            <a:spLocks noGrp="1"/>
          </p:cNvSpPr>
          <p:nvPr>
            <p:ph type="sldNum" sz="quarter" idx="12"/>
          </p:nvPr>
        </p:nvSpPr>
        <p:spPr/>
        <p:txBody>
          <a:bodyPr/>
          <a:lstStyle/>
          <a:p>
            <a:fld id="{E2F6C3C6-92CF-4A8B-AB60-71D85A45AB6A}" type="slidenum">
              <a:rPr lang="en-GB" smtClean="0"/>
              <a:t>28</a:t>
            </a:fld>
            <a:endParaRPr lang="en-GB"/>
          </a:p>
        </p:txBody>
      </p:sp>
      <p:sp>
        <p:nvSpPr>
          <p:cNvPr id="5" name="Titel 4"/>
          <p:cNvSpPr>
            <a:spLocks noGrp="1"/>
          </p:cNvSpPr>
          <p:nvPr>
            <p:ph type="title"/>
          </p:nvPr>
        </p:nvSpPr>
        <p:spPr/>
        <p:txBody>
          <a:bodyPr/>
          <a:lstStyle/>
          <a:p>
            <a:pPr algn="r"/>
            <a:r>
              <a:rPr lang="de-DE" dirty="0"/>
              <a:t>Analysis </a:t>
            </a:r>
            <a:r>
              <a:rPr lang="de-DE" dirty="0" err="1"/>
              <a:t>of</a:t>
            </a:r>
            <a:r>
              <a:rPr lang="de-DE" dirty="0"/>
              <a:t> Language </a:t>
            </a:r>
            <a:r>
              <a:rPr lang="de-DE" dirty="0" err="1"/>
              <a:t>use</a:t>
            </a:r>
            <a:r>
              <a:rPr lang="de-DE" dirty="0"/>
              <a:t> versus </a:t>
            </a:r>
            <a:r>
              <a:rPr lang="de-DE" dirty="0" smtClean="0"/>
              <a:t>Fluency </a:t>
            </a:r>
            <a:r>
              <a:rPr lang="de-DE" dirty="0" smtClean="0">
                <a:solidFill>
                  <a:srgbClr val="0070C0"/>
                </a:solidFill>
              </a:rPr>
              <a:t>L1</a:t>
            </a:r>
            <a:endParaRPr lang="de-DE" dirty="0">
              <a:solidFill>
                <a:srgbClr val="0070C0"/>
              </a:solidFill>
            </a:endParaRPr>
          </a:p>
        </p:txBody>
      </p:sp>
      <p:graphicFrame>
        <p:nvGraphicFramePr>
          <p:cNvPr id="7" name="Diagramm 6"/>
          <p:cNvGraphicFramePr/>
          <p:nvPr>
            <p:extLst/>
          </p:nvPr>
        </p:nvGraphicFramePr>
        <p:xfrm>
          <a:off x="1800000" y="1800000"/>
          <a:ext cx="5760000" cy="46800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374361061"/>
      </p:ext>
    </p:extLst>
  </p:cSld>
  <p:clrMapOvr>
    <a:masterClrMapping/>
  </p:clrMapOvr>
  <mc:AlternateContent xmlns:mc="http://schemas.openxmlformats.org/markup-compatibility/2006" xmlns:p14="http://schemas.microsoft.com/office/powerpoint/2010/main">
    <mc:Choice Requires="p14">
      <p:transition spd="med" p14:dur="700" advTm="2000">
        <p:fade/>
      </p:transition>
    </mc:Choice>
    <mc:Fallback xmlns="">
      <p:transition spd="med" advTm="2000">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r>
              <a:rPr lang="en-GB" smtClean="0"/>
              <a:t>Janice Butler December 2014</a:t>
            </a:r>
            <a:endParaRPr lang="en-GB"/>
          </a:p>
        </p:txBody>
      </p:sp>
      <p:sp>
        <p:nvSpPr>
          <p:cNvPr id="3" name="Fußzeilenplatzhalter 2"/>
          <p:cNvSpPr>
            <a:spLocks noGrp="1"/>
          </p:cNvSpPr>
          <p:nvPr>
            <p:ph type="ftr" sz="quarter" idx="11"/>
          </p:nvPr>
        </p:nvSpPr>
        <p:spPr/>
        <p:txBody>
          <a:bodyPr/>
          <a:lstStyle/>
          <a:p>
            <a:r>
              <a:rPr lang="en-US" smtClean="0"/>
              <a:t>Gender-Specific Differences in Bilingualism and Multilingualism</a:t>
            </a:r>
            <a:endParaRPr lang="en-GB"/>
          </a:p>
        </p:txBody>
      </p:sp>
      <p:sp>
        <p:nvSpPr>
          <p:cNvPr id="4" name="Foliennummernplatzhalter 3"/>
          <p:cNvSpPr>
            <a:spLocks noGrp="1"/>
          </p:cNvSpPr>
          <p:nvPr>
            <p:ph type="sldNum" sz="quarter" idx="12"/>
          </p:nvPr>
        </p:nvSpPr>
        <p:spPr/>
        <p:txBody>
          <a:bodyPr/>
          <a:lstStyle/>
          <a:p>
            <a:fld id="{E2F6C3C6-92CF-4A8B-AB60-71D85A45AB6A}" type="slidenum">
              <a:rPr lang="en-GB" smtClean="0"/>
              <a:t>29</a:t>
            </a:fld>
            <a:endParaRPr lang="en-GB"/>
          </a:p>
        </p:txBody>
      </p:sp>
      <p:sp>
        <p:nvSpPr>
          <p:cNvPr id="5" name="Titel 4"/>
          <p:cNvSpPr>
            <a:spLocks noGrp="1"/>
          </p:cNvSpPr>
          <p:nvPr>
            <p:ph type="title"/>
          </p:nvPr>
        </p:nvSpPr>
        <p:spPr/>
        <p:txBody>
          <a:bodyPr/>
          <a:lstStyle/>
          <a:p>
            <a:pPr algn="r"/>
            <a:r>
              <a:rPr lang="de-DE" dirty="0"/>
              <a:t>Analysis </a:t>
            </a:r>
            <a:r>
              <a:rPr lang="de-DE" dirty="0" err="1"/>
              <a:t>of</a:t>
            </a:r>
            <a:r>
              <a:rPr lang="de-DE" dirty="0"/>
              <a:t> Language </a:t>
            </a:r>
            <a:r>
              <a:rPr lang="de-DE" dirty="0" err="1"/>
              <a:t>use</a:t>
            </a:r>
            <a:r>
              <a:rPr lang="de-DE" dirty="0"/>
              <a:t> versus </a:t>
            </a:r>
            <a:r>
              <a:rPr lang="de-DE" dirty="0" err="1" smtClean="0"/>
              <a:t>Fluency</a:t>
            </a:r>
            <a:r>
              <a:rPr lang="de-DE" dirty="0" smtClean="0"/>
              <a:t> </a:t>
            </a:r>
            <a:r>
              <a:rPr lang="de-DE" dirty="0" smtClean="0">
                <a:solidFill>
                  <a:srgbClr val="C00000"/>
                </a:solidFill>
              </a:rPr>
              <a:t>L2</a:t>
            </a:r>
            <a:endParaRPr lang="de-DE" dirty="0">
              <a:solidFill>
                <a:srgbClr val="C00000"/>
              </a:solidFill>
            </a:endParaRPr>
          </a:p>
        </p:txBody>
      </p:sp>
      <p:graphicFrame>
        <p:nvGraphicFramePr>
          <p:cNvPr id="8" name="Diagramm 7"/>
          <p:cNvGraphicFramePr/>
          <p:nvPr>
            <p:extLst/>
          </p:nvPr>
        </p:nvGraphicFramePr>
        <p:xfrm>
          <a:off x="1800000" y="1800000"/>
          <a:ext cx="5760000" cy="46800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390688127"/>
      </p:ext>
    </p:extLst>
  </p:cSld>
  <p:clrMapOvr>
    <a:masterClrMapping/>
  </p:clrMapOvr>
  <mc:AlternateContent xmlns:mc="http://schemas.openxmlformats.org/markup-compatibility/2006" xmlns:p14="http://schemas.microsoft.com/office/powerpoint/2010/main">
    <mc:Choice Requires="p14">
      <p:transition spd="med" p14:dur="700" advTm="2000">
        <p:fade/>
      </p:transition>
    </mc:Choice>
    <mc:Fallback xmlns="">
      <p:transition spd="med" advTm="2000">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idEfromovich">
            <a:hlinkClick r:id="" action="ppaction://media"/>
          </p:cNvPr>
          <p:cNvPicPr>
            <a:picLocks noGrp="1" noChangeAspect="1"/>
          </p:cNvPicPr>
          <p:nvPr>
            <p:ph idx="4294967295"/>
            <a:videoFile r:link="rId1"/>
            <p:extLst>
              <p:ext uri="{DAA4B4D4-6D71-4841-9C94-3DE7FCFB9230}">
                <p14:media xmlns:p14="http://schemas.microsoft.com/office/powerpoint/2010/main" r:embed="rId2">
                  <p14:trim end="8577"/>
                </p14:media>
              </p:ext>
            </p:extLst>
          </p:nvPr>
        </p:nvPicPr>
        <p:blipFill>
          <a:blip r:embed="rId5"/>
          <a:stretch>
            <a:fillRect/>
          </a:stretch>
        </p:blipFill>
        <p:spPr>
          <a:xfrm>
            <a:off x="0" y="549275"/>
            <a:ext cx="9090025" cy="5472113"/>
          </a:xfrm>
          <a:prstGeom prst="rect">
            <a:avLst/>
          </a:prstGeom>
          <a:ln>
            <a:noFill/>
          </a:ln>
          <a:effectLst>
            <a:outerShdw blurRad="292100" dist="139700" dir="2700000" algn="tl" rotWithShape="0">
              <a:srgbClr val="333333">
                <a:alpha val="65000"/>
              </a:srgbClr>
            </a:outerShdw>
          </a:effectLst>
        </p:spPr>
      </p:pic>
      <p:sp>
        <p:nvSpPr>
          <p:cNvPr id="3" name="Datumsplatzhalter 2"/>
          <p:cNvSpPr>
            <a:spLocks noGrp="1"/>
          </p:cNvSpPr>
          <p:nvPr>
            <p:ph type="dt" sz="half" idx="10"/>
          </p:nvPr>
        </p:nvSpPr>
        <p:spPr/>
        <p:txBody>
          <a:bodyPr/>
          <a:lstStyle/>
          <a:p>
            <a:r>
              <a:rPr lang="en-GB" smtClean="0"/>
              <a:t>Janice Butler December 2014</a:t>
            </a:r>
            <a:endParaRPr lang="en-GB"/>
          </a:p>
        </p:txBody>
      </p:sp>
      <p:sp>
        <p:nvSpPr>
          <p:cNvPr id="4" name="Fußzeilenplatzhalter 3"/>
          <p:cNvSpPr>
            <a:spLocks noGrp="1"/>
          </p:cNvSpPr>
          <p:nvPr>
            <p:ph type="ftr" sz="quarter" idx="11"/>
          </p:nvPr>
        </p:nvSpPr>
        <p:spPr/>
        <p:txBody>
          <a:bodyPr/>
          <a:lstStyle/>
          <a:p>
            <a:r>
              <a:rPr lang="en-US" smtClean="0"/>
              <a:t>Gender-Specific Differences in Bilingualism and Multilingualism</a:t>
            </a:r>
            <a:endParaRPr lang="en-GB"/>
          </a:p>
        </p:txBody>
      </p:sp>
      <p:sp>
        <p:nvSpPr>
          <p:cNvPr id="5" name="Foliennummernplatzhalter 4"/>
          <p:cNvSpPr>
            <a:spLocks noGrp="1"/>
          </p:cNvSpPr>
          <p:nvPr>
            <p:ph type="sldNum" sz="quarter" idx="12"/>
          </p:nvPr>
        </p:nvSpPr>
        <p:spPr/>
        <p:txBody>
          <a:bodyPr/>
          <a:lstStyle/>
          <a:p>
            <a:fld id="{E2F6C3C6-92CF-4A8B-AB60-71D85A45AB6A}" type="slidenum">
              <a:rPr lang="en-GB" smtClean="0"/>
              <a:t>3</a:t>
            </a:fld>
            <a:endParaRPr lang="en-GB"/>
          </a:p>
        </p:txBody>
      </p:sp>
      <p:sp>
        <p:nvSpPr>
          <p:cNvPr id="8" name="Textplatzhalter 2"/>
          <p:cNvSpPr txBox="1">
            <a:spLocks/>
          </p:cNvSpPr>
          <p:nvPr/>
        </p:nvSpPr>
        <p:spPr>
          <a:xfrm>
            <a:off x="467544" y="6211441"/>
            <a:ext cx="8367464" cy="313903"/>
          </a:xfrm>
          <a:prstGeom prst="rect">
            <a:avLst/>
          </a:prstGeom>
        </p:spPr>
        <p:txBody>
          <a:bodyPr>
            <a:normAutofit/>
          </a:bodyPr>
          <a:lstStyle>
            <a:lvl1pPr marL="448056" indent="-384048" algn="l" rtl="0" eaLnBrk="1" latinLnBrk="0" hangingPunct="1">
              <a:spcBef>
                <a:spcPct val="20000"/>
              </a:spcBef>
              <a:buClr>
                <a:schemeClr val="accent1"/>
              </a:buClr>
              <a:buSzPct val="80000"/>
              <a:buFont typeface="Wingdings 2"/>
              <a:buChar char=""/>
              <a:defRPr kumimoji="0" sz="3000" kern="1200">
                <a:solidFill>
                  <a:schemeClr val="tx1"/>
                </a:solidFill>
                <a:latin typeface="+mn-lt"/>
                <a:ea typeface="+mn-ea"/>
                <a:cs typeface="+mn-cs"/>
              </a:defRPr>
            </a:lvl1pPr>
            <a:lvl2pPr marL="822960" indent="-285750" algn="l" rtl="0" eaLnBrk="1" latinLnBrk="0" hangingPunct="1">
              <a:spcBef>
                <a:spcPct val="20000"/>
              </a:spcBef>
              <a:buClr>
                <a:schemeClr val="accent1"/>
              </a:buClr>
              <a:buSzPct val="95000"/>
              <a:buFont typeface="Verdana"/>
              <a:buChar char="›"/>
              <a:defRPr kumimoji="0" sz="2600" kern="1200">
                <a:solidFill>
                  <a:schemeClr val="tx1"/>
                </a:solidFill>
                <a:latin typeface="+mn-lt"/>
                <a:ea typeface="+mn-ea"/>
                <a:cs typeface="+mn-cs"/>
              </a:defRPr>
            </a:lvl2pPr>
            <a:lvl3pPr marL="1106424" indent="-228600" algn="l" rtl="0" eaLnBrk="1" latinLnBrk="0" hangingPunct="1">
              <a:spcBef>
                <a:spcPct val="20000"/>
              </a:spcBef>
              <a:buClr>
                <a:schemeClr val="accent1"/>
              </a:buClr>
              <a:buFont typeface="Wingdings 2"/>
              <a:buChar char=""/>
              <a:defRPr kumimoji="0" sz="2400" kern="1200">
                <a:solidFill>
                  <a:schemeClr val="tx1"/>
                </a:solidFill>
                <a:latin typeface="+mn-lt"/>
                <a:ea typeface="+mn-ea"/>
                <a:cs typeface="+mn-cs"/>
              </a:defRPr>
            </a:lvl3pPr>
            <a:lvl4pPr marL="1371600" indent="-210312" algn="l" rtl="0" eaLnBrk="1" latinLnBrk="0" hangingPunct="1">
              <a:spcBef>
                <a:spcPct val="20000"/>
              </a:spcBef>
              <a:buClr>
                <a:schemeClr val="accent1"/>
              </a:buClr>
              <a:buFont typeface="Wingdings 2"/>
              <a:buChar char=""/>
              <a:defRPr kumimoji="0" sz="2000" kern="1200">
                <a:solidFill>
                  <a:schemeClr val="tx1"/>
                </a:solidFill>
                <a:latin typeface="+mn-lt"/>
                <a:ea typeface="+mn-ea"/>
                <a:cs typeface="+mn-cs"/>
              </a:defRPr>
            </a:lvl4pPr>
            <a:lvl5pPr marL="1600200" indent="-210312" algn="l" rtl="0" eaLnBrk="1" latinLnBrk="0" hangingPunct="1">
              <a:spcBef>
                <a:spcPct val="20000"/>
              </a:spcBef>
              <a:buClr>
                <a:schemeClr val="accent1">
                  <a:tint val="75000"/>
                </a:schemeClr>
              </a:buClr>
              <a:buFont typeface="Wingdings 2"/>
              <a:buChar char=""/>
              <a:defRPr kumimoji="0" sz="1900" kern="1200">
                <a:solidFill>
                  <a:schemeClr val="tx1"/>
                </a:solidFill>
                <a:latin typeface="+mn-lt"/>
                <a:ea typeface="+mn-ea"/>
                <a:cs typeface="+mn-cs"/>
              </a:defRPr>
            </a:lvl5pPr>
            <a:lvl6pPr marL="1828800" indent="-210312" algn="l" rtl="0" eaLnBrk="1" latinLnBrk="0" hangingPunct="1">
              <a:spcBef>
                <a:spcPct val="20000"/>
              </a:spcBef>
              <a:buClr>
                <a:schemeClr val="accent1">
                  <a:tint val="75000"/>
                </a:schemeClr>
              </a:buClr>
              <a:buFont typeface="Wingdings 2"/>
              <a:buChar char=""/>
              <a:defRPr kumimoji="0" sz="1800" kern="1200">
                <a:solidFill>
                  <a:schemeClr val="tx1"/>
                </a:solidFill>
                <a:latin typeface="+mn-lt"/>
                <a:ea typeface="+mn-ea"/>
                <a:cs typeface="+mn-cs"/>
              </a:defRPr>
            </a:lvl6pPr>
            <a:lvl7pPr marL="2084832" indent="-210312" algn="l" rtl="0" eaLnBrk="1" latinLnBrk="0" hangingPunct="1">
              <a:spcBef>
                <a:spcPct val="20000"/>
              </a:spcBef>
              <a:buClr>
                <a:schemeClr val="accent1">
                  <a:tint val="75000"/>
                </a:schemeClr>
              </a:buClr>
              <a:buFont typeface="Wingdings 2"/>
              <a:buChar char=""/>
              <a:defRPr kumimoji="0" sz="1600" kern="1200">
                <a:solidFill>
                  <a:schemeClr val="tx1"/>
                </a:solidFill>
                <a:latin typeface="+mn-lt"/>
                <a:ea typeface="+mn-ea"/>
                <a:cs typeface="+mn-cs"/>
              </a:defRPr>
            </a:lvl7pPr>
            <a:lvl8pPr marL="2286000" indent="-182880" algn="l" rtl="0" eaLnBrk="1" latinLnBrk="0" hangingPunct="1">
              <a:spcBef>
                <a:spcPct val="20000"/>
              </a:spcBef>
              <a:buClr>
                <a:schemeClr val="accent1">
                  <a:tint val="75000"/>
                </a:schemeClr>
              </a:buClr>
              <a:buFont typeface="Wingdings 2"/>
              <a:buChar char=""/>
              <a:defRPr kumimoji="0" sz="1600" kern="1200">
                <a:solidFill>
                  <a:schemeClr val="tx1"/>
                </a:solidFill>
                <a:latin typeface="+mn-lt"/>
                <a:ea typeface="+mn-ea"/>
                <a:cs typeface="+mn-cs"/>
              </a:defRPr>
            </a:lvl8pPr>
            <a:lvl9pPr marL="2514600" indent="-182880" algn="l" rtl="0" eaLnBrk="1" latinLnBrk="0" hangingPunct="1">
              <a:spcBef>
                <a:spcPct val="20000"/>
              </a:spcBef>
              <a:buClr>
                <a:schemeClr val="accent1">
                  <a:tint val="75000"/>
                </a:schemeClr>
              </a:buClr>
              <a:buFont typeface="Wingdings 2"/>
              <a:buChar char=""/>
              <a:defRPr kumimoji="0" sz="1600" kern="1200">
                <a:solidFill>
                  <a:schemeClr val="tx1"/>
                </a:solidFill>
                <a:latin typeface="+mn-lt"/>
                <a:ea typeface="+mn-ea"/>
                <a:cs typeface="+mn-cs"/>
              </a:defRPr>
            </a:lvl9pPr>
          </a:lstStyle>
          <a:p>
            <a:pPr marL="64008" indent="0" algn="r">
              <a:buNone/>
            </a:pPr>
            <a:r>
              <a:rPr lang="en-GB" sz="1300" dirty="0" smtClean="0"/>
              <a:t>Source: http://www.youtube.com/</a:t>
            </a:r>
            <a:endParaRPr lang="de-DE" sz="1300" baseline="30000" dirty="0"/>
          </a:p>
        </p:txBody>
      </p:sp>
    </p:spTree>
    <p:extLst>
      <p:ext uri="{BB962C8B-B14F-4D97-AF65-F5344CB8AC3E}">
        <p14:creationId xmlns:p14="http://schemas.microsoft.com/office/powerpoint/2010/main" val="505772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5674" fill="hold"/>
                                        <p:tgtEl>
                                          <p:spTgt spid="2"/>
                                        </p:tgtEl>
                                      </p:cBhvr>
                                    </p:cmd>
                                  </p:childTnLst>
                                </p:cTn>
                              </p:par>
                              <p:par>
                                <p:cTn id="7" presetID="21" presetClass="exit" presetSubtype="1" fill="hold" nodeType="withEffect">
                                  <p:stCondLst>
                                    <p:cond delay="46000"/>
                                  </p:stCondLst>
                                  <p:childTnLst>
                                    <p:animEffect transition="out" filter="wheel(1)">
                                      <p:cBhvr>
                                        <p:cTn id="8" dur="2000"/>
                                        <p:tgtEl>
                                          <p:spTgt spid="2"/>
                                        </p:tgtEl>
                                      </p:cBhvr>
                                    </p:animEffect>
                                    <p:set>
                                      <p:cBhvr>
                                        <p:cTn id="9" dur="1" fill="hold">
                                          <p:stCondLst>
                                            <p:cond delay="1999"/>
                                          </p:stCondLst>
                                        </p:cTn>
                                        <p:tgtEl>
                                          <p:spTgt spid="2"/>
                                        </p:tgtEl>
                                        <p:attrNameLst>
                                          <p:attrName>style.visibility</p:attrName>
                                        </p:attrNameLst>
                                      </p:cBhvr>
                                      <p:to>
                                        <p:strVal val="hidden"/>
                                      </p:to>
                                    </p:set>
                                    <p:cmd type="call" cmd="stop">
                                      <p:cBhvr>
                                        <p:cTn id="10" dur="1">
                                          <p:stCondLst>
                                            <p:cond delay="1999"/>
                                          </p:stCondLst>
                                        </p:cTn>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2"/>
                </p:tgtEl>
              </p:cMediaNode>
            </p:video>
            <p:seq concurrent="1" nextAc="seek">
              <p:cTn id="12" restart="whenNotActive" fill="hold" evtFilter="cancelBubble" nodeType="interactiveSeq">
                <p:stCondLst>
                  <p:cond evt="onClick" delay="0">
                    <p:tgtEl>
                      <p:spTgt spid="2"/>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afterEffect">
                                  <p:stCondLst>
                                    <p:cond delay="0"/>
                                  </p:stCondLst>
                                  <p:childTnLst>
                                    <p:cmd type="call" cmd="togglePause">
                                      <p:cBhvr>
                                        <p:cTn id="16"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r>
              <a:rPr lang="en-GB" smtClean="0"/>
              <a:t>Janice Butler December 2014</a:t>
            </a:r>
            <a:endParaRPr lang="en-GB"/>
          </a:p>
        </p:txBody>
      </p:sp>
      <p:sp>
        <p:nvSpPr>
          <p:cNvPr id="3" name="Fußzeilenplatzhalter 2"/>
          <p:cNvSpPr>
            <a:spLocks noGrp="1"/>
          </p:cNvSpPr>
          <p:nvPr>
            <p:ph type="ftr" sz="quarter" idx="11"/>
          </p:nvPr>
        </p:nvSpPr>
        <p:spPr/>
        <p:txBody>
          <a:bodyPr/>
          <a:lstStyle/>
          <a:p>
            <a:r>
              <a:rPr lang="en-US" smtClean="0"/>
              <a:t>Gender-Specific Differences in Bilingualism and Multilingualism</a:t>
            </a:r>
            <a:endParaRPr lang="en-GB"/>
          </a:p>
        </p:txBody>
      </p:sp>
      <p:sp>
        <p:nvSpPr>
          <p:cNvPr id="4" name="Foliennummernplatzhalter 3"/>
          <p:cNvSpPr>
            <a:spLocks noGrp="1"/>
          </p:cNvSpPr>
          <p:nvPr>
            <p:ph type="sldNum" sz="quarter" idx="12"/>
          </p:nvPr>
        </p:nvSpPr>
        <p:spPr/>
        <p:txBody>
          <a:bodyPr/>
          <a:lstStyle/>
          <a:p>
            <a:fld id="{E2F6C3C6-92CF-4A8B-AB60-71D85A45AB6A}" type="slidenum">
              <a:rPr lang="en-GB" smtClean="0"/>
              <a:t>30</a:t>
            </a:fld>
            <a:endParaRPr lang="en-GB"/>
          </a:p>
        </p:txBody>
      </p:sp>
      <p:sp>
        <p:nvSpPr>
          <p:cNvPr id="5" name="Titel 4"/>
          <p:cNvSpPr>
            <a:spLocks noGrp="1"/>
          </p:cNvSpPr>
          <p:nvPr>
            <p:ph type="title"/>
          </p:nvPr>
        </p:nvSpPr>
        <p:spPr/>
        <p:txBody>
          <a:bodyPr/>
          <a:lstStyle/>
          <a:p>
            <a:pPr algn="r"/>
            <a:r>
              <a:rPr lang="de-DE" dirty="0"/>
              <a:t>Analysis </a:t>
            </a:r>
            <a:r>
              <a:rPr lang="de-DE" dirty="0" err="1"/>
              <a:t>of</a:t>
            </a:r>
            <a:r>
              <a:rPr lang="de-DE" dirty="0"/>
              <a:t> Language </a:t>
            </a:r>
            <a:r>
              <a:rPr lang="de-DE" dirty="0" err="1"/>
              <a:t>use</a:t>
            </a:r>
            <a:r>
              <a:rPr lang="de-DE" dirty="0"/>
              <a:t> versus </a:t>
            </a:r>
            <a:r>
              <a:rPr lang="de-DE" dirty="0" err="1" smtClean="0"/>
              <a:t>Fluency</a:t>
            </a:r>
            <a:r>
              <a:rPr lang="de-DE" dirty="0" smtClean="0"/>
              <a:t> </a:t>
            </a:r>
            <a:r>
              <a:rPr lang="de-DE" dirty="0" smtClean="0">
                <a:solidFill>
                  <a:srgbClr val="92D050"/>
                </a:solidFill>
              </a:rPr>
              <a:t>L3</a:t>
            </a:r>
            <a:endParaRPr lang="de-DE" dirty="0">
              <a:solidFill>
                <a:srgbClr val="92D050"/>
              </a:solidFill>
            </a:endParaRPr>
          </a:p>
        </p:txBody>
      </p:sp>
      <p:graphicFrame>
        <p:nvGraphicFramePr>
          <p:cNvPr id="7" name="Diagramm 6"/>
          <p:cNvGraphicFramePr/>
          <p:nvPr>
            <p:extLst/>
          </p:nvPr>
        </p:nvGraphicFramePr>
        <p:xfrm>
          <a:off x="1800000" y="1800000"/>
          <a:ext cx="5760000" cy="46800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4206412442"/>
      </p:ext>
    </p:extLst>
  </p:cSld>
  <p:clrMapOvr>
    <a:masterClrMapping/>
  </p:clrMapOvr>
  <mc:AlternateContent xmlns:mc="http://schemas.openxmlformats.org/markup-compatibility/2006" xmlns:p14="http://schemas.microsoft.com/office/powerpoint/2010/main">
    <mc:Choice Requires="p14">
      <p:transition spd="med" p14:dur="700" advTm="2000">
        <p:fade/>
      </p:transition>
    </mc:Choice>
    <mc:Fallback xmlns="">
      <p:transition spd="med" advTm="2000">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r>
              <a:rPr lang="en-GB" smtClean="0"/>
              <a:t>Janice Butler December 2014</a:t>
            </a:r>
            <a:endParaRPr lang="en-GB"/>
          </a:p>
        </p:txBody>
      </p:sp>
      <p:sp>
        <p:nvSpPr>
          <p:cNvPr id="3" name="Fußzeilenplatzhalter 2"/>
          <p:cNvSpPr>
            <a:spLocks noGrp="1"/>
          </p:cNvSpPr>
          <p:nvPr>
            <p:ph type="ftr" sz="quarter" idx="11"/>
          </p:nvPr>
        </p:nvSpPr>
        <p:spPr/>
        <p:txBody>
          <a:bodyPr/>
          <a:lstStyle/>
          <a:p>
            <a:r>
              <a:rPr lang="en-US" smtClean="0"/>
              <a:t>Gender-Specific Differences in Bilingualism and Multilingualism</a:t>
            </a:r>
            <a:endParaRPr lang="en-GB"/>
          </a:p>
        </p:txBody>
      </p:sp>
      <p:sp>
        <p:nvSpPr>
          <p:cNvPr id="4" name="Foliennummernplatzhalter 3"/>
          <p:cNvSpPr>
            <a:spLocks noGrp="1"/>
          </p:cNvSpPr>
          <p:nvPr>
            <p:ph type="sldNum" sz="quarter" idx="12"/>
          </p:nvPr>
        </p:nvSpPr>
        <p:spPr/>
        <p:txBody>
          <a:bodyPr/>
          <a:lstStyle/>
          <a:p>
            <a:fld id="{E2F6C3C6-92CF-4A8B-AB60-71D85A45AB6A}" type="slidenum">
              <a:rPr lang="en-GB" smtClean="0"/>
              <a:t>31</a:t>
            </a:fld>
            <a:endParaRPr lang="en-GB"/>
          </a:p>
        </p:txBody>
      </p:sp>
      <p:sp>
        <p:nvSpPr>
          <p:cNvPr id="5" name="Titel 4"/>
          <p:cNvSpPr>
            <a:spLocks noGrp="1"/>
          </p:cNvSpPr>
          <p:nvPr>
            <p:ph type="title"/>
          </p:nvPr>
        </p:nvSpPr>
        <p:spPr/>
        <p:txBody>
          <a:bodyPr/>
          <a:lstStyle/>
          <a:p>
            <a:pPr algn="r"/>
            <a:r>
              <a:rPr lang="de-DE" dirty="0"/>
              <a:t>Analysis </a:t>
            </a:r>
            <a:r>
              <a:rPr lang="de-DE" dirty="0" err="1"/>
              <a:t>of</a:t>
            </a:r>
            <a:r>
              <a:rPr lang="de-DE" dirty="0"/>
              <a:t> Language </a:t>
            </a:r>
            <a:r>
              <a:rPr lang="de-DE" dirty="0" err="1"/>
              <a:t>use</a:t>
            </a:r>
            <a:r>
              <a:rPr lang="de-DE" dirty="0"/>
              <a:t> versus </a:t>
            </a:r>
            <a:r>
              <a:rPr lang="de-DE" dirty="0" err="1" smtClean="0"/>
              <a:t>Fluency</a:t>
            </a:r>
            <a:r>
              <a:rPr lang="de-DE" dirty="0" smtClean="0"/>
              <a:t> </a:t>
            </a:r>
            <a:r>
              <a:rPr lang="de-DE" dirty="0" smtClean="0">
                <a:solidFill>
                  <a:srgbClr val="7030A0"/>
                </a:solidFill>
              </a:rPr>
              <a:t>L4</a:t>
            </a:r>
            <a:endParaRPr lang="de-DE" dirty="0">
              <a:solidFill>
                <a:srgbClr val="7030A0"/>
              </a:solidFill>
            </a:endParaRPr>
          </a:p>
        </p:txBody>
      </p:sp>
      <p:graphicFrame>
        <p:nvGraphicFramePr>
          <p:cNvPr id="8" name="Diagramm 7"/>
          <p:cNvGraphicFramePr/>
          <p:nvPr>
            <p:extLst/>
          </p:nvPr>
        </p:nvGraphicFramePr>
        <p:xfrm>
          <a:off x="1800000" y="1800000"/>
          <a:ext cx="5760000" cy="46800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458979738"/>
      </p:ext>
    </p:extLst>
  </p:cSld>
  <p:clrMapOvr>
    <a:masterClrMapping/>
  </p:clrMapOvr>
  <mc:AlternateContent xmlns:mc="http://schemas.openxmlformats.org/markup-compatibility/2006" xmlns:p14="http://schemas.microsoft.com/office/powerpoint/2010/main">
    <mc:Choice Requires="p14">
      <p:transition spd="med" p14:dur="700" advTm="2000">
        <p:fade/>
      </p:transition>
    </mc:Choice>
    <mc:Fallback xmlns="">
      <p:transition spd="med" advTm="2000">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r>
              <a:rPr lang="en-GB" smtClean="0"/>
              <a:t>Janice Butler December 2014</a:t>
            </a:r>
            <a:endParaRPr lang="en-GB"/>
          </a:p>
        </p:txBody>
      </p:sp>
      <p:sp>
        <p:nvSpPr>
          <p:cNvPr id="3" name="Fußzeilenplatzhalter 2"/>
          <p:cNvSpPr>
            <a:spLocks noGrp="1"/>
          </p:cNvSpPr>
          <p:nvPr>
            <p:ph type="ftr" sz="quarter" idx="11"/>
          </p:nvPr>
        </p:nvSpPr>
        <p:spPr/>
        <p:txBody>
          <a:bodyPr/>
          <a:lstStyle/>
          <a:p>
            <a:r>
              <a:rPr lang="en-US" smtClean="0"/>
              <a:t>Gender-Specific Differences in Bilingualism and Multilingualism</a:t>
            </a:r>
            <a:endParaRPr lang="en-GB"/>
          </a:p>
        </p:txBody>
      </p:sp>
      <p:sp>
        <p:nvSpPr>
          <p:cNvPr id="4" name="Foliennummernplatzhalter 3"/>
          <p:cNvSpPr>
            <a:spLocks noGrp="1"/>
          </p:cNvSpPr>
          <p:nvPr>
            <p:ph type="sldNum" sz="quarter" idx="12"/>
          </p:nvPr>
        </p:nvSpPr>
        <p:spPr/>
        <p:txBody>
          <a:bodyPr/>
          <a:lstStyle/>
          <a:p>
            <a:fld id="{E2F6C3C6-92CF-4A8B-AB60-71D85A45AB6A}" type="slidenum">
              <a:rPr lang="en-GB" smtClean="0"/>
              <a:t>32</a:t>
            </a:fld>
            <a:endParaRPr lang="en-GB"/>
          </a:p>
        </p:txBody>
      </p:sp>
      <p:sp>
        <p:nvSpPr>
          <p:cNvPr id="5" name="Titel 4"/>
          <p:cNvSpPr>
            <a:spLocks noGrp="1"/>
          </p:cNvSpPr>
          <p:nvPr>
            <p:ph type="title"/>
          </p:nvPr>
        </p:nvSpPr>
        <p:spPr/>
        <p:txBody>
          <a:bodyPr/>
          <a:lstStyle/>
          <a:p>
            <a:pPr algn="r"/>
            <a:r>
              <a:rPr lang="de-DE" dirty="0"/>
              <a:t>Analysis </a:t>
            </a:r>
            <a:r>
              <a:rPr lang="de-DE" dirty="0" err="1"/>
              <a:t>of</a:t>
            </a:r>
            <a:r>
              <a:rPr lang="de-DE" dirty="0"/>
              <a:t> Language </a:t>
            </a:r>
            <a:r>
              <a:rPr lang="de-DE" dirty="0" err="1"/>
              <a:t>use</a:t>
            </a:r>
            <a:r>
              <a:rPr lang="de-DE" dirty="0"/>
              <a:t> versus </a:t>
            </a:r>
            <a:r>
              <a:rPr lang="de-DE" dirty="0" err="1" smtClean="0"/>
              <a:t>Fluency</a:t>
            </a:r>
            <a:r>
              <a:rPr lang="de-DE" dirty="0" smtClean="0"/>
              <a:t> </a:t>
            </a:r>
            <a:r>
              <a:rPr lang="de-DE" dirty="0" smtClean="0">
                <a:solidFill>
                  <a:srgbClr val="00B0F0"/>
                </a:solidFill>
              </a:rPr>
              <a:t>L5</a:t>
            </a:r>
            <a:endParaRPr lang="de-DE" dirty="0">
              <a:solidFill>
                <a:srgbClr val="00B0F0"/>
              </a:solidFill>
            </a:endParaRPr>
          </a:p>
        </p:txBody>
      </p:sp>
      <p:graphicFrame>
        <p:nvGraphicFramePr>
          <p:cNvPr id="7" name="Diagramm 6"/>
          <p:cNvGraphicFramePr/>
          <p:nvPr>
            <p:extLst/>
          </p:nvPr>
        </p:nvGraphicFramePr>
        <p:xfrm>
          <a:off x="1800000" y="1800001"/>
          <a:ext cx="5760000" cy="46800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00538515"/>
      </p:ext>
    </p:extLst>
  </p:cSld>
  <p:clrMapOvr>
    <a:masterClrMapping/>
  </p:clrMapOvr>
  <mc:AlternateContent xmlns:mc="http://schemas.openxmlformats.org/markup-compatibility/2006" xmlns:p14="http://schemas.microsoft.com/office/powerpoint/2010/main">
    <mc:Choice Requires="p14">
      <p:transition spd="med" p14:dur="700" advTm="2000">
        <p:fade/>
      </p:transition>
    </mc:Choice>
    <mc:Fallback xmlns="">
      <p:transition spd="med" advTm="2000">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r>
              <a:rPr lang="en-GB" smtClean="0"/>
              <a:t>Janice Butler December 2014</a:t>
            </a:r>
            <a:endParaRPr lang="en-GB"/>
          </a:p>
        </p:txBody>
      </p:sp>
      <p:sp>
        <p:nvSpPr>
          <p:cNvPr id="3" name="Fußzeilenplatzhalter 2"/>
          <p:cNvSpPr>
            <a:spLocks noGrp="1"/>
          </p:cNvSpPr>
          <p:nvPr>
            <p:ph type="ftr" sz="quarter" idx="11"/>
          </p:nvPr>
        </p:nvSpPr>
        <p:spPr/>
        <p:txBody>
          <a:bodyPr/>
          <a:lstStyle/>
          <a:p>
            <a:r>
              <a:rPr lang="en-US" smtClean="0"/>
              <a:t>Gender-Specific Differences in Bilingualism and Multilingualism</a:t>
            </a:r>
            <a:endParaRPr lang="en-GB"/>
          </a:p>
        </p:txBody>
      </p:sp>
      <p:sp>
        <p:nvSpPr>
          <p:cNvPr id="4" name="Foliennummernplatzhalter 3"/>
          <p:cNvSpPr>
            <a:spLocks noGrp="1"/>
          </p:cNvSpPr>
          <p:nvPr>
            <p:ph type="sldNum" sz="quarter" idx="12"/>
          </p:nvPr>
        </p:nvSpPr>
        <p:spPr/>
        <p:txBody>
          <a:bodyPr/>
          <a:lstStyle/>
          <a:p>
            <a:fld id="{E2F6C3C6-92CF-4A8B-AB60-71D85A45AB6A}" type="slidenum">
              <a:rPr lang="en-GB" smtClean="0"/>
              <a:t>33</a:t>
            </a:fld>
            <a:endParaRPr lang="en-GB"/>
          </a:p>
        </p:txBody>
      </p:sp>
      <p:sp>
        <p:nvSpPr>
          <p:cNvPr id="5" name="Titel 4"/>
          <p:cNvSpPr>
            <a:spLocks noGrp="1"/>
          </p:cNvSpPr>
          <p:nvPr>
            <p:ph type="title"/>
          </p:nvPr>
        </p:nvSpPr>
        <p:spPr/>
        <p:txBody>
          <a:bodyPr/>
          <a:lstStyle/>
          <a:p>
            <a:pPr algn="r"/>
            <a:r>
              <a:rPr lang="de-DE" dirty="0"/>
              <a:t>Analysis </a:t>
            </a:r>
            <a:r>
              <a:rPr lang="de-DE" dirty="0" err="1"/>
              <a:t>of</a:t>
            </a:r>
            <a:r>
              <a:rPr lang="de-DE" dirty="0"/>
              <a:t> Language </a:t>
            </a:r>
            <a:r>
              <a:rPr lang="de-DE" dirty="0" err="1"/>
              <a:t>use</a:t>
            </a:r>
            <a:r>
              <a:rPr lang="de-DE" dirty="0"/>
              <a:t> versus </a:t>
            </a:r>
            <a:r>
              <a:rPr lang="de-DE" dirty="0" err="1" smtClean="0"/>
              <a:t>Fluency</a:t>
            </a:r>
            <a:r>
              <a:rPr lang="de-DE" dirty="0" smtClean="0"/>
              <a:t> </a:t>
            </a:r>
            <a:r>
              <a:rPr lang="de-DE" dirty="0" smtClean="0">
                <a:solidFill>
                  <a:schemeClr val="accent3"/>
                </a:solidFill>
              </a:rPr>
              <a:t>L6</a:t>
            </a:r>
            <a:endParaRPr lang="de-DE" dirty="0">
              <a:solidFill>
                <a:schemeClr val="accent3"/>
              </a:solidFill>
            </a:endParaRPr>
          </a:p>
        </p:txBody>
      </p:sp>
      <p:graphicFrame>
        <p:nvGraphicFramePr>
          <p:cNvPr id="8" name="Diagramm 7"/>
          <p:cNvGraphicFramePr/>
          <p:nvPr>
            <p:extLst/>
          </p:nvPr>
        </p:nvGraphicFramePr>
        <p:xfrm>
          <a:off x="1800000" y="1800000"/>
          <a:ext cx="5760000" cy="46800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7115077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normAutofit fontScale="90000"/>
          </a:bodyPr>
          <a:lstStyle/>
          <a:p>
            <a:r>
              <a:rPr lang="de-DE" dirty="0"/>
              <a:t>Analysis </a:t>
            </a:r>
            <a:r>
              <a:rPr lang="de-DE" dirty="0" err="1"/>
              <a:t>of</a:t>
            </a:r>
            <a:r>
              <a:rPr lang="de-DE" dirty="0"/>
              <a:t> Language </a:t>
            </a:r>
            <a:r>
              <a:rPr lang="de-DE" dirty="0" smtClean="0"/>
              <a:t/>
            </a:r>
            <a:br>
              <a:rPr lang="de-DE" dirty="0" smtClean="0"/>
            </a:br>
            <a:r>
              <a:rPr lang="de-DE" dirty="0" err="1" smtClean="0"/>
              <a:t>use</a:t>
            </a:r>
            <a:r>
              <a:rPr lang="de-DE" dirty="0" smtClean="0"/>
              <a:t> </a:t>
            </a:r>
            <a:r>
              <a:rPr lang="de-DE" dirty="0"/>
              <a:t>versus </a:t>
            </a:r>
            <a:r>
              <a:rPr lang="de-DE" dirty="0" err="1"/>
              <a:t>Fluency</a:t>
            </a:r>
            <a:r>
              <a:rPr lang="de-DE" dirty="0"/>
              <a:t> </a:t>
            </a:r>
            <a:r>
              <a:rPr lang="de-DE" dirty="0">
                <a:solidFill>
                  <a:srgbClr val="0070C0"/>
                </a:solidFill>
              </a:rPr>
              <a:t>L1</a:t>
            </a:r>
            <a:endParaRPr lang="de-CH" dirty="0">
              <a:solidFill>
                <a:srgbClr val="0070C0"/>
              </a:solidFill>
            </a:endParaRPr>
          </a:p>
        </p:txBody>
      </p:sp>
      <p:sp>
        <p:nvSpPr>
          <p:cNvPr id="8" name="Textplatzhalter 7"/>
          <p:cNvSpPr>
            <a:spLocks noGrp="1"/>
          </p:cNvSpPr>
          <p:nvPr>
            <p:ph type="body" idx="1"/>
          </p:nvPr>
        </p:nvSpPr>
        <p:spPr>
          <a:xfrm>
            <a:off x="1365006" y="290513"/>
            <a:ext cx="581024" cy="3017520"/>
          </a:xfrm>
        </p:spPr>
        <p:txBody>
          <a:bodyPr/>
          <a:lstStyle/>
          <a:p>
            <a:r>
              <a:rPr lang="de-CH" dirty="0" err="1" smtClean="0"/>
              <a:t>female</a:t>
            </a:r>
            <a:endParaRPr lang="de-CH" dirty="0"/>
          </a:p>
        </p:txBody>
      </p:sp>
      <p:sp>
        <p:nvSpPr>
          <p:cNvPr id="10" name="Textplatzhalter 9"/>
          <p:cNvSpPr>
            <a:spLocks noGrp="1"/>
          </p:cNvSpPr>
          <p:nvPr>
            <p:ph type="body" sz="half" idx="3"/>
          </p:nvPr>
        </p:nvSpPr>
        <p:spPr>
          <a:xfrm>
            <a:off x="1365006" y="3427124"/>
            <a:ext cx="581024" cy="3017520"/>
          </a:xfrm>
        </p:spPr>
        <p:txBody>
          <a:bodyPr/>
          <a:lstStyle/>
          <a:p>
            <a:r>
              <a:rPr lang="de-CH" dirty="0" smtClean="0"/>
              <a:t>male</a:t>
            </a:r>
            <a:endParaRPr lang="de-CH" dirty="0"/>
          </a:p>
        </p:txBody>
      </p:sp>
      <p:sp>
        <p:nvSpPr>
          <p:cNvPr id="11" name="Inhaltsplatzhalter 10"/>
          <p:cNvSpPr>
            <a:spLocks noGrp="1"/>
          </p:cNvSpPr>
          <p:nvPr>
            <p:ph sz="quarter" idx="4"/>
          </p:nvPr>
        </p:nvSpPr>
        <p:spPr/>
        <p:txBody>
          <a:bodyPr/>
          <a:lstStyle/>
          <a:p>
            <a:pPr marL="64008" indent="0">
              <a:buNone/>
            </a:pPr>
            <a:r>
              <a:rPr lang="de-CH" dirty="0" smtClean="0"/>
              <a:t> </a:t>
            </a:r>
            <a:endParaRPr lang="de-CH" dirty="0"/>
          </a:p>
        </p:txBody>
      </p:sp>
      <p:sp>
        <p:nvSpPr>
          <p:cNvPr id="2" name="Datumsplatzhalter 1"/>
          <p:cNvSpPr>
            <a:spLocks noGrp="1"/>
          </p:cNvSpPr>
          <p:nvPr>
            <p:ph type="dt" sz="half" idx="10"/>
          </p:nvPr>
        </p:nvSpPr>
        <p:spPr/>
        <p:txBody>
          <a:bodyPr/>
          <a:lstStyle/>
          <a:p>
            <a:r>
              <a:rPr lang="en-GB" smtClean="0"/>
              <a:t>Janice Butler December 2014</a:t>
            </a:r>
            <a:endParaRPr lang="en-GB"/>
          </a:p>
        </p:txBody>
      </p:sp>
      <p:sp>
        <p:nvSpPr>
          <p:cNvPr id="3" name="Fußzeilenplatzhalter 2"/>
          <p:cNvSpPr>
            <a:spLocks noGrp="1"/>
          </p:cNvSpPr>
          <p:nvPr>
            <p:ph type="ftr" sz="quarter" idx="11"/>
          </p:nvPr>
        </p:nvSpPr>
        <p:spPr/>
        <p:txBody>
          <a:bodyPr/>
          <a:lstStyle/>
          <a:p>
            <a:r>
              <a:rPr lang="en-US" smtClean="0"/>
              <a:t>Gender-Specific Differences in Bilingualism and Multilingualism</a:t>
            </a:r>
            <a:endParaRPr lang="en-GB"/>
          </a:p>
        </p:txBody>
      </p:sp>
      <p:sp>
        <p:nvSpPr>
          <p:cNvPr id="4" name="Foliennummernplatzhalter 3"/>
          <p:cNvSpPr>
            <a:spLocks noGrp="1"/>
          </p:cNvSpPr>
          <p:nvPr>
            <p:ph type="sldNum" sz="quarter" idx="12"/>
          </p:nvPr>
        </p:nvSpPr>
        <p:spPr/>
        <p:txBody>
          <a:bodyPr/>
          <a:lstStyle/>
          <a:p>
            <a:fld id="{E2F6C3C6-92CF-4A8B-AB60-71D85A45AB6A}" type="slidenum">
              <a:rPr lang="en-GB" smtClean="0"/>
              <a:t>34</a:t>
            </a:fld>
            <a:endParaRPr lang="en-GB"/>
          </a:p>
        </p:txBody>
      </p:sp>
      <p:graphicFrame>
        <p:nvGraphicFramePr>
          <p:cNvPr id="14" name="Inhaltsplatzhalter 13"/>
          <p:cNvGraphicFramePr>
            <a:graphicFrameLocks noGrp="1"/>
          </p:cNvGraphicFramePr>
          <p:nvPr>
            <p:ph sz="quarter" idx="2"/>
            <p:extLst>
              <p:ext uri="{D42A27DB-BD31-4B8C-83A1-F6EECF244321}">
                <p14:modId xmlns:p14="http://schemas.microsoft.com/office/powerpoint/2010/main" val="2592142291"/>
              </p:ext>
            </p:extLst>
          </p:nvPr>
        </p:nvGraphicFramePr>
        <p:xfrm>
          <a:off x="2520000" y="288000"/>
          <a:ext cx="5040000" cy="2988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5" name="Diagramm 14"/>
          <p:cNvGraphicFramePr/>
          <p:nvPr>
            <p:extLst>
              <p:ext uri="{D42A27DB-BD31-4B8C-83A1-F6EECF244321}">
                <p14:modId xmlns:p14="http://schemas.microsoft.com/office/powerpoint/2010/main" val="1339354709"/>
              </p:ext>
            </p:extLst>
          </p:nvPr>
        </p:nvGraphicFramePr>
        <p:xfrm>
          <a:off x="2520000" y="3427124"/>
          <a:ext cx="5040000" cy="298896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42665262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normAutofit fontScale="90000"/>
          </a:bodyPr>
          <a:lstStyle/>
          <a:p>
            <a:r>
              <a:rPr lang="de-DE" dirty="0"/>
              <a:t>Analysis </a:t>
            </a:r>
            <a:r>
              <a:rPr lang="de-DE" dirty="0" err="1"/>
              <a:t>of</a:t>
            </a:r>
            <a:r>
              <a:rPr lang="de-DE" dirty="0"/>
              <a:t> Language </a:t>
            </a:r>
            <a:r>
              <a:rPr lang="de-DE" dirty="0" smtClean="0"/>
              <a:t/>
            </a:r>
            <a:br>
              <a:rPr lang="de-DE" dirty="0" smtClean="0"/>
            </a:br>
            <a:r>
              <a:rPr lang="de-DE" dirty="0" err="1" smtClean="0"/>
              <a:t>use</a:t>
            </a:r>
            <a:r>
              <a:rPr lang="de-DE" dirty="0" smtClean="0"/>
              <a:t> </a:t>
            </a:r>
            <a:r>
              <a:rPr lang="de-DE" dirty="0"/>
              <a:t>versus </a:t>
            </a:r>
            <a:r>
              <a:rPr lang="de-DE" dirty="0" err="1"/>
              <a:t>Fluency</a:t>
            </a:r>
            <a:r>
              <a:rPr lang="de-DE" dirty="0"/>
              <a:t> </a:t>
            </a:r>
            <a:r>
              <a:rPr lang="de-DE" dirty="0" smtClean="0">
                <a:solidFill>
                  <a:srgbClr val="C00000"/>
                </a:solidFill>
              </a:rPr>
              <a:t>L2</a:t>
            </a:r>
            <a:endParaRPr lang="de-CH" dirty="0">
              <a:solidFill>
                <a:srgbClr val="C00000"/>
              </a:solidFill>
            </a:endParaRPr>
          </a:p>
        </p:txBody>
      </p:sp>
      <p:sp>
        <p:nvSpPr>
          <p:cNvPr id="8" name="Textplatzhalter 7"/>
          <p:cNvSpPr>
            <a:spLocks noGrp="1"/>
          </p:cNvSpPr>
          <p:nvPr>
            <p:ph type="body" idx="1"/>
          </p:nvPr>
        </p:nvSpPr>
        <p:spPr>
          <a:xfrm>
            <a:off x="1365006" y="290513"/>
            <a:ext cx="581024" cy="3017520"/>
          </a:xfrm>
        </p:spPr>
        <p:txBody>
          <a:bodyPr/>
          <a:lstStyle/>
          <a:p>
            <a:r>
              <a:rPr lang="de-CH" dirty="0" err="1" smtClean="0"/>
              <a:t>female</a:t>
            </a:r>
            <a:endParaRPr lang="de-CH" dirty="0"/>
          </a:p>
        </p:txBody>
      </p:sp>
      <p:sp>
        <p:nvSpPr>
          <p:cNvPr id="10" name="Textplatzhalter 9"/>
          <p:cNvSpPr>
            <a:spLocks noGrp="1"/>
          </p:cNvSpPr>
          <p:nvPr>
            <p:ph type="body" sz="half" idx="3"/>
          </p:nvPr>
        </p:nvSpPr>
        <p:spPr>
          <a:xfrm>
            <a:off x="1365006" y="3427124"/>
            <a:ext cx="581024" cy="3017520"/>
          </a:xfrm>
        </p:spPr>
        <p:txBody>
          <a:bodyPr/>
          <a:lstStyle/>
          <a:p>
            <a:r>
              <a:rPr lang="de-CH" dirty="0" smtClean="0"/>
              <a:t>male</a:t>
            </a:r>
            <a:endParaRPr lang="de-CH" dirty="0"/>
          </a:p>
        </p:txBody>
      </p:sp>
      <p:sp>
        <p:nvSpPr>
          <p:cNvPr id="11" name="Inhaltsplatzhalter 10"/>
          <p:cNvSpPr>
            <a:spLocks noGrp="1"/>
          </p:cNvSpPr>
          <p:nvPr>
            <p:ph sz="quarter" idx="4"/>
          </p:nvPr>
        </p:nvSpPr>
        <p:spPr/>
        <p:txBody>
          <a:bodyPr/>
          <a:lstStyle/>
          <a:p>
            <a:pPr marL="64008" indent="0">
              <a:buNone/>
            </a:pPr>
            <a:r>
              <a:rPr lang="de-CH" dirty="0" smtClean="0"/>
              <a:t> </a:t>
            </a:r>
            <a:endParaRPr lang="de-CH" dirty="0"/>
          </a:p>
        </p:txBody>
      </p:sp>
      <p:sp>
        <p:nvSpPr>
          <p:cNvPr id="2" name="Datumsplatzhalter 1"/>
          <p:cNvSpPr>
            <a:spLocks noGrp="1"/>
          </p:cNvSpPr>
          <p:nvPr>
            <p:ph type="dt" sz="half" idx="10"/>
          </p:nvPr>
        </p:nvSpPr>
        <p:spPr/>
        <p:txBody>
          <a:bodyPr/>
          <a:lstStyle/>
          <a:p>
            <a:r>
              <a:rPr lang="en-GB" smtClean="0"/>
              <a:t>Janice Butler December 2014</a:t>
            </a:r>
            <a:endParaRPr lang="en-GB"/>
          </a:p>
        </p:txBody>
      </p:sp>
      <p:sp>
        <p:nvSpPr>
          <p:cNvPr id="3" name="Fußzeilenplatzhalter 2"/>
          <p:cNvSpPr>
            <a:spLocks noGrp="1"/>
          </p:cNvSpPr>
          <p:nvPr>
            <p:ph type="ftr" sz="quarter" idx="11"/>
          </p:nvPr>
        </p:nvSpPr>
        <p:spPr/>
        <p:txBody>
          <a:bodyPr/>
          <a:lstStyle/>
          <a:p>
            <a:r>
              <a:rPr lang="en-US" smtClean="0"/>
              <a:t>Gender-Specific Differences in Bilingualism and Multilingualism</a:t>
            </a:r>
            <a:endParaRPr lang="en-GB"/>
          </a:p>
        </p:txBody>
      </p:sp>
      <p:sp>
        <p:nvSpPr>
          <p:cNvPr id="4" name="Foliennummernplatzhalter 3"/>
          <p:cNvSpPr>
            <a:spLocks noGrp="1"/>
          </p:cNvSpPr>
          <p:nvPr>
            <p:ph type="sldNum" sz="quarter" idx="12"/>
          </p:nvPr>
        </p:nvSpPr>
        <p:spPr/>
        <p:txBody>
          <a:bodyPr/>
          <a:lstStyle/>
          <a:p>
            <a:fld id="{E2F6C3C6-92CF-4A8B-AB60-71D85A45AB6A}" type="slidenum">
              <a:rPr lang="en-GB" smtClean="0"/>
              <a:t>35</a:t>
            </a:fld>
            <a:endParaRPr lang="en-GB"/>
          </a:p>
        </p:txBody>
      </p:sp>
      <p:graphicFrame>
        <p:nvGraphicFramePr>
          <p:cNvPr id="12" name="Diagramm 11"/>
          <p:cNvGraphicFramePr/>
          <p:nvPr>
            <p:extLst>
              <p:ext uri="{D42A27DB-BD31-4B8C-83A1-F6EECF244321}">
                <p14:modId xmlns:p14="http://schemas.microsoft.com/office/powerpoint/2010/main" val="1112548576"/>
              </p:ext>
            </p:extLst>
          </p:nvPr>
        </p:nvGraphicFramePr>
        <p:xfrm>
          <a:off x="2520000" y="288000"/>
          <a:ext cx="5040000" cy="2986008"/>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3" name="Diagramm 12"/>
          <p:cNvGraphicFramePr/>
          <p:nvPr>
            <p:extLst>
              <p:ext uri="{D42A27DB-BD31-4B8C-83A1-F6EECF244321}">
                <p14:modId xmlns:p14="http://schemas.microsoft.com/office/powerpoint/2010/main" val="154590170"/>
              </p:ext>
            </p:extLst>
          </p:nvPr>
        </p:nvGraphicFramePr>
        <p:xfrm>
          <a:off x="2520000" y="3427200"/>
          <a:ext cx="5040000" cy="3006328"/>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412259178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normAutofit fontScale="90000"/>
          </a:bodyPr>
          <a:lstStyle/>
          <a:p>
            <a:r>
              <a:rPr lang="de-DE" dirty="0"/>
              <a:t>Analysis </a:t>
            </a:r>
            <a:r>
              <a:rPr lang="de-DE" dirty="0" err="1"/>
              <a:t>of</a:t>
            </a:r>
            <a:r>
              <a:rPr lang="de-DE" dirty="0"/>
              <a:t> Language </a:t>
            </a:r>
            <a:r>
              <a:rPr lang="de-DE" dirty="0" smtClean="0"/>
              <a:t/>
            </a:r>
            <a:br>
              <a:rPr lang="de-DE" dirty="0" smtClean="0"/>
            </a:br>
            <a:r>
              <a:rPr lang="de-DE" dirty="0" err="1" smtClean="0"/>
              <a:t>use</a:t>
            </a:r>
            <a:r>
              <a:rPr lang="de-DE" dirty="0" smtClean="0"/>
              <a:t> </a:t>
            </a:r>
            <a:r>
              <a:rPr lang="de-DE" dirty="0"/>
              <a:t>versus </a:t>
            </a:r>
            <a:r>
              <a:rPr lang="de-DE" dirty="0" err="1"/>
              <a:t>Fluency</a:t>
            </a:r>
            <a:r>
              <a:rPr lang="de-DE" dirty="0"/>
              <a:t> </a:t>
            </a:r>
            <a:r>
              <a:rPr lang="de-DE" dirty="0" smtClean="0">
                <a:solidFill>
                  <a:srgbClr val="92D050"/>
                </a:solidFill>
              </a:rPr>
              <a:t>L3</a:t>
            </a:r>
            <a:endParaRPr lang="de-CH" dirty="0">
              <a:solidFill>
                <a:srgbClr val="92D050"/>
              </a:solidFill>
            </a:endParaRPr>
          </a:p>
        </p:txBody>
      </p:sp>
      <p:sp>
        <p:nvSpPr>
          <p:cNvPr id="8" name="Textplatzhalter 7"/>
          <p:cNvSpPr>
            <a:spLocks noGrp="1"/>
          </p:cNvSpPr>
          <p:nvPr>
            <p:ph type="body" idx="1"/>
          </p:nvPr>
        </p:nvSpPr>
        <p:spPr>
          <a:xfrm>
            <a:off x="1365006" y="288000"/>
            <a:ext cx="581024" cy="3017520"/>
          </a:xfrm>
        </p:spPr>
        <p:txBody>
          <a:bodyPr/>
          <a:lstStyle/>
          <a:p>
            <a:r>
              <a:rPr lang="de-CH" dirty="0" err="1" smtClean="0"/>
              <a:t>female</a:t>
            </a:r>
            <a:endParaRPr lang="de-CH" dirty="0"/>
          </a:p>
        </p:txBody>
      </p:sp>
      <p:sp>
        <p:nvSpPr>
          <p:cNvPr id="10" name="Textplatzhalter 9"/>
          <p:cNvSpPr>
            <a:spLocks noGrp="1"/>
          </p:cNvSpPr>
          <p:nvPr>
            <p:ph type="body" sz="half" idx="3"/>
          </p:nvPr>
        </p:nvSpPr>
        <p:spPr>
          <a:xfrm>
            <a:off x="1365006" y="3427124"/>
            <a:ext cx="581024" cy="3017520"/>
          </a:xfrm>
        </p:spPr>
        <p:txBody>
          <a:bodyPr/>
          <a:lstStyle/>
          <a:p>
            <a:r>
              <a:rPr lang="de-CH" dirty="0" smtClean="0"/>
              <a:t>male</a:t>
            </a:r>
            <a:endParaRPr lang="de-CH" dirty="0"/>
          </a:p>
        </p:txBody>
      </p:sp>
      <p:sp>
        <p:nvSpPr>
          <p:cNvPr id="11" name="Inhaltsplatzhalter 10"/>
          <p:cNvSpPr>
            <a:spLocks noGrp="1"/>
          </p:cNvSpPr>
          <p:nvPr>
            <p:ph sz="quarter" idx="4"/>
          </p:nvPr>
        </p:nvSpPr>
        <p:spPr/>
        <p:txBody>
          <a:bodyPr/>
          <a:lstStyle/>
          <a:p>
            <a:pPr marL="64008" indent="0">
              <a:buNone/>
            </a:pPr>
            <a:r>
              <a:rPr lang="de-CH" dirty="0" smtClean="0"/>
              <a:t> </a:t>
            </a:r>
            <a:endParaRPr lang="de-CH" dirty="0"/>
          </a:p>
        </p:txBody>
      </p:sp>
      <p:sp>
        <p:nvSpPr>
          <p:cNvPr id="2" name="Datumsplatzhalter 1"/>
          <p:cNvSpPr>
            <a:spLocks noGrp="1"/>
          </p:cNvSpPr>
          <p:nvPr>
            <p:ph type="dt" sz="half" idx="10"/>
          </p:nvPr>
        </p:nvSpPr>
        <p:spPr/>
        <p:txBody>
          <a:bodyPr/>
          <a:lstStyle/>
          <a:p>
            <a:r>
              <a:rPr lang="en-GB" smtClean="0"/>
              <a:t>Janice Butler December 2014</a:t>
            </a:r>
            <a:endParaRPr lang="en-GB"/>
          </a:p>
        </p:txBody>
      </p:sp>
      <p:sp>
        <p:nvSpPr>
          <p:cNvPr id="3" name="Fußzeilenplatzhalter 2"/>
          <p:cNvSpPr>
            <a:spLocks noGrp="1"/>
          </p:cNvSpPr>
          <p:nvPr>
            <p:ph type="ftr" sz="quarter" idx="11"/>
          </p:nvPr>
        </p:nvSpPr>
        <p:spPr/>
        <p:txBody>
          <a:bodyPr/>
          <a:lstStyle/>
          <a:p>
            <a:r>
              <a:rPr lang="en-US" smtClean="0"/>
              <a:t>Gender-Specific Differences in Bilingualism and Multilingualism</a:t>
            </a:r>
            <a:endParaRPr lang="en-GB"/>
          </a:p>
        </p:txBody>
      </p:sp>
      <p:sp>
        <p:nvSpPr>
          <p:cNvPr id="4" name="Foliennummernplatzhalter 3"/>
          <p:cNvSpPr>
            <a:spLocks noGrp="1"/>
          </p:cNvSpPr>
          <p:nvPr>
            <p:ph type="sldNum" sz="quarter" idx="12"/>
          </p:nvPr>
        </p:nvSpPr>
        <p:spPr/>
        <p:txBody>
          <a:bodyPr/>
          <a:lstStyle/>
          <a:p>
            <a:fld id="{E2F6C3C6-92CF-4A8B-AB60-71D85A45AB6A}" type="slidenum">
              <a:rPr lang="en-GB" smtClean="0"/>
              <a:t>36</a:t>
            </a:fld>
            <a:endParaRPr lang="en-GB"/>
          </a:p>
        </p:txBody>
      </p:sp>
      <p:graphicFrame>
        <p:nvGraphicFramePr>
          <p:cNvPr id="14" name="Diagramm 13"/>
          <p:cNvGraphicFramePr/>
          <p:nvPr>
            <p:extLst>
              <p:ext uri="{D42A27DB-BD31-4B8C-83A1-F6EECF244321}">
                <p14:modId xmlns:p14="http://schemas.microsoft.com/office/powerpoint/2010/main" val="3105302935"/>
              </p:ext>
            </p:extLst>
          </p:nvPr>
        </p:nvGraphicFramePr>
        <p:xfrm>
          <a:off x="2520000" y="288000"/>
          <a:ext cx="5040000" cy="2988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5" name="Diagramm 14"/>
          <p:cNvGraphicFramePr/>
          <p:nvPr>
            <p:extLst>
              <p:ext uri="{D42A27DB-BD31-4B8C-83A1-F6EECF244321}">
                <p14:modId xmlns:p14="http://schemas.microsoft.com/office/powerpoint/2010/main" val="709875892"/>
              </p:ext>
            </p:extLst>
          </p:nvPr>
        </p:nvGraphicFramePr>
        <p:xfrm>
          <a:off x="2520000" y="3427124"/>
          <a:ext cx="5040000" cy="298800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312970967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normAutofit fontScale="90000"/>
          </a:bodyPr>
          <a:lstStyle/>
          <a:p>
            <a:r>
              <a:rPr lang="de-DE" dirty="0"/>
              <a:t>Analysis </a:t>
            </a:r>
            <a:r>
              <a:rPr lang="de-DE" dirty="0" err="1"/>
              <a:t>of</a:t>
            </a:r>
            <a:r>
              <a:rPr lang="de-DE" dirty="0"/>
              <a:t> Language </a:t>
            </a:r>
            <a:r>
              <a:rPr lang="de-DE" dirty="0" smtClean="0"/>
              <a:t/>
            </a:r>
            <a:br>
              <a:rPr lang="de-DE" dirty="0" smtClean="0"/>
            </a:br>
            <a:r>
              <a:rPr lang="de-DE" dirty="0" err="1" smtClean="0"/>
              <a:t>use</a:t>
            </a:r>
            <a:r>
              <a:rPr lang="de-DE" dirty="0" smtClean="0"/>
              <a:t> </a:t>
            </a:r>
            <a:r>
              <a:rPr lang="de-DE" dirty="0"/>
              <a:t>versus </a:t>
            </a:r>
            <a:r>
              <a:rPr lang="de-DE" dirty="0" err="1"/>
              <a:t>Fluency</a:t>
            </a:r>
            <a:r>
              <a:rPr lang="de-DE" dirty="0"/>
              <a:t> </a:t>
            </a:r>
            <a:r>
              <a:rPr lang="de-DE" dirty="0" smtClean="0">
                <a:solidFill>
                  <a:srgbClr val="7030A0"/>
                </a:solidFill>
              </a:rPr>
              <a:t>L4</a:t>
            </a:r>
            <a:endParaRPr lang="de-CH" dirty="0">
              <a:solidFill>
                <a:srgbClr val="7030A0"/>
              </a:solidFill>
            </a:endParaRPr>
          </a:p>
        </p:txBody>
      </p:sp>
      <p:sp>
        <p:nvSpPr>
          <p:cNvPr id="8" name="Textplatzhalter 7"/>
          <p:cNvSpPr>
            <a:spLocks noGrp="1"/>
          </p:cNvSpPr>
          <p:nvPr>
            <p:ph type="body" idx="1"/>
          </p:nvPr>
        </p:nvSpPr>
        <p:spPr>
          <a:xfrm>
            <a:off x="1365006" y="288000"/>
            <a:ext cx="581024" cy="3017520"/>
          </a:xfrm>
        </p:spPr>
        <p:txBody>
          <a:bodyPr/>
          <a:lstStyle/>
          <a:p>
            <a:r>
              <a:rPr lang="de-CH" dirty="0" err="1" smtClean="0"/>
              <a:t>female</a:t>
            </a:r>
            <a:endParaRPr lang="de-CH" dirty="0"/>
          </a:p>
        </p:txBody>
      </p:sp>
      <p:sp>
        <p:nvSpPr>
          <p:cNvPr id="10" name="Textplatzhalter 9"/>
          <p:cNvSpPr>
            <a:spLocks noGrp="1"/>
          </p:cNvSpPr>
          <p:nvPr>
            <p:ph type="body" sz="half" idx="3"/>
          </p:nvPr>
        </p:nvSpPr>
        <p:spPr>
          <a:xfrm>
            <a:off x="1365006" y="3427124"/>
            <a:ext cx="581024" cy="3017520"/>
          </a:xfrm>
        </p:spPr>
        <p:txBody>
          <a:bodyPr/>
          <a:lstStyle/>
          <a:p>
            <a:r>
              <a:rPr lang="de-CH" dirty="0" smtClean="0"/>
              <a:t>male</a:t>
            </a:r>
            <a:endParaRPr lang="de-CH" dirty="0"/>
          </a:p>
        </p:txBody>
      </p:sp>
      <p:sp>
        <p:nvSpPr>
          <p:cNvPr id="11" name="Inhaltsplatzhalter 10"/>
          <p:cNvSpPr>
            <a:spLocks noGrp="1"/>
          </p:cNvSpPr>
          <p:nvPr>
            <p:ph sz="quarter" idx="4"/>
          </p:nvPr>
        </p:nvSpPr>
        <p:spPr/>
        <p:txBody>
          <a:bodyPr/>
          <a:lstStyle/>
          <a:p>
            <a:pPr marL="64008" indent="0">
              <a:buNone/>
            </a:pPr>
            <a:r>
              <a:rPr lang="de-CH" dirty="0" smtClean="0"/>
              <a:t> </a:t>
            </a:r>
            <a:endParaRPr lang="de-CH" dirty="0"/>
          </a:p>
        </p:txBody>
      </p:sp>
      <p:sp>
        <p:nvSpPr>
          <p:cNvPr id="2" name="Datumsplatzhalter 1"/>
          <p:cNvSpPr>
            <a:spLocks noGrp="1"/>
          </p:cNvSpPr>
          <p:nvPr>
            <p:ph type="dt" sz="half" idx="10"/>
          </p:nvPr>
        </p:nvSpPr>
        <p:spPr/>
        <p:txBody>
          <a:bodyPr/>
          <a:lstStyle/>
          <a:p>
            <a:r>
              <a:rPr lang="en-GB" smtClean="0"/>
              <a:t>Janice Butler December 2014</a:t>
            </a:r>
            <a:endParaRPr lang="en-GB"/>
          </a:p>
        </p:txBody>
      </p:sp>
      <p:sp>
        <p:nvSpPr>
          <p:cNvPr id="3" name="Fußzeilenplatzhalter 2"/>
          <p:cNvSpPr>
            <a:spLocks noGrp="1"/>
          </p:cNvSpPr>
          <p:nvPr>
            <p:ph type="ftr" sz="quarter" idx="11"/>
          </p:nvPr>
        </p:nvSpPr>
        <p:spPr/>
        <p:txBody>
          <a:bodyPr/>
          <a:lstStyle/>
          <a:p>
            <a:r>
              <a:rPr lang="en-US" smtClean="0"/>
              <a:t>Gender-Specific Differences in Bilingualism and Multilingualism</a:t>
            </a:r>
            <a:endParaRPr lang="en-GB"/>
          </a:p>
        </p:txBody>
      </p:sp>
      <p:sp>
        <p:nvSpPr>
          <p:cNvPr id="4" name="Foliennummernplatzhalter 3"/>
          <p:cNvSpPr>
            <a:spLocks noGrp="1"/>
          </p:cNvSpPr>
          <p:nvPr>
            <p:ph type="sldNum" sz="quarter" idx="12"/>
          </p:nvPr>
        </p:nvSpPr>
        <p:spPr/>
        <p:txBody>
          <a:bodyPr/>
          <a:lstStyle/>
          <a:p>
            <a:fld id="{E2F6C3C6-92CF-4A8B-AB60-71D85A45AB6A}" type="slidenum">
              <a:rPr lang="en-GB" smtClean="0"/>
              <a:t>37</a:t>
            </a:fld>
            <a:endParaRPr lang="en-GB"/>
          </a:p>
        </p:txBody>
      </p:sp>
      <p:graphicFrame>
        <p:nvGraphicFramePr>
          <p:cNvPr id="12" name="Diagramm 11"/>
          <p:cNvGraphicFramePr/>
          <p:nvPr>
            <p:extLst>
              <p:ext uri="{D42A27DB-BD31-4B8C-83A1-F6EECF244321}">
                <p14:modId xmlns:p14="http://schemas.microsoft.com/office/powerpoint/2010/main" val="3684505219"/>
              </p:ext>
            </p:extLst>
          </p:nvPr>
        </p:nvGraphicFramePr>
        <p:xfrm>
          <a:off x="2520000" y="288000"/>
          <a:ext cx="5040000" cy="2988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3" name="Diagramm 12"/>
          <p:cNvGraphicFramePr/>
          <p:nvPr>
            <p:extLst>
              <p:ext uri="{D42A27DB-BD31-4B8C-83A1-F6EECF244321}">
                <p14:modId xmlns:p14="http://schemas.microsoft.com/office/powerpoint/2010/main" val="29299425"/>
              </p:ext>
            </p:extLst>
          </p:nvPr>
        </p:nvGraphicFramePr>
        <p:xfrm>
          <a:off x="2520000" y="3427123"/>
          <a:ext cx="5040000" cy="298800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55097157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normAutofit fontScale="90000"/>
          </a:bodyPr>
          <a:lstStyle/>
          <a:p>
            <a:r>
              <a:rPr lang="de-DE" dirty="0"/>
              <a:t>Analysis </a:t>
            </a:r>
            <a:r>
              <a:rPr lang="de-DE" dirty="0" err="1"/>
              <a:t>of</a:t>
            </a:r>
            <a:r>
              <a:rPr lang="de-DE" dirty="0"/>
              <a:t> Language </a:t>
            </a:r>
            <a:r>
              <a:rPr lang="de-DE" dirty="0" smtClean="0"/>
              <a:t/>
            </a:r>
            <a:br>
              <a:rPr lang="de-DE" dirty="0" smtClean="0"/>
            </a:br>
            <a:r>
              <a:rPr lang="de-DE" dirty="0" err="1" smtClean="0"/>
              <a:t>use</a:t>
            </a:r>
            <a:r>
              <a:rPr lang="de-DE" dirty="0" smtClean="0"/>
              <a:t> </a:t>
            </a:r>
            <a:r>
              <a:rPr lang="de-DE" dirty="0"/>
              <a:t>versus </a:t>
            </a:r>
            <a:r>
              <a:rPr lang="de-DE" dirty="0" err="1"/>
              <a:t>Fluency</a:t>
            </a:r>
            <a:r>
              <a:rPr lang="de-DE" dirty="0"/>
              <a:t> </a:t>
            </a:r>
            <a:r>
              <a:rPr lang="de-DE" dirty="0" smtClean="0">
                <a:solidFill>
                  <a:srgbClr val="00B0F0"/>
                </a:solidFill>
              </a:rPr>
              <a:t>L5</a:t>
            </a:r>
            <a:endParaRPr lang="de-CH" dirty="0">
              <a:solidFill>
                <a:srgbClr val="00B0F0"/>
              </a:solidFill>
            </a:endParaRPr>
          </a:p>
        </p:txBody>
      </p:sp>
      <p:sp>
        <p:nvSpPr>
          <p:cNvPr id="8" name="Textplatzhalter 7"/>
          <p:cNvSpPr>
            <a:spLocks noGrp="1"/>
          </p:cNvSpPr>
          <p:nvPr>
            <p:ph type="body" idx="1"/>
          </p:nvPr>
        </p:nvSpPr>
        <p:spPr>
          <a:xfrm>
            <a:off x="1365006" y="288000"/>
            <a:ext cx="581024" cy="3017520"/>
          </a:xfrm>
        </p:spPr>
        <p:txBody>
          <a:bodyPr/>
          <a:lstStyle/>
          <a:p>
            <a:r>
              <a:rPr lang="de-CH" dirty="0" err="1" smtClean="0"/>
              <a:t>female</a:t>
            </a:r>
            <a:endParaRPr lang="de-CH" dirty="0"/>
          </a:p>
        </p:txBody>
      </p:sp>
      <p:sp>
        <p:nvSpPr>
          <p:cNvPr id="10" name="Textplatzhalter 9"/>
          <p:cNvSpPr>
            <a:spLocks noGrp="1"/>
          </p:cNvSpPr>
          <p:nvPr>
            <p:ph type="body" sz="half" idx="3"/>
          </p:nvPr>
        </p:nvSpPr>
        <p:spPr>
          <a:xfrm>
            <a:off x="1365006" y="3427124"/>
            <a:ext cx="581024" cy="3017520"/>
          </a:xfrm>
        </p:spPr>
        <p:txBody>
          <a:bodyPr/>
          <a:lstStyle/>
          <a:p>
            <a:r>
              <a:rPr lang="de-CH" dirty="0" smtClean="0"/>
              <a:t>male</a:t>
            </a:r>
            <a:endParaRPr lang="de-CH" dirty="0"/>
          </a:p>
        </p:txBody>
      </p:sp>
      <p:sp>
        <p:nvSpPr>
          <p:cNvPr id="2" name="Datumsplatzhalter 1"/>
          <p:cNvSpPr>
            <a:spLocks noGrp="1"/>
          </p:cNvSpPr>
          <p:nvPr>
            <p:ph type="dt" sz="half" idx="10"/>
          </p:nvPr>
        </p:nvSpPr>
        <p:spPr/>
        <p:txBody>
          <a:bodyPr/>
          <a:lstStyle/>
          <a:p>
            <a:r>
              <a:rPr lang="en-GB" smtClean="0"/>
              <a:t>Janice Butler December 2014</a:t>
            </a:r>
            <a:endParaRPr lang="en-GB"/>
          </a:p>
        </p:txBody>
      </p:sp>
      <p:sp>
        <p:nvSpPr>
          <p:cNvPr id="3" name="Fußzeilenplatzhalter 2"/>
          <p:cNvSpPr>
            <a:spLocks noGrp="1"/>
          </p:cNvSpPr>
          <p:nvPr>
            <p:ph type="ftr" sz="quarter" idx="11"/>
          </p:nvPr>
        </p:nvSpPr>
        <p:spPr/>
        <p:txBody>
          <a:bodyPr/>
          <a:lstStyle/>
          <a:p>
            <a:r>
              <a:rPr lang="en-US" smtClean="0"/>
              <a:t>Gender-Specific Differences in Bilingualism and Multilingualism</a:t>
            </a:r>
            <a:endParaRPr lang="en-GB"/>
          </a:p>
        </p:txBody>
      </p:sp>
      <p:sp>
        <p:nvSpPr>
          <p:cNvPr id="4" name="Foliennummernplatzhalter 3"/>
          <p:cNvSpPr>
            <a:spLocks noGrp="1"/>
          </p:cNvSpPr>
          <p:nvPr>
            <p:ph type="sldNum" sz="quarter" idx="12"/>
          </p:nvPr>
        </p:nvSpPr>
        <p:spPr/>
        <p:txBody>
          <a:bodyPr/>
          <a:lstStyle/>
          <a:p>
            <a:fld id="{E2F6C3C6-92CF-4A8B-AB60-71D85A45AB6A}" type="slidenum">
              <a:rPr lang="en-GB" smtClean="0"/>
              <a:t>38</a:t>
            </a:fld>
            <a:endParaRPr lang="en-GB"/>
          </a:p>
        </p:txBody>
      </p:sp>
      <p:graphicFrame>
        <p:nvGraphicFramePr>
          <p:cNvPr id="14" name="Diagramm 13"/>
          <p:cNvGraphicFramePr/>
          <p:nvPr>
            <p:extLst>
              <p:ext uri="{D42A27DB-BD31-4B8C-83A1-F6EECF244321}">
                <p14:modId xmlns:p14="http://schemas.microsoft.com/office/powerpoint/2010/main" val="3142286838"/>
              </p:ext>
            </p:extLst>
          </p:nvPr>
        </p:nvGraphicFramePr>
        <p:xfrm>
          <a:off x="2520000" y="287999"/>
          <a:ext cx="5040000" cy="2988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5" name="Diagramm 14"/>
          <p:cNvGraphicFramePr/>
          <p:nvPr>
            <p:extLst>
              <p:ext uri="{D42A27DB-BD31-4B8C-83A1-F6EECF244321}">
                <p14:modId xmlns:p14="http://schemas.microsoft.com/office/powerpoint/2010/main" val="2457355879"/>
              </p:ext>
            </p:extLst>
          </p:nvPr>
        </p:nvGraphicFramePr>
        <p:xfrm>
          <a:off x="2520000" y="3427123"/>
          <a:ext cx="5040000" cy="298800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234849859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normAutofit fontScale="90000"/>
          </a:bodyPr>
          <a:lstStyle/>
          <a:p>
            <a:r>
              <a:rPr lang="de-DE" dirty="0"/>
              <a:t>Analysis </a:t>
            </a:r>
            <a:r>
              <a:rPr lang="de-DE" dirty="0" err="1"/>
              <a:t>of</a:t>
            </a:r>
            <a:r>
              <a:rPr lang="de-DE" dirty="0"/>
              <a:t> Language </a:t>
            </a:r>
            <a:r>
              <a:rPr lang="de-DE" dirty="0" smtClean="0"/>
              <a:t/>
            </a:r>
            <a:br>
              <a:rPr lang="de-DE" dirty="0" smtClean="0"/>
            </a:br>
            <a:r>
              <a:rPr lang="de-DE" dirty="0" err="1" smtClean="0"/>
              <a:t>use</a:t>
            </a:r>
            <a:r>
              <a:rPr lang="de-DE" dirty="0" smtClean="0"/>
              <a:t> </a:t>
            </a:r>
            <a:r>
              <a:rPr lang="de-DE" dirty="0"/>
              <a:t>versus </a:t>
            </a:r>
            <a:r>
              <a:rPr lang="de-DE" dirty="0" err="1"/>
              <a:t>Fluency</a:t>
            </a:r>
            <a:r>
              <a:rPr lang="de-DE" dirty="0"/>
              <a:t> </a:t>
            </a:r>
            <a:r>
              <a:rPr lang="de-DE" dirty="0" smtClean="0">
                <a:solidFill>
                  <a:schemeClr val="accent3"/>
                </a:solidFill>
              </a:rPr>
              <a:t>L6</a:t>
            </a:r>
            <a:endParaRPr lang="de-CH" dirty="0">
              <a:solidFill>
                <a:schemeClr val="accent3"/>
              </a:solidFill>
            </a:endParaRPr>
          </a:p>
        </p:txBody>
      </p:sp>
      <p:sp>
        <p:nvSpPr>
          <p:cNvPr id="8" name="Textplatzhalter 7"/>
          <p:cNvSpPr>
            <a:spLocks noGrp="1"/>
          </p:cNvSpPr>
          <p:nvPr>
            <p:ph type="body" idx="1"/>
          </p:nvPr>
        </p:nvSpPr>
        <p:spPr>
          <a:xfrm>
            <a:off x="1365006" y="288000"/>
            <a:ext cx="581024" cy="3017520"/>
          </a:xfrm>
        </p:spPr>
        <p:txBody>
          <a:bodyPr/>
          <a:lstStyle/>
          <a:p>
            <a:r>
              <a:rPr lang="de-CH" dirty="0" err="1" smtClean="0"/>
              <a:t>female</a:t>
            </a:r>
            <a:endParaRPr lang="de-CH" dirty="0"/>
          </a:p>
        </p:txBody>
      </p:sp>
      <p:sp>
        <p:nvSpPr>
          <p:cNvPr id="10" name="Textplatzhalter 9"/>
          <p:cNvSpPr>
            <a:spLocks noGrp="1"/>
          </p:cNvSpPr>
          <p:nvPr>
            <p:ph type="body" sz="half" idx="3"/>
          </p:nvPr>
        </p:nvSpPr>
        <p:spPr>
          <a:xfrm>
            <a:off x="1365006" y="3427124"/>
            <a:ext cx="581024" cy="3017520"/>
          </a:xfrm>
        </p:spPr>
        <p:txBody>
          <a:bodyPr/>
          <a:lstStyle/>
          <a:p>
            <a:r>
              <a:rPr lang="de-CH" dirty="0" smtClean="0"/>
              <a:t>male</a:t>
            </a:r>
            <a:endParaRPr lang="de-CH" dirty="0"/>
          </a:p>
        </p:txBody>
      </p:sp>
      <p:sp>
        <p:nvSpPr>
          <p:cNvPr id="2" name="Datumsplatzhalter 1"/>
          <p:cNvSpPr>
            <a:spLocks noGrp="1"/>
          </p:cNvSpPr>
          <p:nvPr>
            <p:ph type="dt" sz="half" idx="10"/>
          </p:nvPr>
        </p:nvSpPr>
        <p:spPr/>
        <p:txBody>
          <a:bodyPr/>
          <a:lstStyle/>
          <a:p>
            <a:r>
              <a:rPr lang="en-GB" smtClean="0"/>
              <a:t>Janice Butler December 2014</a:t>
            </a:r>
            <a:endParaRPr lang="en-GB"/>
          </a:p>
        </p:txBody>
      </p:sp>
      <p:sp>
        <p:nvSpPr>
          <p:cNvPr id="3" name="Fußzeilenplatzhalter 2"/>
          <p:cNvSpPr>
            <a:spLocks noGrp="1"/>
          </p:cNvSpPr>
          <p:nvPr>
            <p:ph type="ftr" sz="quarter" idx="11"/>
          </p:nvPr>
        </p:nvSpPr>
        <p:spPr/>
        <p:txBody>
          <a:bodyPr/>
          <a:lstStyle/>
          <a:p>
            <a:r>
              <a:rPr lang="en-US" smtClean="0"/>
              <a:t>Gender-Specific Differences in Bilingualism and Multilingualism</a:t>
            </a:r>
            <a:endParaRPr lang="en-GB"/>
          </a:p>
        </p:txBody>
      </p:sp>
      <p:sp>
        <p:nvSpPr>
          <p:cNvPr id="4" name="Foliennummernplatzhalter 3"/>
          <p:cNvSpPr>
            <a:spLocks noGrp="1"/>
          </p:cNvSpPr>
          <p:nvPr>
            <p:ph type="sldNum" sz="quarter" idx="12"/>
          </p:nvPr>
        </p:nvSpPr>
        <p:spPr/>
        <p:txBody>
          <a:bodyPr/>
          <a:lstStyle/>
          <a:p>
            <a:fld id="{E2F6C3C6-92CF-4A8B-AB60-71D85A45AB6A}" type="slidenum">
              <a:rPr lang="en-GB" smtClean="0"/>
              <a:t>39</a:t>
            </a:fld>
            <a:endParaRPr lang="en-GB"/>
          </a:p>
        </p:txBody>
      </p:sp>
      <p:graphicFrame>
        <p:nvGraphicFramePr>
          <p:cNvPr id="11" name="Diagramm 10"/>
          <p:cNvGraphicFramePr/>
          <p:nvPr>
            <p:extLst>
              <p:ext uri="{D42A27DB-BD31-4B8C-83A1-F6EECF244321}">
                <p14:modId xmlns:p14="http://schemas.microsoft.com/office/powerpoint/2010/main" val="1519186965"/>
              </p:ext>
            </p:extLst>
          </p:nvPr>
        </p:nvGraphicFramePr>
        <p:xfrm>
          <a:off x="2520000" y="287999"/>
          <a:ext cx="5040000" cy="2988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2" name="Diagramm 11"/>
          <p:cNvGraphicFramePr/>
          <p:nvPr>
            <p:extLst>
              <p:ext uri="{D42A27DB-BD31-4B8C-83A1-F6EECF244321}">
                <p14:modId xmlns:p14="http://schemas.microsoft.com/office/powerpoint/2010/main" val="89797362"/>
              </p:ext>
            </p:extLst>
          </p:nvPr>
        </p:nvGraphicFramePr>
        <p:xfrm>
          <a:off x="2520000" y="3427123"/>
          <a:ext cx="5040000" cy="298800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240074953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251520" y="267494"/>
            <a:ext cx="8856984" cy="1399032"/>
          </a:xfrm>
        </p:spPr>
        <p:txBody>
          <a:bodyPr/>
          <a:lstStyle/>
          <a:p>
            <a:r>
              <a:rPr lang="en-GB" b="1" dirty="0"/>
              <a:t>Bilingualism </a:t>
            </a:r>
            <a:r>
              <a:rPr lang="en-GB" b="1" dirty="0" smtClean="0"/>
              <a:t>and Multilingualism</a:t>
            </a:r>
            <a:endParaRPr lang="en-GB" dirty="0"/>
          </a:p>
        </p:txBody>
      </p:sp>
      <p:sp>
        <p:nvSpPr>
          <p:cNvPr id="3" name="Inhaltsplatzhalter 2"/>
          <p:cNvSpPr>
            <a:spLocks noGrp="1"/>
          </p:cNvSpPr>
          <p:nvPr>
            <p:ph idx="1"/>
          </p:nvPr>
        </p:nvSpPr>
        <p:spPr/>
        <p:txBody>
          <a:bodyPr>
            <a:normAutofit fontScale="92500" lnSpcReduction="10000"/>
          </a:bodyPr>
          <a:lstStyle/>
          <a:p>
            <a:r>
              <a:rPr lang="de-DE" dirty="0" err="1" smtClean="0"/>
              <a:t>Some</a:t>
            </a:r>
            <a:r>
              <a:rPr lang="de-DE" dirty="0" smtClean="0"/>
              <a:t> </a:t>
            </a:r>
            <a:r>
              <a:rPr lang="de-DE" dirty="0" err="1" smtClean="0"/>
              <a:t>Definitions</a:t>
            </a:r>
            <a:r>
              <a:rPr lang="de-DE" dirty="0" smtClean="0"/>
              <a:t> </a:t>
            </a:r>
            <a:r>
              <a:rPr lang="de-DE" dirty="0" err="1" smtClean="0"/>
              <a:t>of</a:t>
            </a:r>
            <a:r>
              <a:rPr lang="de-DE" dirty="0" smtClean="0"/>
              <a:t> </a:t>
            </a:r>
            <a:r>
              <a:rPr lang="de-DE" dirty="0" err="1" smtClean="0"/>
              <a:t>Bilingualism</a:t>
            </a:r>
            <a:endParaRPr lang="de-DE" dirty="0" smtClean="0"/>
          </a:p>
          <a:p>
            <a:r>
              <a:rPr lang="de-DE" dirty="0" err="1" smtClean="0"/>
              <a:t>How</a:t>
            </a:r>
            <a:r>
              <a:rPr lang="de-DE" dirty="0" smtClean="0"/>
              <a:t> </a:t>
            </a:r>
            <a:r>
              <a:rPr lang="de-DE" dirty="0" err="1" smtClean="0"/>
              <a:t>Widespread</a:t>
            </a:r>
            <a:r>
              <a:rPr lang="de-DE" dirty="0" smtClean="0"/>
              <a:t> </a:t>
            </a:r>
            <a:r>
              <a:rPr lang="de-DE" dirty="0" err="1" smtClean="0"/>
              <a:t>is</a:t>
            </a:r>
            <a:r>
              <a:rPr lang="de-DE" dirty="0" smtClean="0"/>
              <a:t> </a:t>
            </a:r>
            <a:r>
              <a:rPr lang="de-DE" dirty="0" err="1" smtClean="0"/>
              <a:t>Multilingualism</a:t>
            </a:r>
            <a:r>
              <a:rPr lang="de-DE" dirty="0" smtClean="0"/>
              <a:t>?</a:t>
            </a:r>
          </a:p>
          <a:p>
            <a:r>
              <a:rPr lang="de-DE" dirty="0" smtClean="0"/>
              <a:t>The </a:t>
            </a:r>
            <a:r>
              <a:rPr lang="de-DE" dirty="0" err="1" smtClean="0"/>
              <a:t>Fundamentals</a:t>
            </a:r>
            <a:r>
              <a:rPr lang="de-DE" dirty="0" smtClean="0"/>
              <a:t> </a:t>
            </a:r>
            <a:r>
              <a:rPr lang="de-DE" dirty="0" err="1" smtClean="0"/>
              <a:t>of</a:t>
            </a:r>
            <a:r>
              <a:rPr lang="de-DE" dirty="0" smtClean="0"/>
              <a:t> </a:t>
            </a:r>
            <a:r>
              <a:rPr lang="de-DE" dirty="0" err="1" smtClean="0"/>
              <a:t>Bilingualism</a:t>
            </a:r>
            <a:endParaRPr lang="de-DE" dirty="0" smtClean="0"/>
          </a:p>
          <a:p>
            <a:r>
              <a:rPr lang="de-DE" dirty="0" smtClean="0"/>
              <a:t>Common Areas </a:t>
            </a:r>
            <a:r>
              <a:rPr lang="de-DE" dirty="0" err="1" smtClean="0"/>
              <a:t>of</a:t>
            </a:r>
            <a:r>
              <a:rPr lang="de-DE" dirty="0" smtClean="0"/>
              <a:t> Research</a:t>
            </a:r>
          </a:p>
          <a:p>
            <a:r>
              <a:rPr lang="de-DE" dirty="0" smtClean="0"/>
              <a:t>The Experiment</a:t>
            </a:r>
          </a:p>
          <a:p>
            <a:pPr lvl="1"/>
            <a:r>
              <a:rPr lang="de-DE" dirty="0" smtClean="0"/>
              <a:t>Hypothesis, Design, Implementation</a:t>
            </a:r>
          </a:p>
          <a:p>
            <a:pPr lvl="1"/>
            <a:r>
              <a:rPr lang="de-DE" dirty="0" err="1"/>
              <a:t>Results</a:t>
            </a:r>
            <a:r>
              <a:rPr lang="de-DE" dirty="0"/>
              <a:t> </a:t>
            </a:r>
            <a:r>
              <a:rPr lang="de-DE" dirty="0" err="1" smtClean="0"/>
              <a:t>and</a:t>
            </a:r>
            <a:r>
              <a:rPr lang="de-DE" dirty="0" smtClean="0"/>
              <a:t> </a:t>
            </a:r>
            <a:r>
              <a:rPr lang="de-DE" dirty="0" err="1" smtClean="0"/>
              <a:t>their</a:t>
            </a:r>
            <a:r>
              <a:rPr lang="de-DE" dirty="0" smtClean="0"/>
              <a:t> Interpretation</a:t>
            </a:r>
          </a:p>
          <a:p>
            <a:pPr lvl="1"/>
            <a:r>
              <a:rPr lang="de-DE" dirty="0" err="1" smtClean="0"/>
              <a:t>Conclusions</a:t>
            </a:r>
            <a:endParaRPr lang="de-DE" dirty="0" smtClean="0"/>
          </a:p>
          <a:p>
            <a:r>
              <a:rPr lang="de-DE" dirty="0" err="1" smtClean="0"/>
              <a:t>Ideas</a:t>
            </a:r>
            <a:r>
              <a:rPr lang="de-DE" dirty="0" smtClean="0"/>
              <a:t> </a:t>
            </a:r>
            <a:r>
              <a:rPr lang="de-DE" dirty="0" err="1" smtClean="0"/>
              <a:t>for</a:t>
            </a:r>
            <a:r>
              <a:rPr lang="de-DE" dirty="0" smtClean="0"/>
              <a:t> Further Research</a:t>
            </a:r>
          </a:p>
          <a:p>
            <a:r>
              <a:rPr lang="de-DE" dirty="0" smtClean="0"/>
              <a:t>Q &amp; A</a:t>
            </a:r>
          </a:p>
          <a:p>
            <a:pPr lvl="1"/>
            <a:endParaRPr lang="de-DE" dirty="0" smtClean="0"/>
          </a:p>
          <a:p>
            <a:endParaRPr lang="en-GB" dirty="0"/>
          </a:p>
        </p:txBody>
      </p:sp>
      <p:sp>
        <p:nvSpPr>
          <p:cNvPr id="4" name="Datumsplatzhalter 3"/>
          <p:cNvSpPr>
            <a:spLocks noGrp="1"/>
          </p:cNvSpPr>
          <p:nvPr>
            <p:ph type="dt" sz="half" idx="10"/>
          </p:nvPr>
        </p:nvSpPr>
        <p:spPr/>
        <p:txBody>
          <a:bodyPr/>
          <a:lstStyle/>
          <a:p>
            <a:r>
              <a:rPr lang="en-GB" smtClean="0"/>
              <a:t>Janice Butler December 2014</a:t>
            </a:r>
            <a:endParaRPr lang="en-GB"/>
          </a:p>
        </p:txBody>
      </p:sp>
      <p:sp>
        <p:nvSpPr>
          <p:cNvPr id="5" name="Fußzeilenplatzhalter 4"/>
          <p:cNvSpPr>
            <a:spLocks noGrp="1"/>
          </p:cNvSpPr>
          <p:nvPr>
            <p:ph type="ftr" sz="quarter" idx="11"/>
          </p:nvPr>
        </p:nvSpPr>
        <p:spPr/>
        <p:txBody>
          <a:bodyPr/>
          <a:lstStyle/>
          <a:p>
            <a:r>
              <a:rPr lang="en-US" smtClean="0"/>
              <a:t>Gender-Specific Differences in Bilingualism and Multilingualism</a:t>
            </a:r>
            <a:endParaRPr lang="en-GB"/>
          </a:p>
        </p:txBody>
      </p:sp>
      <p:sp>
        <p:nvSpPr>
          <p:cNvPr id="6" name="Foliennummernplatzhalter 5"/>
          <p:cNvSpPr>
            <a:spLocks noGrp="1"/>
          </p:cNvSpPr>
          <p:nvPr>
            <p:ph type="sldNum" sz="quarter" idx="12"/>
          </p:nvPr>
        </p:nvSpPr>
        <p:spPr/>
        <p:txBody>
          <a:bodyPr/>
          <a:lstStyle/>
          <a:p>
            <a:fld id="{E2F6C3C6-92CF-4A8B-AB60-71D85A45AB6A}" type="slidenum">
              <a:rPr lang="en-GB" smtClean="0"/>
              <a:t>4</a:t>
            </a:fld>
            <a:endParaRPr lang="en-GB"/>
          </a:p>
        </p:txBody>
      </p:sp>
    </p:spTree>
    <p:extLst>
      <p:ext uri="{BB962C8B-B14F-4D97-AF65-F5344CB8AC3E}">
        <p14:creationId xmlns:p14="http://schemas.microsoft.com/office/powerpoint/2010/main" val="2604049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normAutofit fontScale="90000"/>
          </a:bodyPr>
          <a:lstStyle/>
          <a:p>
            <a:r>
              <a:rPr lang="en-GB" dirty="0">
                <a:effectLst/>
              </a:rPr>
              <a:t>Comparison of Language </a:t>
            </a:r>
            <a:r>
              <a:rPr lang="en-GB" dirty="0" smtClean="0">
                <a:effectLst/>
              </a:rPr>
              <a:t/>
            </a:r>
            <a:br>
              <a:rPr lang="en-GB" dirty="0" smtClean="0">
                <a:effectLst/>
              </a:rPr>
            </a:br>
            <a:r>
              <a:rPr lang="en-GB" dirty="0" smtClean="0">
                <a:effectLst/>
              </a:rPr>
              <a:t>Usage </a:t>
            </a:r>
            <a:r>
              <a:rPr lang="en-GB" dirty="0">
                <a:effectLst/>
              </a:rPr>
              <a:t>per </a:t>
            </a:r>
            <a:r>
              <a:rPr lang="en-GB" dirty="0" smtClean="0">
                <a:effectLst/>
              </a:rPr>
              <a:t>Gender: </a:t>
            </a:r>
            <a:r>
              <a:rPr lang="en-GB" dirty="0" smtClean="0">
                <a:solidFill>
                  <a:srgbClr val="C00000"/>
                </a:solidFill>
                <a:effectLst/>
              </a:rPr>
              <a:t>Speaking</a:t>
            </a:r>
            <a:endParaRPr lang="de-CH" dirty="0">
              <a:solidFill>
                <a:srgbClr val="C00000"/>
              </a:solidFill>
            </a:endParaRPr>
          </a:p>
        </p:txBody>
      </p:sp>
      <p:sp>
        <p:nvSpPr>
          <p:cNvPr id="8" name="Textplatzhalter 7"/>
          <p:cNvSpPr>
            <a:spLocks noGrp="1"/>
          </p:cNvSpPr>
          <p:nvPr>
            <p:ph type="body" idx="1"/>
          </p:nvPr>
        </p:nvSpPr>
        <p:spPr>
          <a:xfrm>
            <a:off x="1365006" y="288000"/>
            <a:ext cx="581024" cy="3017520"/>
          </a:xfrm>
        </p:spPr>
        <p:txBody>
          <a:bodyPr/>
          <a:lstStyle/>
          <a:p>
            <a:r>
              <a:rPr lang="de-CH" dirty="0" err="1" smtClean="0"/>
              <a:t>female</a:t>
            </a:r>
            <a:endParaRPr lang="de-CH" dirty="0"/>
          </a:p>
        </p:txBody>
      </p:sp>
      <p:sp>
        <p:nvSpPr>
          <p:cNvPr id="10" name="Textplatzhalter 9"/>
          <p:cNvSpPr>
            <a:spLocks noGrp="1"/>
          </p:cNvSpPr>
          <p:nvPr>
            <p:ph type="body" sz="half" idx="3"/>
          </p:nvPr>
        </p:nvSpPr>
        <p:spPr>
          <a:xfrm>
            <a:off x="1365006" y="3427124"/>
            <a:ext cx="581024" cy="3017520"/>
          </a:xfrm>
        </p:spPr>
        <p:txBody>
          <a:bodyPr/>
          <a:lstStyle/>
          <a:p>
            <a:r>
              <a:rPr lang="de-CH" dirty="0" smtClean="0"/>
              <a:t>male</a:t>
            </a:r>
            <a:endParaRPr lang="de-CH" dirty="0"/>
          </a:p>
        </p:txBody>
      </p:sp>
      <p:sp>
        <p:nvSpPr>
          <p:cNvPr id="2" name="Datumsplatzhalter 1"/>
          <p:cNvSpPr>
            <a:spLocks noGrp="1"/>
          </p:cNvSpPr>
          <p:nvPr>
            <p:ph type="dt" sz="half" idx="10"/>
          </p:nvPr>
        </p:nvSpPr>
        <p:spPr/>
        <p:txBody>
          <a:bodyPr/>
          <a:lstStyle/>
          <a:p>
            <a:r>
              <a:rPr lang="en-GB" smtClean="0"/>
              <a:t>Janice Butler December 2014</a:t>
            </a:r>
            <a:endParaRPr lang="en-GB"/>
          </a:p>
        </p:txBody>
      </p:sp>
      <p:sp>
        <p:nvSpPr>
          <p:cNvPr id="3" name="Fußzeilenplatzhalter 2"/>
          <p:cNvSpPr>
            <a:spLocks noGrp="1"/>
          </p:cNvSpPr>
          <p:nvPr>
            <p:ph type="ftr" sz="quarter" idx="11"/>
          </p:nvPr>
        </p:nvSpPr>
        <p:spPr/>
        <p:txBody>
          <a:bodyPr/>
          <a:lstStyle/>
          <a:p>
            <a:r>
              <a:rPr lang="en-US" smtClean="0"/>
              <a:t>Gender-Specific Differences in Bilingualism and Multilingualism</a:t>
            </a:r>
            <a:endParaRPr lang="en-GB"/>
          </a:p>
        </p:txBody>
      </p:sp>
      <p:sp>
        <p:nvSpPr>
          <p:cNvPr id="4" name="Foliennummernplatzhalter 3"/>
          <p:cNvSpPr>
            <a:spLocks noGrp="1"/>
          </p:cNvSpPr>
          <p:nvPr>
            <p:ph type="sldNum" sz="quarter" idx="12"/>
          </p:nvPr>
        </p:nvSpPr>
        <p:spPr/>
        <p:txBody>
          <a:bodyPr/>
          <a:lstStyle/>
          <a:p>
            <a:fld id="{E2F6C3C6-92CF-4A8B-AB60-71D85A45AB6A}" type="slidenum">
              <a:rPr lang="en-GB" smtClean="0"/>
              <a:t>40</a:t>
            </a:fld>
            <a:endParaRPr lang="en-GB"/>
          </a:p>
        </p:txBody>
      </p:sp>
      <p:graphicFrame>
        <p:nvGraphicFramePr>
          <p:cNvPr id="13" name="Diagramm 12"/>
          <p:cNvGraphicFramePr/>
          <p:nvPr>
            <p:extLst>
              <p:ext uri="{D42A27DB-BD31-4B8C-83A1-F6EECF244321}">
                <p14:modId xmlns:p14="http://schemas.microsoft.com/office/powerpoint/2010/main" val="2422688035"/>
              </p:ext>
            </p:extLst>
          </p:nvPr>
        </p:nvGraphicFramePr>
        <p:xfrm>
          <a:off x="2051720" y="288000"/>
          <a:ext cx="4392488" cy="301752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4" name="Diagramm 13"/>
          <p:cNvGraphicFramePr/>
          <p:nvPr>
            <p:extLst>
              <p:ext uri="{D42A27DB-BD31-4B8C-83A1-F6EECF244321}">
                <p14:modId xmlns:p14="http://schemas.microsoft.com/office/powerpoint/2010/main" val="2157652250"/>
              </p:ext>
            </p:extLst>
          </p:nvPr>
        </p:nvGraphicFramePr>
        <p:xfrm>
          <a:off x="2051719" y="3427124"/>
          <a:ext cx="6949135" cy="2954204"/>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220647576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normAutofit fontScale="90000"/>
          </a:bodyPr>
          <a:lstStyle/>
          <a:p>
            <a:r>
              <a:rPr lang="en-GB" dirty="0">
                <a:effectLst/>
              </a:rPr>
              <a:t>Comparison of Language </a:t>
            </a:r>
            <a:r>
              <a:rPr lang="en-GB" dirty="0" smtClean="0">
                <a:effectLst/>
              </a:rPr>
              <a:t/>
            </a:r>
            <a:br>
              <a:rPr lang="en-GB" dirty="0" smtClean="0">
                <a:effectLst/>
              </a:rPr>
            </a:br>
            <a:r>
              <a:rPr lang="en-GB" dirty="0" smtClean="0">
                <a:effectLst/>
              </a:rPr>
              <a:t>Usage </a:t>
            </a:r>
            <a:r>
              <a:rPr lang="en-GB" dirty="0">
                <a:effectLst/>
              </a:rPr>
              <a:t>per </a:t>
            </a:r>
            <a:r>
              <a:rPr lang="en-GB" dirty="0" smtClean="0">
                <a:effectLst/>
              </a:rPr>
              <a:t>Gender: </a:t>
            </a:r>
            <a:r>
              <a:rPr lang="en-GB" dirty="0" smtClean="0">
                <a:solidFill>
                  <a:srgbClr val="C00000"/>
                </a:solidFill>
                <a:effectLst/>
              </a:rPr>
              <a:t>Reading</a:t>
            </a:r>
            <a:endParaRPr lang="de-CH" dirty="0">
              <a:solidFill>
                <a:srgbClr val="C00000"/>
              </a:solidFill>
            </a:endParaRPr>
          </a:p>
        </p:txBody>
      </p:sp>
      <p:sp>
        <p:nvSpPr>
          <p:cNvPr id="8" name="Textplatzhalter 7"/>
          <p:cNvSpPr>
            <a:spLocks noGrp="1"/>
          </p:cNvSpPr>
          <p:nvPr>
            <p:ph type="body" idx="1"/>
          </p:nvPr>
        </p:nvSpPr>
        <p:spPr>
          <a:xfrm>
            <a:off x="1365006" y="288000"/>
            <a:ext cx="581024" cy="3017520"/>
          </a:xfrm>
        </p:spPr>
        <p:txBody>
          <a:bodyPr/>
          <a:lstStyle/>
          <a:p>
            <a:r>
              <a:rPr lang="de-CH" dirty="0" err="1" smtClean="0"/>
              <a:t>female</a:t>
            </a:r>
            <a:endParaRPr lang="de-CH" dirty="0"/>
          </a:p>
        </p:txBody>
      </p:sp>
      <p:sp>
        <p:nvSpPr>
          <p:cNvPr id="10" name="Textplatzhalter 9"/>
          <p:cNvSpPr>
            <a:spLocks noGrp="1"/>
          </p:cNvSpPr>
          <p:nvPr>
            <p:ph type="body" sz="half" idx="3"/>
          </p:nvPr>
        </p:nvSpPr>
        <p:spPr>
          <a:xfrm>
            <a:off x="1365006" y="3427124"/>
            <a:ext cx="581024" cy="3017520"/>
          </a:xfrm>
        </p:spPr>
        <p:txBody>
          <a:bodyPr/>
          <a:lstStyle/>
          <a:p>
            <a:r>
              <a:rPr lang="de-CH" dirty="0" smtClean="0"/>
              <a:t>male</a:t>
            </a:r>
            <a:endParaRPr lang="de-CH" dirty="0"/>
          </a:p>
        </p:txBody>
      </p:sp>
      <p:sp>
        <p:nvSpPr>
          <p:cNvPr id="2" name="Datumsplatzhalter 1"/>
          <p:cNvSpPr>
            <a:spLocks noGrp="1"/>
          </p:cNvSpPr>
          <p:nvPr>
            <p:ph type="dt" sz="half" idx="10"/>
          </p:nvPr>
        </p:nvSpPr>
        <p:spPr/>
        <p:txBody>
          <a:bodyPr/>
          <a:lstStyle/>
          <a:p>
            <a:r>
              <a:rPr lang="en-GB" smtClean="0"/>
              <a:t>Janice Butler December 2014</a:t>
            </a:r>
            <a:endParaRPr lang="en-GB"/>
          </a:p>
        </p:txBody>
      </p:sp>
      <p:sp>
        <p:nvSpPr>
          <p:cNvPr id="3" name="Fußzeilenplatzhalter 2"/>
          <p:cNvSpPr>
            <a:spLocks noGrp="1"/>
          </p:cNvSpPr>
          <p:nvPr>
            <p:ph type="ftr" sz="quarter" idx="11"/>
          </p:nvPr>
        </p:nvSpPr>
        <p:spPr/>
        <p:txBody>
          <a:bodyPr/>
          <a:lstStyle/>
          <a:p>
            <a:r>
              <a:rPr lang="en-US" smtClean="0"/>
              <a:t>Gender-Specific Differences in Bilingualism and Multilingualism</a:t>
            </a:r>
            <a:endParaRPr lang="en-GB"/>
          </a:p>
        </p:txBody>
      </p:sp>
      <p:sp>
        <p:nvSpPr>
          <p:cNvPr id="4" name="Foliennummernplatzhalter 3"/>
          <p:cNvSpPr>
            <a:spLocks noGrp="1"/>
          </p:cNvSpPr>
          <p:nvPr>
            <p:ph type="sldNum" sz="quarter" idx="12"/>
          </p:nvPr>
        </p:nvSpPr>
        <p:spPr/>
        <p:txBody>
          <a:bodyPr/>
          <a:lstStyle/>
          <a:p>
            <a:fld id="{E2F6C3C6-92CF-4A8B-AB60-71D85A45AB6A}" type="slidenum">
              <a:rPr lang="en-GB" smtClean="0"/>
              <a:t>41</a:t>
            </a:fld>
            <a:endParaRPr lang="en-GB"/>
          </a:p>
        </p:txBody>
      </p:sp>
      <p:graphicFrame>
        <p:nvGraphicFramePr>
          <p:cNvPr id="15" name="Diagramm 14"/>
          <p:cNvGraphicFramePr/>
          <p:nvPr>
            <p:extLst>
              <p:ext uri="{D42A27DB-BD31-4B8C-83A1-F6EECF244321}">
                <p14:modId xmlns:p14="http://schemas.microsoft.com/office/powerpoint/2010/main" val="719403424"/>
              </p:ext>
            </p:extLst>
          </p:nvPr>
        </p:nvGraphicFramePr>
        <p:xfrm>
          <a:off x="2051720" y="301680"/>
          <a:ext cx="4464496" cy="300384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6" name="Diagramm 15"/>
          <p:cNvGraphicFramePr/>
          <p:nvPr>
            <p:extLst>
              <p:ext uri="{D42A27DB-BD31-4B8C-83A1-F6EECF244321}">
                <p14:modId xmlns:p14="http://schemas.microsoft.com/office/powerpoint/2010/main" val="3726181000"/>
              </p:ext>
            </p:extLst>
          </p:nvPr>
        </p:nvGraphicFramePr>
        <p:xfrm>
          <a:off x="2051720" y="3427124"/>
          <a:ext cx="6912768" cy="301752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235430490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el 12"/>
          <p:cNvSpPr>
            <a:spLocks noGrp="1"/>
          </p:cNvSpPr>
          <p:nvPr>
            <p:ph type="title"/>
          </p:nvPr>
        </p:nvSpPr>
        <p:spPr/>
        <p:txBody>
          <a:bodyPr/>
          <a:lstStyle/>
          <a:p>
            <a:r>
              <a:rPr lang="de-CH" dirty="0" err="1" smtClean="0"/>
              <a:t>Conclusions</a:t>
            </a:r>
            <a:r>
              <a:rPr lang="de-CH" dirty="0" smtClean="0"/>
              <a:t> I</a:t>
            </a:r>
            <a:endParaRPr lang="de-CH" dirty="0"/>
          </a:p>
        </p:txBody>
      </p:sp>
      <p:sp>
        <p:nvSpPr>
          <p:cNvPr id="7" name="Datumsplatzhalter 6"/>
          <p:cNvSpPr>
            <a:spLocks noGrp="1"/>
          </p:cNvSpPr>
          <p:nvPr>
            <p:ph type="dt" sz="half" idx="10"/>
          </p:nvPr>
        </p:nvSpPr>
        <p:spPr/>
        <p:txBody>
          <a:bodyPr/>
          <a:lstStyle/>
          <a:p>
            <a:r>
              <a:rPr lang="en-GB" smtClean="0"/>
              <a:t>Janice Butler December 2014</a:t>
            </a:r>
            <a:endParaRPr lang="en-GB"/>
          </a:p>
        </p:txBody>
      </p:sp>
      <p:sp>
        <p:nvSpPr>
          <p:cNvPr id="8" name="Fußzeilenplatzhalter 7"/>
          <p:cNvSpPr>
            <a:spLocks noGrp="1"/>
          </p:cNvSpPr>
          <p:nvPr>
            <p:ph type="ftr" sz="quarter" idx="11"/>
          </p:nvPr>
        </p:nvSpPr>
        <p:spPr/>
        <p:txBody>
          <a:bodyPr/>
          <a:lstStyle/>
          <a:p>
            <a:r>
              <a:rPr lang="en-US" smtClean="0"/>
              <a:t>Gender-Specific Differences in Bilingualism and Multilingualism</a:t>
            </a:r>
            <a:endParaRPr lang="en-GB"/>
          </a:p>
        </p:txBody>
      </p:sp>
      <p:sp>
        <p:nvSpPr>
          <p:cNvPr id="9" name="Foliennummernplatzhalter 8"/>
          <p:cNvSpPr>
            <a:spLocks noGrp="1"/>
          </p:cNvSpPr>
          <p:nvPr>
            <p:ph type="sldNum" sz="quarter" idx="12"/>
          </p:nvPr>
        </p:nvSpPr>
        <p:spPr/>
        <p:txBody>
          <a:bodyPr/>
          <a:lstStyle/>
          <a:p>
            <a:fld id="{E2F6C3C6-92CF-4A8B-AB60-71D85A45AB6A}" type="slidenum">
              <a:rPr lang="en-GB" smtClean="0"/>
              <a:t>42</a:t>
            </a:fld>
            <a:endParaRPr lang="en-GB"/>
          </a:p>
        </p:txBody>
      </p:sp>
      <p:sp>
        <p:nvSpPr>
          <p:cNvPr id="11" name="Inhaltsplatzhalter 2"/>
          <p:cNvSpPr>
            <a:spLocks noGrp="1"/>
          </p:cNvSpPr>
          <p:nvPr>
            <p:ph idx="1"/>
          </p:nvPr>
        </p:nvSpPr>
        <p:spPr>
          <a:xfrm>
            <a:off x="457200" y="1882808"/>
            <a:ext cx="8229600" cy="4572000"/>
          </a:xfrm>
        </p:spPr>
        <p:txBody>
          <a:bodyPr>
            <a:normAutofit/>
          </a:bodyPr>
          <a:lstStyle/>
          <a:p>
            <a:r>
              <a:rPr lang="de-CH" dirty="0" smtClean="0"/>
              <a:t>On-line </a:t>
            </a:r>
            <a:r>
              <a:rPr lang="de-CH" dirty="0" err="1" smtClean="0"/>
              <a:t>data</a:t>
            </a:r>
            <a:r>
              <a:rPr lang="de-CH" dirty="0" smtClean="0"/>
              <a:t> </a:t>
            </a:r>
            <a:r>
              <a:rPr lang="de-CH" dirty="0" err="1" smtClean="0"/>
              <a:t>collection</a:t>
            </a:r>
            <a:r>
              <a:rPr lang="de-CH" dirty="0" smtClean="0"/>
              <a:t> </a:t>
            </a:r>
            <a:r>
              <a:rPr lang="de-CH" dirty="0" err="1" smtClean="0"/>
              <a:t>is</a:t>
            </a:r>
            <a:r>
              <a:rPr lang="de-CH" dirty="0" smtClean="0"/>
              <a:t> a </a:t>
            </a:r>
            <a:r>
              <a:rPr lang="de-CH" dirty="0" err="1" smtClean="0"/>
              <a:t>very</a:t>
            </a:r>
            <a:r>
              <a:rPr lang="de-CH" dirty="0" smtClean="0"/>
              <a:t> quick </a:t>
            </a:r>
            <a:r>
              <a:rPr lang="de-CH" dirty="0" err="1" smtClean="0"/>
              <a:t>and</a:t>
            </a:r>
            <a:r>
              <a:rPr lang="de-CH" dirty="0" smtClean="0"/>
              <a:t> </a:t>
            </a:r>
            <a:r>
              <a:rPr lang="de-CH" dirty="0" err="1" smtClean="0"/>
              <a:t>efficient</a:t>
            </a:r>
            <a:r>
              <a:rPr lang="de-CH" dirty="0" smtClean="0"/>
              <a:t> </a:t>
            </a:r>
            <a:r>
              <a:rPr lang="de-CH" dirty="0" err="1" smtClean="0"/>
              <a:t>method</a:t>
            </a:r>
            <a:r>
              <a:rPr lang="de-CH" dirty="0" smtClean="0"/>
              <a:t> </a:t>
            </a:r>
            <a:r>
              <a:rPr lang="de-CH" dirty="0" err="1" smtClean="0"/>
              <a:t>for</a:t>
            </a:r>
            <a:r>
              <a:rPr lang="de-CH" dirty="0" smtClean="0"/>
              <a:t> </a:t>
            </a:r>
            <a:r>
              <a:rPr lang="de-CH" dirty="0" err="1" smtClean="0"/>
              <a:t>obtaining</a:t>
            </a:r>
            <a:r>
              <a:rPr lang="de-CH" dirty="0" smtClean="0"/>
              <a:t> </a:t>
            </a:r>
            <a:r>
              <a:rPr lang="de-CH" dirty="0" err="1" smtClean="0"/>
              <a:t>structured</a:t>
            </a:r>
            <a:r>
              <a:rPr lang="de-CH" dirty="0" smtClean="0"/>
              <a:t>, </a:t>
            </a:r>
            <a:r>
              <a:rPr lang="de-CH" dirty="0" err="1" smtClean="0"/>
              <a:t>highly</a:t>
            </a:r>
            <a:r>
              <a:rPr lang="de-CH" dirty="0" smtClean="0"/>
              <a:t> explicit </a:t>
            </a:r>
            <a:r>
              <a:rPr lang="de-CH" dirty="0" err="1" smtClean="0"/>
              <a:t>data</a:t>
            </a:r>
            <a:endParaRPr lang="de-CH" dirty="0"/>
          </a:p>
          <a:p>
            <a:r>
              <a:rPr lang="de-CH" dirty="0" smtClean="0"/>
              <a:t>The </a:t>
            </a:r>
            <a:r>
              <a:rPr lang="de-CH" dirty="0" err="1" smtClean="0"/>
              <a:t>choice</a:t>
            </a:r>
            <a:r>
              <a:rPr lang="de-CH" dirty="0" smtClean="0"/>
              <a:t> </a:t>
            </a:r>
            <a:r>
              <a:rPr lang="de-CH" dirty="0" err="1" smtClean="0"/>
              <a:t>of</a:t>
            </a:r>
            <a:r>
              <a:rPr lang="de-CH" dirty="0" smtClean="0"/>
              <a:t> </a:t>
            </a:r>
            <a:r>
              <a:rPr lang="de-CH" dirty="0" err="1" smtClean="0"/>
              <a:t>participants</a:t>
            </a:r>
            <a:r>
              <a:rPr lang="de-CH" dirty="0" smtClean="0"/>
              <a:t> </a:t>
            </a:r>
            <a:r>
              <a:rPr lang="de-CH" dirty="0" err="1" smtClean="0"/>
              <a:t>has</a:t>
            </a:r>
            <a:r>
              <a:rPr lang="de-CH" dirty="0" smtClean="0"/>
              <a:t> a </a:t>
            </a:r>
            <a:r>
              <a:rPr lang="de-CH" dirty="0" err="1" smtClean="0"/>
              <a:t>great</a:t>
            </a:r>
            <a:r>
              <a:rPr lang="de-CH" dirty="0" smtClean="0"/>
              <a:t> </a:t>
            </a:r>
            <a:r>
              <a:rPr lang="de-CH" dirty="0" err="1" smtClean="0"/>
              <a:t>effect</a:t>
            </a:r>
            <a:r>
              <a:rPr lang="de-CH" dirty="0" smtClean="0"/>
              <a:t> on </a:t>
            </a:r>
            <a:r>
              <a:rPr lang="de-CH" dirty="0" err="1" smtClean="0"/>
              <a:t>results</a:t>
            </a:r>
            <a:endParaRPr lang="de-CH" dirty="0" smtClean="0"/>
          </a:p>
          <a:p>
            <a:r>
              <a:rPr lang="de-CH" dirty="0" err="1" smtClean="0"/>
              <a:t>Biographical</a:t>
            </a:r>
            <a:r>
              <a:rPr lang="de-CH" dirty="0" smtClean="0"/>
              <a:t> </a:t>
            </a:r>
            <a:r>
              <a:rPr lang="de-CH" dirty="0" err="1" smtClean="0"/>
              <a:t>data</a:t>
            </a:r>
            <a:r>
              <a:rPr lang="de-CH" dirty="0" smtClean="0"/>
              <a:t> on </a:t>
            </a:r>
            <a:r>
              <a:rPr lang="de-CH" dirty="0" err="1" smtClean="0"/>
              <a:t>participants</a:t>
            </a:r>
            <a:r>
              <a:rPr lang="de-CH" dirty="0" smtClean="0"/>
              <a:t> </a:t>
            </a:r>
            <a:r>
              <a:rPr lang="de-CH" dirty="0" err="1" smtClean="0"/>
              <a:t>has</a:t>
            </a:r>
            <a:r>
              <a:rPr lang="de-CH" dirty="0" smtClean="0"/>
              <a:t> </a:t>
            </a:r>
            <a:r>
              <a:rPr lang="de-CH" dirty="0" err="1" smtClean="0"/>
              <a:t>to</a:t>
            </a:r>
            <a:r>
              <a:rPr lang="de-CH" dirty="0" smtClean="0"/>
              <a:t> </a:t>
            </a:r>
            <a:r>
              <a:rPr lang="de-CH" dirty="0" err="1" smtClean="0"/>
              <a:t>be</a:t>
            </a:r>
            <a:r>
              <a:rPr lang="de-CH" dirty="0" smtClean="0"/>
              <a:t> </a:t>
            </a:r>
            <a:r>
              <a:rPr lang="de-CH" dirty="0" err="1" smtClean="0"/>
              <a:t>collected</a:t>
            </a:r>
            <a:r>
              <a:rPr lang="de-CH" dirty="0" smtClean="0"/>
              <a:t> </a:t>
            </a:r>
            <a:r>
              <a:rPr lang="de-CH" dirty="0" err="1" smtClean="0"/>
              <a:t>for</a:t>
            </a:r>
            <a:r>
              <a:rPr lang="de-CH" dirty="0" smtClean="0"/>
              <a:t> </a:t>
            </a:r>
            <a:r>
              <a:rPr lang="de-CH" dirty="0" err="1" smtClean="0"/>
              <a:t>interpretation</a:t>
            </a:r>
            <a:r>
              <a:rPr lang="de-CH" dirty="0" smtClean="0"/>
              <a:t> </a:t>
            </a:r>
            <a:r>
              <a:rPr lang="de-CH" dirty="0" err="1" smtClean="0"/>
              <a:t>of</a:t>
            </a:r>
            <a:r>
              <a:rPr lang="de-CH" dirty="0" smtClean="0"/>
              <a:t> </a:t>
            </a:r>
            <a:r>
              <a:rPr lang="de-CH" dirty="0" err="1" smtClean="0"/>
              <a:t>results</a:t>
            </a:r>
            <a:endParaRPr lang="de-CH" dirty="0" smtClean="0"/>
          </a:p>
        </p:txBody>
      </p:sp>
    </p:spTree>
    <p:extLst>
      <p:ext uri="{BB962C8B-B14F-4D97-AF65-F5344CB8AC3E}">
        <p14:creationId xmlns:p14="http://schemas.microsoft.com/office/powerpoint/2010/main" val="360702246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el 12"/>
          <p:cNvSpPr>
            <a:spLocks noGrp="1"/>
          </p:cNvSpPr>
          <p:nvPr>
            <p:ph type="title"/>
          </p:nvPr>
        </p:nvSpPr>
        <p:spPr/>
        <p:txBody>
          <a:bodyPr/>
          <a:lstStyle/>
          <a:p>
            <a:r>
              <a:rPr lang="de-CH" dirty="0" err="1" smtClean="0"/>
              <a:t>Conclusions</a:t>
            </a:r>
            <a:r>
              <a:rPr lang="de-CH" dirty="0" smtClean="0"/>
              <a:t> II</a:t>
            </a:r>
            <a:endParaRPr lang="de-CH" dirty="0"/>
          </a:p>
        </p:txBody>
      </p:sp>
      <p:sp>
        <p:nvSpPr>
          <p:cNvPr id="7" name="Datumsplatzhalter 6"/>
          <p:cNvSpPr>
            <a:spLocks noGrp="1"/>
          </p:cNvSpPr>
          <p:nvPr>
            <p:ph type="dt" sz="half" idx="10"/>
          </p:nvPr>
        </p:nvSpPr>
        <p:spPr/>
        <p:txBody>
          <a:bodyPr/>
          <a:lstStyle/>
          <a:p>
            <a:r>
              <a:rPr lang="en-GB" smtClean="0"/>
              <a:t>Janice Butler December 2014</a:t>
            </a:r>
            <a:endParaRPr lang="en-GB"/>
          </a:p>
        </p:txBody>
      </p:sp>
      <p:sp>
        <p:nvSpPr>
          <p:cNvPr id="8" name="Fußzeilenplatzhalter 7"/>
          <p:cNvSpPr>
            <a:spLocks noGrp="1"/>
          </p:cNvSpPr>
          <p:nvPr>
            <p:ph type="ftr" sz="quarter" idx="11"/>
          </p:nvPr>
        </p:nvSpPr>
        <p:spPr/>
        <p:txBody>
          <a:bodyPr/>
          <a:lstStyle/>
          <a:p>
            <a:r>
              <a:rPr lang="en-US" smtClean="0"/>
              <a:t>Gender-Specific Differences in Bilingualism and Multilingualism</a:t>
            </a:r>
            <a:endParaRPr lang="en-GB"/>
          </a:p>
        </p:txBody>
      </p:sp>
      <p:sp>
        <p:nvSpPr>
          <p:cNvPr id="9" name="Foliennummernplatzhalter 8"/>
          <p:cNvSpPr>
            <a:spLocks noGrp="1"/>
          </p:cNvSpPr>
          <p:nvPr>
            <p:ph type="sldNum" sz="quarter" idx="12"/>
          </p:nvPr>
        </p:nvSpPr>
        <p:spPr/>
        <p:txBody>
          <a:bodyPr/>
          <a:lstStyle/>
          <a:p>
            <a:fld id="{E2F6C3C6-92CF-4A8B-AB60-71D85A45AB6A}" type="slidenum">
              <a:rPr lang="en-GB" smtClean="0"/>
              <a:t>43</a:t>
            </a:fld>
            <a:endParaRPr lang="en-GB"/>
          </a:p>
        </p:txBody>
      </p:sp>
      <p:sp>
        <p:nvSpPr>
          <p:cNvPr id="10" name="Inhaltsplatzhalter 2"/>
          <p:cNvSpPr txBox="1">
            <a:spLocks/>
          </p:cNvSpPr>
          <p:nvPr/>
        </p:nvSpPr>
        <p:spPr>
          <a:xfrm>
            <a:off x="381000" y="1633536"/>
            <a:ext cx="8070056" cy="4747792"/>
          </a:xfrm>
          <a:prstGeom prst="rect">
            <a:avLst/>
          </a:prstGeom>
        </p:spPr>
        <p:txBody>
          <a:bodyPr vert="horz" anchor="t">
            <a:normAutofit/>
          </a:bodyPr>
          <a:lstStyle>
            <a:lvl1pPr marL="448056" indent="-384048" algn="l" rtl="0" eaLnBrk="1" latinLnBrk="0" hangingPunct="1">
              <a:spcBef>
                <a:spcPct val="20000"/>
              </a:spcBef>
              <a:buClr>
                <a:schemeClr val="accent1"/>
              </a:buClr>
              <a:buSzPct val="80000"/>
              <a:buFont typeface="Wingdings 2"/>
              <a:buChar char=""/>
              <a:defRPr kumimoji="0" sz="3000" kern="1200">
                <a:solidFill>
                  <a:schemeClr val="tx1"/>
                </a:solidFill>
                <a:latin typeface="+mn-lt"/>
                <a:ea typeface="+mn-ea"/>
                <a:cs typeface="+mn-cs"/>
              </a:defRPr>
            </a:lvl1pPr>
            <a:lvl2pPr marL="822960" indent="-285750" algn="l" rtl="0" eaLnBrk="1" latinLnBrk="0" hangingPunct="1">
              <a:spcBef>
                <a:spcPct val="20000"/>
              </a:spcBef>
              <a:buClr>
                <a:schemeClr val="accent1"/>
              </a:buClr>
              <a:buSzPct val="95000"/>
              <a:buFont typeface="Verdana"/>
              <a:buChar char="›"/>
              <a:defRPr kumimoji="0" sz="2600" kern="1200">
                <a:solidFill>
                  <a:schemeClr val="tx1"/>
                </a:solidFill>
                <a:latin typeface="+mn-lt"/>
                <a:ea typeface="+mn-ea"/>
                <a:cs typeface="+mn-cs"/>
              </a:defRPr>
            </a:lvl2pPr>
            <a:lvl3pPr marL="1106424" indent="-228600" algn="l" rtl="0" eaLnBrk="1" latinLnBrk="0" hangingPunct="1">
              <a:spcBef>
                <a:spcPct val="20000"/>
              </a:spcBef>
              <a:buClr>
                <a:schemeClr val="accent1"/>
              </a:buClr>
              <a:buFont typeface="Wingdings 2"/>
              <a:buChar char=""/>
              <a:defRPr kumimoji="0" sz="2400" kern="1200">
                <a:solidFill>
                  <a:schemeClr val="tx1"/>
                </a:solidFill>
                <a:latin typeface="+mn-lt"/>
                <a:ea typeface="+mn-ea"/>
                <a:cs typeface="+mn-cs"/>
              </a:defRPr>
            </a:lvl3pPr>
            <a:lvl4pPr marL="1371600" indent="-210312" algn="l" rtl="0" eaLnBrk="1" latinLnBrk="0" hangingPunct="1">
              <a:spcBef>
                <a:spcPct val="20000"/>
              </a:spcBef>
              <a:buClr>
                <a:schemeClr val="accent1"/>
              </a:buClr>
              <a:buFont typeface="Wingdings 2"/>
              <a:buChar char=""/>
              <a:defRPr kumimoji="0" sz="2000" kern="1200">
                <a:solidFill>
                  <a:schemeClr val="tx1"/>
                </a:solidFill>
                <a:latin typeface="+mn-lt"/>
                <a:ea typeface="+mn-ea"/>
                <a:cs typeface="+mn-cs"/>
              </a:defRPr>
            </a:lvl4pPr>
            <a:lvl5pPr marL="1600200" indent="-210312" algn="l" rtl="0" eaLnBrk="1" latinLnBrk="0" hangingPunct="1">
              <a:spcBef>
                <a:spcPct val="20000"/>
              </a:spcBef>
              <a:buClr>
                <a:schemeClr val="accent1">
                  <a:tint val="75000"/>
                </a:schemeClr>
              </a:buClr>
              <a:buFont typeface="Wingdings 2"/>
              <a:buChar char=""/>
              <a:defRPr kumimoji="0" sz="1900" kern="1200">
                <a:solidFill>
                  <a:schemeClr val="tx1"/>
                </a:solidFill>
                <a:latin typeface="+mn-lt"/>
                <a:ea typeface="+mn-ea"/>
                <a:cs typeface="+mn-cs"/>
              </a:defRPr>
            </a:lvl5pPr>
            <a:lvl6pPr marL="1828800" indent="-210312" algn="l" rtl="0" eaLnBrk="1" latinLnBrk="0" hangingPunct="1">
              <a:spcBef>
                <a:spcPct val="20000"/>
              </a:spcBef>
              <a:buClr>
                <a:schemeClr val="accent1">
                  <a:tint val="75000"/>
                </a:schemeClr>
              </a:buClr>
              <a:buFont typeface="Wingdings 2"/>
              <a:buChar char=""/>
              <a:defRPr kumimoji="0" sz="1800" kern="1200">
                <a:solidFill>
                  <a:schemeClr val="tx1"/>
                </a:solidFill>
                <a:latin typeface="+mn-lt"/>
                <a:ea typeface="+mn-ea"/>
                <a:cs typeface="+mn-cs"/>
              </a:defRPr>
            </a:lvl6pPr>
            <a:lvl7pPr marL="2084832" indent="-210312" algn="l" rtl="0" eaLnBrk="1" latinLnBrk="0" hangingPunct="1">
              <a:spcBef>
                <a:spcPct val="20000"/>
              </a:spcBef>
              <a:buClr>
                <a:schemeClr val="accent1">
                  <a:tint val="75000"/>
                </a:schemeClr>
              </a:buClr>
              <a:buFont typeface="Wingdings 2"/>
              <a:buChar char=""/>
              <a:defRPr kumimoji="0" sz="1600" kern="1200">
                <a:solidFill>
                  <a:schemeClr val="tx1"/>
                </a:solidFill>
                <a:latin typeface="+mn-lt"/>
                <a:ea typeface="+mn-ea"/>
                <a:cs typeface="+mn-cs"/>
              </a:defRPr>
            </a:lvl7pPr>
            <a:lvl8pPr marL="2286000" indent="-182880" algn="l" rtl="0" eaLnBrk="1" latinLnBrk="0" hangingPunct="1">
              <a:spcBef>
                <a:spcPct val="20000"/>
              </a:spcBef>
              <a:buClr>
                <a:schemeClr val="accent1">
                  <a:tint val="75000"/>
                </a:schemeClr>
              </a:buClr>
              <a:buFont typeface="Wingdings 2"/>
              <a:buChar char=""/>
              <a:defRPr kumimoji="0" sz="1600" kern="1200">
                <a:solidFill>
                  <a:schemeClr val="tx1"/>
                </a:solidFill>
                <a:latin typeface="+mn-lt"/>
                <a:ea typeface="+mn-ea"/>
                <a:cs typeface="+mn-cs"/>
              </a:defRPr>
            </a:lvl8pPr>
            <a:lvl9pPr marL="2514600" indent="-182880" algn="l" rtl="0" eaLnBrk="1" latinLnBrk="0" hangingPunct="1">
              <a:spcBef>
                <a:spcPct val="20000"/>
              </a:spcBef>
              <a:buClr>
                <a:schemeClr val="accent1">
                  <a:tint val="75000"/>
                </a:schemeClr>
              </a:buClr>
              <a:buFont typeface="Wingdings 2"/>
              <a:buChar char=""/>
              <a:defRPr kumimoji="0" sz="1600" kern="1200">
                <a:solidFill>
                  <a:schemeClr val="tx1"/>
                </a:solidFill>
                <a:latin typeface="+mn-lt"/>
                <a:ea typeface="+mn-ea"/>
                <a:cs typeface="+mn-cs"/>
              </a:defRPr>
            </a:lvl9pPr>
          </a:lstStyle>
          <a:p>
            <a:pPr marL="397764" indent="-342900">
              <a:buFont typeface="Wingdings" panose="05000000000000000000" pitchFamily="2" charset="2"/>
              <a:buChar char="Ø"/>
            </a:pPr>
            <a:r>
              <a:rPr lang="de-CH" sz="2800" b="1" smtClean="0"/>
              <a:t>Hypothesis</a:t>
            </a:r>
          </a:p>
          <a:p>
            <a:pPr marL="64008" indent="0" algn="just">
              <a:buFont typeface="Wingdings 2"/>
              <a:buNone/>
            </a:pPr>
            <a:endParaRPr lang="en-GB" sz="2800" i="1" smtClean="0"/>
          </a:p>
          <a:p>
            <a:pPr marL="64008" indent="0" algn="just">
              <a:buFont typeface="Wingdings 2"/>
              <a:buNone/>
            </a:pPr>
            <a:r>
              <a:rPr lang="en-GB" sz="2800" i="1" smtClean="0"/>
              <a:t>The differences due to gender, regarding multi-language acquisition, fluency and usage in bilinguals are negligible, but there may be special contexts (for instance high or low-status languages) where a statistical trend is recognizable for one gender or the other.</a:t>
            </a:r>
            <a:endParaRPr lang="de-CH" sz="2800" dirty="0"/>
          </a:p>
        </p:txBody>
      </p:sp>
    </p:spTree>
    <p:extLst>
      <p:ext uri="{BB962C8B-B14F-4D97-AF65-F5344CB8AC3E}">
        <p14:creationId xmlns:p14="http://schemas.microsoft.com/office/powerpoint/2010/main" val="15757122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el 12"/>
          <p:cNvSpPr>
            <a:spLocks noGrp="1"/>
          </p:cNvSpPr>
          <p:nvPr>
            <p:ph type="title"/>
          </p:nvPr>
        </p:nvSpPr>
        <p:spPr/>
        <p:txBody>
          <a:bodyPr/>
          <a:lstStyle/>
          <a:p>
            <a:r>
              <a:rPr lang="de-CH" dirty="0" err="1" smtClean="0"/>
              <a:t>Conclusions</a:t>
            </a:r>
            <a:r>
              <a:rPr lang="de-CH" dirty="0" smtClean="0"/>
              <a:t> III</a:t>
            </a:r>
            <a:endParaRPr lang="de-CH" dirty="0"/>
          </a:p>
        </p:txBody>
      </p:sp>
      <p:sp>
        <p:nvSpPr>
          <p:cNvPr id="7" name="Datumsplatzhalter 6"/>
          <p:cNvSpPr>
            <a:spLocks noGrp="1"/>
          </p:cNvSpPr>
          <p:nvPr>
            <p:ph type="dt" sz="half" idx="10"/>
          </p:nvPr>
        </p:nvSpPr>
        <p:spPr/>
        <p:txBody>
          <a:bodyPr/>
          <a:lstStyle/>
          <a:p>
            <a:r>
              <a:rPr lang="en-GB" smtClean="0"/>
              <a:t>Janice Butler December 2014</a:t>
            </a:r>
            <a:endParaRPr lang="en-GB"/>
          </a:p>
        </p:txBody>
      </p:sp>
      <p:sp>
        <p:nvSpPr>
          <p:cNvPr id="8" name="Fußzeilenplatzhalter 7"/>
          <p:cNvSpPr>
            <a:spLocks noGrp="1"/>
          </p:cNvSpPr>
          <p:nvPr>
            <p:ph type="ftr" sz="quarter" idx="11"/>
          </p:nvPr>
        </p:nvSpPr>
        <p:spPr/>
        <p:txBody>
          <a:bodyPr/>
          <a:lstStyle/>
          <a:p>
            <a:r>
              <a:rPr lang="en-US" smtClean="0"/>
              <a:t>Gender-Specific Differences in Bilingualism and Multilingualism</a:t>
            </a:r>
            <a:endParaRPr lang="en-GB"/>
          </a:p>
        </p:txBody>
      </p:sp>
      <p:sp>
        <p:nvSpPr>
          <p:cNvPr id="9" name="Foliennummernplatzhalter 8"/>
          <p:cNvSpPr>
            <a:spLocks noGrp="1"/>
          </p:cNvSpPr>
          <p:nvPr>
            <p:ph type="sldNum" sz="quarter" idx="12"/>
          </p:nvPr>
        </p:nvSpPr>
        <p:spPr/>
        <p:txBody>
          <a:bodyPr/>
          <a:lstStyle/>
          <a:p>
            <a:fld id="{E2F6C3C6-92CF-4A8B-AB60-71D85A45AB6A}" type="slidenum">
              <a:rPr lang="en-GB" smtClean="0"/>
              <a:t>44</a:t>
            </a:fld>
            <a:endParaRPr lang="en-GB"/>
          </a:p>
        </p:txBody>
      </p:sp>
      <p:sp>
        <p:nvSpPr>
          <p:cNvPr id="11" name="Inhaltsplatzhalter 2"/>
          <p:cNvSpPr>
            <a:spLocks noGrp="1"/>
          </p:cNvSpPr>
          <p:nvPr>
            <p:ph idx="1"/>
          </p:nvPr>
        </p:nvSpPr>
        <p:spPr>
          <a:xfrm>
            <a:off x="457200" y="1882808"/>
            <a:ext cx="8229600" cy="4572000"/>
          </a:xfrm>
        </p:spPr>
        <p:txBody>
          <a:bodyPr>
            <a:normAutofit lnSpcReduction="10000"/>
          </a:bodyPr>
          <a:lstStyle/>
          <a:p>
            <a:r>
              <a:rPr lang="de-CH" dirty="0" smtClean="0"/>
              <a:t>The </a:t>
            </a:r>
            <a:r>
              <a:rPr lang="de-CH" dirty="0" err="1" smtClean="0"/>
              <a:t>differences</a:t>
            </a:r>
            <a:r>
              <a:rPr lang="de-CH" dirty="0" smtClean="0"/>
              <a:t> </a:t>
            </a:r>
            <a:r>
              <a:rPr lang="de-CH" dirty="0" err="1" smtClean="0"/>
              <a:t>between</a:t>
            </a:r>
            <a:r>
              <a:rPr lang="de-CH" dirty="0" smtClean="0"/>
              <a:t> male/</a:t>
            </a:r>
            <a:r>
              <a:rPr lang="de-CH" dirty="0" err="1" smtClean="0"/>
              <a:t>female</a:t>
            </a:r>
            <a:r>
              <a:rPr lang="de-CH" dirty="0" smtClean="0"/>
              <a:t> </a:t>
            </a:r>
            <a:r>
              <a:rPr lang="de-CH" dirty="0" err="1" smtClean="0"/>
              <a:t>language</a:t>
            </a:r>
            <a:r>
              <a:rPr lang="de-CH" dirty="0" smtClean="0"/>
              <a:t> </a:t>
            </a:r>
            <a:r>
              <a:rPr lang="de-CH" dirty="0" err="1" smtClean="0"/>
              <a:t>fluency</a:t>
            </a:r>
            <a:r>
              <a:rPr lang="de-CH" dirty="0" smtClean="0"/>
              <a:t> do </a:t>
            </a:r>
            <a:r>
              <a:rPr lang="de-CH" dirty="0" err="1" smtClean="0"/>
              <a:t>exist</a:t>
            </a:r>
            <a:endParaRPr lang="de-CH" dirty="0"/>
          </a:p>
          <a:p>
            <a:r>
              <a:rPr lang="de-CH" dirty="0" err="1" smtClean="0"/>
              <a:t>Deeper</a:t>
            </a:r>
            <a:r>
              <a:rPr lang="de-CH" dirty="0" smtClean="0"/>
              <a:t> </a:t>
            </a:r>
            <a:r>
              <a:rPr lang="de-CH" dirty="0" err="1" smtClean="0"/>
              <a:t>analysis</a:t>
            </a:r>
            <a:r>
              <a:rPr lang="de-CH" dirty="0" smtClean="0"/>
              <a:t> </a:t>
            </a:r>
            <a:r>
              <a:rPr lang="de-CH" dirty="0" err="1" smtClean="0"/>
              <a:t>of</a:t>
            </a:r>
            <a:r>
              <a:rPr lang="de-CH" dirty="0" smtClean="0"/>
              <a:t> </a:t>
            </a:r>
            <a:r>
              <a:rPr lang="de-CH" dirty="0" err="1" smtClean="0"/>
              <a:t>the</a:t>
            </a:r>
            <a:r>
              <a:rPr lang="de-CH" dirty="0" smtClean="0"/>
              <a:t> </a:t>
            </a:r>
            <a:r>
              <a:rPr lang="de-CH" dirty="0" err="1" smtClean="0"/>
              <a:t>differences</a:t>
            </a:r>
            <a:r>
              <a:rPr lang="de-CH" dirty="0" smtClean="0"/>
              <a:t> </a:t>
            </a:r>
            <a:r>
              <a:rPr lang="de-CH" dirty="0" err="1" smtClean="0"/>
              <a:t>is</a:t>
            </a:r>
            <a:r>
              <a:rPr lang="de-CH" dirty="0" smtClean="0"/>
              <a:t> </a:t>
            </a:r>
            <a:r>
              <a:rPr lang="de-CH" dirty="0" err="1" smtClean="0"/>
              <a:t>necessary</a:t>
            </a:r>
            <a:r>
              <a:rPr lang="de-CH" dirty="0" smtClean="0"/>
              <a:t> </a:t>
            </a:r>
            <a:r>
              <a:rPr lang="de-CH" dirty="0" err="1" smtClean="0"/>
              <a:t>and</a:t>
            </a:r>
            <a:r>
              <a:rPr lang="de-CH" dirty="0" smtClean="0"/>
              <a:t> was </a:t>
            </a:r>
            <a:r>
              <a:rPr lang="de-CH" dirty="0" err="1" smtClean="0"/>
              <a:t>possible</a:t>
            </a:r>
            <a:r>
              <a:rPr lang="de-CH" dirty="0" smtClean="0"/>
              <a:t> </a:t>
            </a:r>
            <a:r>
              <a:rPr lang="de-CH" dirty="0" err="1" smtClean="0"/>
              <a:t>using</a:t>
            </a:r>
            <a:r>
              <a:rPr lang="de-CH" dirty="0" smtClean="0"/>
              <a:t> </a:t>
            </a:r>
            <a:r>
              <a:rPr lang="de-CH" dirty="0" err="1" smtClean="0"/>
              <a:t>the</a:t>
            </a:r>
            <a:r>
              <a:rPr lang="de-CH" dirty="0" smtClean="0"/>
              <a:t> </a:t>
            </a:r>
            <a:r>
              <a:rPr lang="de-CH" dirty="0" err="1" smtClean="0"/>
              <a:t>biographical</a:t>
            </a:r>
            <a:r>
              <a:rPr lang="de-CH" dirty="0" smtClean="0"/>
              <a:t> </a:t>
            </a:r>
            <a:r>
              <a:rPr lang="de-CH" dirty="0" err="1" smtClean="0"/>
              <a:t>data</a:t>
            </a:r>
            <a:r>
              <a:rPr lang="de-CH" dirty="0" smtClean="0"/>
              <a:t> </a:t>
            </a:r>
            <a:r>
              <a:rPr lang="de-CH" dirty="0" err="1" smtClean="0"/>
              <a:t>collected</a:t>
            </a:r>
            <a:endParaRPr lang="de-CH" dirty="0" smtClean="0"/>
          </a:p>
          <a:p>
            <a:r>
              <a:rPr lang="de-CH" dirty="0" smtClean="0"/>
              <a:t>The </a:t>
            </a:r>
            <a:r>
              <a:rPr lang="de-CH" dirty="0" err="1" smtClean="0"/>
              <a:t>observed</a:t>
            </a:r>
            <a:r>
              <a:rPr lang="de-CH" dirty="0" smtClean="0"/>
              <a:t> </a:t>
            </a:r>
            <a:r>
              <a:rPr lang="de-CH" dirty="0" err="1" smtClean="0"/>
              <a:t>differences</a:t>
            </a:r>
            <a:r>
              <a:rPr lang="de-CH" dirty="0" smtClean="0"/>
              <a:t> </a:t>
            </a:r>
            <a:r>
              <a:rPr lang="de-CH" dirty="0" err="1" smtClean="0"/>
              <a:t>were</a:t>
            </a:r>
            <a:r>
              <a:rPr lang="de-CH" dirty="0" smtClean="0"/>
              <a:t> - in a sense – gender-</a:t>
            </a:r>
            <a:r>
              <a:rPr lang="de-CH" dirty="0" err="1" smtClean="0"/>
              <a:t>specific</a:t>
            </a:r>
            <a:endParaRPr lang="de-CH" dirty="0" smtClean="0"/>
          </a:p>
          <a:p>
            <a:r>
              <a:rPr lang="de-CH" dirty="0" smtClean="0"/>
              <a:t>The gender-</a:t>
            </a:r>
            <a:r>
              <a:rPr lang="de-CH" dirty="0" err="1" smtClean="0"/>
              <a:t>specificity</a:t>
            </a:r>
            <a:r>
              <a:rPr lang="de-CH" dirty="0" smtClean="0"/>
              <a:t> was not an in-born </a:t>
            </a:r>
            <a:r>
              <a:rPr lang="de-CH" dirty="0" err="1" smtClean="0"/>
              <a:t>linguistic</a:t>
            </a:r>
            <a:r>
              <a:rPr lang="de-CH" dirty="0" smtClean="0"/>
              <a:t> </a:t>
            </a:r>
            <a:r>
              <a:rPr lang="de-CH" dirty="0" err="1" smtClean="0"/>
              <a:t>difference</a:t>
            </a:r>
            <a:r>
              <a:rPr lang="de-CH" dirty="0" smtClean="0"/>
              <a:t>, but in </a:t>
            </a:r>
            <a:r>
              <a:rPr lang="de-CH" dirty="0" err="1" smtClean="0"/>
              <a:t>the</a:t>
            </a:r>
            <a:r>
              <a:rPr lang="de-CH" dirty="0" smtClean="0"/>
              <a:t> individual </a:t>
            </a:r>
            <a:r>
              <a:rPr lang="de-CH" dirty="0" err="1" smtClean="0"/>
              <a:t>migration</a:t>
            </a:r>
            <a:r>
              <a:rPr lang="de-CH" dirty="0" smtClean="0"/>
              <a:t> </a:t>
            </a:r>
            <a:r>
              <a:rPr lang="de-CH" dirty="0" err="1" smtClean="0"/>
              <a:t>backgroud</a:t>
            </a:r>
            <a:r>
              <a:rPr lang="de-CH" dirty="0" smtClean="0"/>
              <a:t> </a:t>
            </a:r>
            <a:r>
              <a:rPr lang="de-CH" dirty="0" err="1" smtClean="0"/>
              <a:t>of</a:t>
            </a:r>
            <a:r>
              <a:rPr lang="de-CH" dirty="0" smtClean="0"/>
              <a:t> </a:t>
            </a:r>
            <a:r>
              <a:rPr lang="de-CH" dirty="0" err="1" smtClean="0"/>
              <a:t>the</a:t>
            </a:r>
            <a:r>
              <a:rPr lang="de-CH" dirty="0" smtClean="0"/>
              <a:t> </a:t>
            </a:r>
            <a:r>
              <a:rPr lang="de-CH" dirty="0" err="1" smtClean="0"/>
              <a:t>subjects</a:t>
            </a:r>
            <a:endParaRPr lang="de-CH" dirty="0"/>
          </a:p>
        </p:txBody>
      </p:sp>
    </p:spTree>
    <p:extLst>
      <p:ext uri="{BB962C8B-B14F-4D97-AF65-F5344CB8AC3E}">
        <p14:creationId xmlns:p14="http://schemas.microsoft.com/office/powerpoint/2010/main" val="276959017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CH" dirty="0" err="1" smtClean="0"/>
              <a:t>Ideas</a:t>
            </a:r>
            <a:r>
              <a:rPr lang="de-CH" dirty="0" smtClean="0"/>
              <a:t> </a:t>
            </a:r>
            <a:r>
              <a:rPr lang="de-CH" dirty="0" err="1" smtClean="0"/>
              <a:t>for</a:t>
            </a:r>
            <a:r>
              <a:rPr lang="de-CH" dirty="0" smtClean="0"/>
              <a:t> Further Research</a:t>
            </a:r>
            <a:endParaRPr lang="de-CH" dirty="0"/>
          </a:p>
        </p:txBody>
      </p:sp>
      <p:sp>
        <p:nvSpPr>
          <p:cNvPr id="3" name="Inhaltsplatzhalter 2"/>
          <p:cNvSpPr>
            <a:spLocks noGrp="1"/>
          </p:cNvSpPr>
          <p:nvPr>
            <p:ph idx="1"/>
          </p:nvPr>
        </p:nvSpPr>
        <p:spPr/>
        <p:txBody>
          <a:bodyPr>
            <a:normAutofit lnSpcReduction="10000"/>
          </a:bodyPr>
          <a:lstStyle/>
          <a:p>
            <a:r>
              <a:rPr lang="de-CH" dirty="0" err="1" smtClean="0"/>
              <a:t>Collect</a:t>
            </a:r>
            <a:r>
              <a:rPr lang="de-CH" dirty="0" smtClean="0"/>
              <a:t> </a:t>
            </a:r>
            <a:r>
              <a:rPr lang="de-CH" dirty="0" err="1" smtClean="0"/>
              <a:t>further</a:t>
            </a:r>
            <a:r>
              <a:rPr lang="de-CH" dirty="0" smtClean="0"/>
              <a:t> </a:t>
            </a:r>
            <a:r>
              <a:rPr lang="de-CH" dirty="0" err="1" smtClean="0"/>
              <a:t>data</a:t>
            </a:r>
            <a:r>
              <a:rPr lang="de-CH" dirty="0" smtClean="0"/>
              <a:t> </a:t>
            </a:r>
            <a:br>
              <a:rPr lang="de-CH" dirty="0" smtClean="0"/>
            </a:br>
            <a:r>
              <a:rPr lang="de-CH" dirty="0" err="1" smtClean="0"/>
              <a:t>targeted</a:t>
            </a:r>
            <a:r>
              <a:rPr lang="de-CH" dirty="0" smtClean="0"/>
              <a:t> at </a:t>
            </a:r>
            <a:r>
              <a:rPr lang="de-CH" dirty="0" err="1" smtClean="0"/>
              <a:t>the</a:t>
            </a:r>
            <a:r>
              <a:rPr lang="de-CH" dirty="0" smtClean="0"/>
              <a:t> </a:t>
            </a:r>
            <a:r>
              <a:rPr lang="de-CH" dirty="0" err="1" smtClean="0"/>
              <a:t>subjects</a:t>
            </a:r>
            <a:r>
              <a:rPr lang="de-CH" dirty="0" smtClean="0"/>
              <a:t> </a:t>
            </a:r>
            <a:br>
              <a:rPr lang="de-CH" dirty="0" smtClean="0"/>
            </a:br>
            <a:r>
              <a:rPr lang="de-CH" dirty="0" smtClean="0"/>
              <a:t>in </a:t>
            </a:r>
            <a:r>
              <a:rPr lang="de-CH" dirty="0" err="1" smtClean="0"/>
              <a:t>the</a:t>
            </a:r>
            <a:r>
              <a:rPr lang="de-CH" dirty="0" smtClean="0"/>
              <a:t> </a:t>
            </a:r>
            <a:r>
              <a:rPr lang="de-CH" dirty="0" err="1" smtClean="0"/>
              <a:t>anomalous</a:t>
            </a:r>
            <a:r>
              <a:rPr lang="de-CH" dirty="0" smtClean="0"/>
              <a:t> </a:t>
            </a:r>
            <a:br>
              <a:rPr lang="de-CH" dirty="0" smtClean="0"/>
            </a:br>
            <a:r>
              <a:rPr lang="de-CH" dirty="0" err="1" smtClean="0"/>
              <a:t>groups</a:t>
            </a:r>
            <a:r>
              <a:rPr lang="de-CH" dirty="0" smtClean="0"/>
              <a:t> (e.g. </a:t>
            </a:r>
            <a:r>
              <a:rPr lang="de-CH" dirty="0" err="1" smtClean="0"/>
              <a:t>through</a:t>
            </a:r>
            <a:r>
              <a:rPr lang="de-CH" dirty="0" smtClean="0"/>
              <a:t> </a:t>
            </a:r>
            <a:br>
              <a:rPr lang="de-CH" dirty="0" smtClean="0"/>
            </a:br>
            <a:r>
              <a:rPr lang="de-CH" dirty="0" err="1" smtClean="0"/>
              <a:t>interviews</a:t>
            </a:r>
            <a:r>
              <a:rPr lang="de-CH" dirty="0" smtClean="0"/>
              <a:t>)</a:t>
            </a:r>
          </a:p>
          <a:p>
            <a:endParaRPr lang="de-CH" dirty="0" smtClean="0"/>
          </a:p>
          <a:p>
            <a:r>
              <a:rPr lang="de-CH" dirty="0" err="1" smtClean="0"/>
              <a:t>Collect</a:t>
            </a:r>
            <a:r>
              <a:rPr lang="de-CH" dirty="0" smtClean="0"/>
              <a:t> </a:t>
            </a:r>
            <a:r>
              <a:rPr lang="de-CH" dirty="0" err="1" smtClean="0"/>
              <a:t>more</a:t>
            </a:r>
            <a:r>
              <a:rPr lang="de-CH" dirty="0" smtClean="0"/>
              <a:t> </a:t>
            </a:r>
            <a:r>
              <a:rPr lang="de-CH" dirty="0" err="1" smtClean="0"/>
              <a:t>data</a:t>
            </a:r>
            <a:r>
              <a:rPr lang="de-CH" dirty="0" smtClean="0"/>
              <a:t>:</a:t>
            </a:r>
          </a:p>
          <a:p>
            <a:pPr lvl="1"/>
            <a:r>
              <a:rPr lang="de-CH" dirty="0" err="1" smtClean="0"/>
              <a:t>From</a:t>
            </a:r>
            <a:r>
              <a:rPr lang="de-CH" dirty="0" smtClean="0"/>
              <a:t> </a:t>
            </a:r>
            <a:r>
              <a:rPr lang="de-CH" dirty="0" err="1" smtClean="0"/>
              <a:t>bigger</a:t>
            </a:r>
            <a:r>
              <a:rPr lang="de-CH" dirty="0" smtClean="0"/>
              <a:t> </a:t>
            </a:r>
            <a:r>
              <a:rPr lang="de-CH" dirty="0" err="1" smtClean="0"/>
              <a:t>groups</a:t>
            </a:r>
            <a:r>
              <a:rPr lang="de-CH" dirty="0" smtClean="0"/>
              <a:t> </a:t>
            </a:r>
            <a:r>
              <a:rPr lang="de-CH" dirty="0" err="1" smtClean="0"/>
              <a:t>of</a:t>
            </a:r>
            <a:r>
              <a:rPr lang="de-CH" dirty="0" smtClean="0"/>
              <a:t> </a:t>
            </a:r>
            <a:r>
              <a:rPr lang="de-CH" dirty="0" err="1" smtClean="0"/>
              <a:t>people</a:t>
            </a:r>
            <a:endParaRPr lang="de-CH" dirty="0" smtClean="0"/>
          </a:p>
          <a:p>
            <a:pPr lvl="1"/>
            <a:r>
              <a:rPr lang="de-CH" dirty="0" err="1" smtClean="0"/>
              <a:t>From</a:t>
            </a:r>
            <a:r>
              <a:rPr lang="de-CH" dirty="0" smtClean="0"/>
              <a:t> a </a:t>
            </a:r>
            <a:r>
              <a:rPr lang="de-CH" dirty="0" err="1" smtClean="0"/>
              <a:t>more</a:t>
            </a:r>
            <a:r>
              <a:rPr lang="de-CH" dirty="0" smtClean="0"/>
              <a:t> </a:t>
            </a:r>
            <a:r>
              <a:rPr lang="de-CH" dirty="0" err="1" smtClean="0"/>
              <a:t>homogenous</a:t>
            </a:r>
            <a:r>
              <a:rPr lang="de-CH" dirty="0" smtClean="0"/>
              <a:t> </a:t>
            </a:r>
            <a:r>
              <a:rPr lang="de-CH" dirty="0" err="1" smtClean="0"/>
              <a:t>group</a:t>
            </a:r>
            <a:r>
              <a:rPr lang="de-CH" dirty="0" smtClean="0"/>
              <a:t> (e.g. just </a:t>
            </a:r>
            <a:r>
              <a:rPr lang="de-CH" dirty="0" err="1" smtClean="0"/>
              <a:t>language</a:t>
            </a:r>
            <a:r>
              <a:rPr lang="de-CH" dirty="0" smtClean="0"/>
              <a:t> </a:t>
            </a:r>
            <a:r>
              <a:rPr lang="de-CH" dirty="0" err="1" smtClean="0"/>
              <a:t>students</a:t>
            </a:r>
            <a:r>
              <a:rPr lang="de-CH" dirty="0" smtClean="0"/>
              <a:t> </a:t>
            </a:r>
            <a:r>
              <a:rPr lang="de-CH" dirty="0" err="1" smtClean="0"/>
              <a:t>between</a:t>
            </a:r>
            <a:r>
              <a:rPr lang="de-CH" dirty="0" smtClean="0"/>
              <a:t> 19 </a:t>
            </a:r>
            <a:r>
              <a:rPr lang="de-CH" dirty="0" err="1" smtClean="0"/>
              <a:t>and</a:t>
            </a:r>
            <a:r>
              <a:rPr lang="de-CH" dirty="0" smtClean="0"/>
              <a:t> 25)</a:t>
            </a:r>
          </a:p>
          <a:p>
            <a:endParaRPr lang="de-CH" dirty="0" smtClean="0"/>
          </a:p>
          <a:p>
            <a:endParaRPr lang="de-CH" dirty="0"/>
          </a:p>
        </p:txBody>
      </p:sp>
      <p:sp>
        <p:nvSpPr>
          <p:cNvPr id="4" name="Datumsplatzhalter 3"/>
          <p:cNvSpPr>
            <a:spLocks noGrp="1"/>
          </p:cNvSpPr>
          <p:nvPr>
            <p:ph type="dt" sz="half" idx="10"/>
          </p:nvPr>
        </p:nvSpPr>
        <p:spPr/>
        <p:txBody>
          <a:bodyPr/>
          <a:lstStyle/>
          <a:p>
            <a:r>
              <a:rPr lang="en-GB" smtClean="0"/>
              <a:t>Janice Butler December 2014</a:t>
            </a:r>
            <a:endParaRPr lang="en-GB"/>
          </a:p>
        </p:txBody>
      </p:sp>
      <p:sp>
        <p:nvSpPr>
          <p:cNvPr id="5" name="Fußzeilenplatzhalter 4"/>
          <p:cNvSpPr>
            <a:spLocks noGrp="1"/>
          </p:cNvSpPr>
          <p:nvPr>
            <p:ph type="ftr" sz="quarter" idx="11"/>
          </p:nvPr>
        </p:nvSpPr>
        <p:spPr/>
        <p:txBody>
          <a:bodyPr/>
          <a:lstStyle/>
          <a:p>
            <a:r>
              <a:rPr lang="en-US" smtClean="0"/>
              <a:t>Gender-Specific Differences in Bilingualism and Multilingualism</a:t>
            </a:r>
            <a:endParaRPr lang="en-GB"/>
          </a:p>
        </p:txBody>
      </p:sp>
      <p:sp>
        <p:nvSpPr>
          <p:cNvPr id="6" name="Foliennummernplatzhalter 5"/>
          <p:cNvSpPr>
            <a:spLocks noGrp="1"/>
          </p:cNvSpPr>
          <p:nvPr>
            <p:ph type="sldNum" sz="quarter" idx="12"/>
          </p:nvPr>
        </p:nvSpPr>
        <p:spPr/>
        <p:txBody>
          <a:bodyPr/>
          <a:lstStyle/>
          <a:p>
            <a:fld id="{E2F6C3C6-92CF-4A8B-AB60-71D85A45AB6A}" type="slidenum">
              <a:rPr lang="en-GB" smtClean="0"/>
              <a:t>45</a:t>
            </a:fld>
            <a:endParaRPr lang="en-GB"/>
          </a:p>
        </p:txBody>
      </p:sp>
      <p:grpSp>
        <p:nvGrpSpPr>
          <p:cNvPr id="7" name="Gruppieren 6"/>
          <p:cNvGrpSpPr>
            <a:grpSpLocks/>
          </p:cNvGrpSpPr>
          <p:nvPr/>
        </p:nvGrpSpPr>
        <p:grpSpPr>
          <a:xfrm>
            <a:off x="5652120" y="1196752"/>
            <a:ext cx="3484770" cy="2592288"/>
            <a:chOff x="-223018" y="0"/>
            <a:chExt cx="6319018" cy="3156200"/>
          </a:xfrm>
        </p:grpSpPr>
        <p:graphicFrame>
          <p:nvGraphicFramePr>
            <p:cNvPr id="8" name="Diagramm 7"/>
            <p:cNvGraphicFramePr/>
            <p:nvPr>
              <p:extLst>
                <p:ext uri="{D42A27DB-BD31-4B8C-83A1-F6EECF244321}">
                  <p14:modId xmlns:p14="http://schemas.microsoft.com/office/powerpoint/2010/main" val="857701152"/>
                </p:ext>
              </p:extLst>
            </p:nvPr>
          </p:nvGraphicFramePr>
          <p:xfrm>
            <a:off x="0" y="0"/>
            <a:ext cx="6096000" cy="30401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9" name="Diagramm 8"/>
            <p:cNvGraphicFramePr/>
            <p:nvPr>
              <p:extLst>
                <p:ext uri="{D42A27DB-BD31-4B8C-83A1-F6EECF244321}">
                  <p14:modId xmlns:p14="http://schemas.microsoft.com/office/powerpoint/2010/main" val="681641025"/>
                </p:ext>
              </p:extLst>
            </p:nvPr>
          </p:nvGraphicFramePr>
          <p:xfrm>
            <a:off x="-223018" y="2297372"/>
            <a:ext cx="6209180" cy="85882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pSp>
    </p:spTree>
    <p:extLst>
      <p:ext uri="{BB962C8B-B14F-4D97-AF65-F5344CB8AC3E}">
        <p14:creationId xmlns:p14="http://schemas.microsoft.com/office/powerpoint/2010/main" val="3499398409"/>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CH" dirty="0" smtClean="0"/>
              <a:t>Q &amp; A</a:t>
            </a:r>
            <a:endParaRPr lang="de-CH" dirty="0"/>
          </a:p>
        </p:txBody>
      </p:sp>
      <p:sp>
        <p:nvSpPr>
          <p:cNvPr id="3" name="Inhaltsplatzhalter 2"/>
          <p:cNvSpPr>
            <a:spLocks noGrp="1"/>
          </p:cNvSpPr>
          <p:nvPr>
            <p:ph idx="1"/>
          </p:nvPr>
        </p:nvSpPr>
        <p:spPr>
          <a:xfrm>
            <a:off x="457200" y="1882808"/>
            <a:ext cx="8229600" cy="3922456"/>
          </a:xfrm>
        </p:spPr>
        <p:txBody>
          <a:bodyPr>
            <a:normAutofit fontScale="92500" lnSpcReduction="10000"/>
            <a:scene3d>
              <a:camera prst="isometricOffAxis2Left">
                <a:rot lat="1080000" lon="2400000" rev="0"/>
              </a:camera>
              <a:lightRig rig="threePt" dir="t"/>
            </a:scene3d>
          </a:bodyPr>
          <a:lstStyle/>
          <a:p>
            <a:pPr marL="64008" indent="0" algn="ctr">
              <a:buNone/>
            </a:pPr>
            <a:r>
              <a:rPr lang="de-CH" sz="30000" dirty="0" smtClean="0">
                <a:ln w="0"/>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path path="circle">
                    <a:fillToRect l="50000" t="130000" r="50000" b="-30000"/>
                  </a:path>
                  <a:tileRect/>
                </a:gradFill>
                <a:effectLst>
                  <a:reflection blurRad="6350" stA="53000" endA="300" endPos="35500" dir="5400000" sy="-90000" algn="bl" rotWithShape="0"/>
                </a:effectLst>
                <a:latin typeface="Gabriola" panose="04040605051002020D02" pitchFamily="82" charset="0"/>
              </a:rPr>
              <a:t>?</a:t>
            </a:r>
            <a:endParaRPr lang="de-CH" sz="30000" dirty="0">
              <a:ln w="0"/>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path path="circle">
                  <a:fillToRect l="50000" t="130000" r="50000" b="-30000"/>
                </a:path>
                <a:tileRect/>
              </a:gradFill>
              <a:effectLst>
                <a:reflection blurRad="6350" stA="53000" endA="300" endPos="35500" dir="5400000" sy="-90000" algn="bl" rotWithShape="0"/>
              </a:effectLst>
              <a:latin typeface="Gabriola" panose="04040605051002020D02" pitchFamily="82" charset="0"/>
            </a:endParaRPr>
          </a:p>
        </p:txBody>
      </p:sp>
      <p:sp>
        <p:nvSpPr>
          <p:cNvPr id="4" name="Datumsplatzhalter 3"/>
          <p:cNvSpPr>
            <a:spLocks noGrp="1"/>
          </p:cNvSpPr>
          <p:nvPr>
            <p:ph type="dt" sz="half" idx="10"/>
          </p:nvPr>
        </p:nvSpPr>
        <p:spPr/>
        <p:txBody>
          <a:bodyPr/>
          <a:lstStyle/>
          <a:p>
            <a:r>
              <a:rPr lang="en-GB" smtClean="0"/>
              <a:t>Janice Butler December 2014</a:t>
            </a:r>
            <a:endParaRPr lang="en-GB"/>
          </a:p>
        </p:txBody>
      </p:sp>
      <p:sp>
        <p:nvSpPr>
          <p:cNvPr id="5" name="Fußzeilenplatzhalter 4"/>
          <p:cNvSpPr>
            <a:spLocks noGrp="1"/>
          </p:cNvSpPr>
          <p:nvPr>
            <p:ph type="ftr" sz="quarter" idx="11"/>
          </p:nvPr>
        </p:nvSpPr>
        <p:spPr/>
        <p:txBody>
          <a:bodyPr/>
          <a:lstStyle/>
          <a:p>
            <a:r>
              <a:rPr lang="en-US" smtClean="0"/>
              <a:t>Gender-Specific Differences in Bilingualism and Multilingualism</a:t>
            </a:r>
            <a:endParaRPr lang="en-GB"/>
          </a:p>
        </p:txBody>
      </p:sp>
      <p:sp>
        <p:nvSpPr>
          <p:cNvPr id="6" name="Foliennummernplatzhalter 5"/>
          <p:cNvSpPr>
            <a:spLocks noGrp="1"/>
          </p:cNvSpPr>
          <p:nvPr>
            <p:ph type="sldNum" sz="quarter" idx="12"/>
          </p:nvPr>
        </p:nvSpPr>
        <p:spPr/>
        <p:txBody>
          <a:bodyPr/>
          <a:lstStyle/>
          <a:p>
            <a:fld id="{E2F6C3C6-92CF-4A8B-AB60-71D85A45AB6A}" type="slidenum">
              <a:rPr lang="en-GB" smtClean="0"/>
              <a:t>46</a:t>
            </a:fld>
            <a:endParaRPr lang="en-GB"/>
          </a:p>
        </p:txBody>
      </p:sp>
    </p:spTree>
    <p:extLst>
      <p:ext uri="{BB962C8B-B14F-4D97-AF65-F5344CB8AC3E}">
        <p14:creationId xmlns:p14="http://schemas.microsoft.com/office/powerpoint/2010/main" val="3719300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xit" presetSubtype="0" repeatCount="3000" nodeType="withEffect">
                                  <p:stCondLst>
                                    <p:cond delay="0"/>
                                  </p:stCondLst>
                                  <p:childTnLst>
                                    <p:animEffect transition="out" filter="fade">
                                      <p:cBhvr>
                                        <p:cTn id="6" dur="2000"/>
                                        <p:tgtEl>
                                          <p:spTgt spid="3">
                                            <p:txEl>
                                              <p:pRg st="0" end="0"/>
                                            </p:txEl>
                                          </p:spTgt>
                                        </p:tgtEl>
                                      </p:cBhvr>
                                    </p:animEffect>
                                    <p:anim calcmode="lin" valueType="num">
                                      <p:cBhvr>
                                        <p:cTn id="7" dur="2000"/>
                                        <p:tgtEl>
                                          <p:spTgt spid="3">
                                            <p:txEl>
                                              <p:pRg st="0" end="0"/>
                                            </p:txEl>
                                          </p:spTgt>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8" dur="2000"/>
                                        <p:tgtEl>
                                          <p:spTgt spid="3">
                                            <p:txEl>
                                              <p:pRg st="0" end="0"/>
                                            </p:txEl>
                                          </p:spTgt>
                                        </p:tgtEl>
                                        <p:attrNameLst>
                                          <p:attrName>ppt_h</p:attrName>
                                        </p:attrNameLst>
                                      </p:cBhvr>
                                      <p:tavLst>
                                        <p:tav tm="0">
                                          <p:val>
                                            <p:strVal val="ppt_h"/>
                                          </p:val>
                                        </p:tav>
                                        <p:tav tm="100000">
                                          <p:val>
                                            <p:strVal val="ppt_h"/>
                                          </p:val>
                                        </p:tav>
                                      </p:tavLst>
                                    </p:anim>
                                    <p:set>
                                      <p:cBhvr>
                                        <p:cTn id="9" dur="1" fill="hold">
                                          <p:stCondLst>
                                            <p:cond delay="1999"/>
                                          </p:stCondLst>
                                        </p:cTn>
                                        <p:tgtEl>
                                          <p:spTgt spid="3">
                                            <p:txEl>
                                              <p:pRg st="0" end="0"/>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CH" dirty="0" err="1" smtClean="0"/>
              <a:t>What</a:t>
            </a:r>
            <a:r>
              <a:rPr lang="de-CH" dirty="0" smtClean="0"/>
              <a:t> </a:t>
            </a:r>
            <a:r>
              <a:rPr lang="de-CH" dirty="0" err="1" smtClean="0"/>
              <a:t>is</a:t>
            </a:r>
            <a:r>
              <a:rPr lang="de-CH" dirty="0" smtClean="0"/>
              <a:t> </a:t>
            </a:r>
            <a:r>
              <a:rPr lang="de-CH" dirty="0" err="1" smtClean="0"/>
              <a:t>Bilingualism</a:t>
            </a:r>
            <a:r>
              <a:rPr lang="de-CH" dirty="0" smtClean="0"/>
              <a:t>?</a:t>
            </a:r>
            <a:endParaRPr lang="de-CH" dirty="0"/>
          </a:p>
        </p:txBody>
      </p:sp>
      <p:sp>
        <p:nvSpPr>
          <p:cNvPr id="3" name="Inhaltsplatzhalter 2"/>
          <p:cNvSpPr>
            <a:spLocks noGrp="1"/>
          </p:cNvSpPr>
          <p:nvPr>
            <p:ph idx="1"/>
          </p:nvPr>
        </p:nvSpPr>
        <p:spPr/>
        <p:txBody>
          <a:bodyPr/>
          <a:lstStyle/>
          <a:p>
            <a:endParaRPr lang="de-CH" dirty="0" smtClean="0"/>
          </a:p>
          <a:p>
            <a:r>
              <a:rPr lang="en-GB" i="1" dirty="0" smtClean="0"/>
              <a:t>Balanced proficiency in the usage of 2 languages across all domains and in each of the 4 language skills = Fully Bilingual</a:t>
            </a:r>
          </a:p>
          <a:p>
            <a:r>
              <a:rPr lang="en-GB" i="1" dirty="0" smtClean="0"/>
              <a:t>“</a:t>
            </a:r>
            <a:r>
              <a:rPr lang="en-GB" i="1" dirty="0"/>
              <a:t>Bilinguals are those who use two or more languages in their everyday lives</a:t>
            </a:r>
            <a:r>
              <a:rPr lang="en-GB" i="1" dirty="0" smtClean="0"/>
              <a:t>” </a:t>
            </a:r>
            <a:r>
              <a:rPr lang="en-GB" sz="1600" i="1" dirty="0" smtClean="0"/>
              <a:t>Prof. François Grosjean</a:t>
            </a:r>
            <a:endParaRPr lang="de-CH" sz="1600" i="1" dirty="0"/>
          </a:p>
        </p:txBody>
      </p:sp>
      <p:sp>
        <p:nvSpPr>
          <p:cNvPr id="4" name="Datumsplatzhalter 3"/>
          <p:cNvSpPr>
            <a:spLocks noGrp="1"/>
          </p:cNvSpPr>
          <p:nvPr>
            <p:ph type="dt" sz="half" idx="10"/>
          </p:nvPr>
        </p:nvSpPr>
        <p:spPr/>
        <p:txBody>
          <a:bodyPr/>
          <a:lstStyle/>
          <a:p>
            <a:r>
              <a:rPr lang="en-GB" smtClean="0"/>
              <a:t>Janice Butler December 2014</a:t>
            </a:r>
            <a:endParaRPr lang="en-GB"/>
          </a:p>
        </p:txBody>
      </p:sp>
      <p:sp>
        <p:nvSpPr>
          <p:cNvPr id="5" name="Fußzeilenplatzhalter 4"/>
          <p:cNvSpPr>
            <a:spLocks noGrp="1"/>
          </p:cNvSpPr>
          <p:nvPr>
            <p:ph type="ftr" sz="quarter" idx="11"/>
          </p:nvPr>
        </p:nvSpPr>
        <p:spPr/>
        <p:txBody>
          <a:bodyPr/>
          <a:lstStyle/>
          <a:p>
            <a:r>
              <a:rPr lang="en-US" smtClean="0"/>
              <a:t>Gender-Specific Differences in Bilingualism and Multilingualism</a:t>
            </a:r>
            <a:endParaRPr lang="en-GB"/>
          </a:p>
        </p:txBody>
      </p:sp>
      <p:sp>
        <p:nvSpPr>
          <p:cNvPr id="6" name="Foliennummernplatzhalter 5"/>
          <p:cNvSpPr>
            <a:spLocks noGrp="1"/>
          </p:cNvSpPr>
          <p:nvPr>
            <p:ph type="sldNum" sz="quarter" idx="12"/>
          </p:nvPr>
        </p:nvSpPr>
        <p:spPr/>
        <p:txBody>
          <a:bodyPr/>
          <a:lstStyle/>
          <a:p>
            <a:fld id="{E2F6C3C6-92CF-4A8B-AB60-71D85A45AB6A}" type="slidenum">
              <a:rPr lang="en-GB" smtClean="0"/>
              <a:t>5</a:t>
            </a:fld>
            <a:endParaRPr lang="en-GB"/>
          </a:p>
        </p:txBody>
      </p:sp>
    </p:spTree>
    <p:extLst>
      <p:ext uri="{BB962C8B-B14F-4D97-AF65-F5344CB8AC3E}">
        <p14:creationId xmlns:p14="http://schemas.microsoft.com/office/powerpoint/2010/main" val="3181700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1" end="1"/>
                                            </p:txEl>
                                          </p:spTgt>
                                        </p:tgtEl>
                                        <p:attrNameLst>
                                          <p:attrName>ppt_c</p:attrName>
                                        </p:attrNameLst>
                                      </p:cBhvr>
                                      <p:to>
                                        <a:srgbClr val="4D4D4D"/>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a:t>How</a:t>
            </a:r>
            <a:r>
              <a:rPr lang="de-DE" dirty="0"/>
              <a:t> </a:t>
            </a:r>
            <a:r>
              <a:rPr lang="de-DE" dirty="0" err="1"/>
              <a:t>Widespread</a:t>
            </a:r>
            <a:r>
              <a:rPr lang="de-DE" dirty="0"/>
              <a:t> </a:t>
            </a:r>
            <a:r>
              <a:rPr lang="de-DE" dirty="0" err="1"/>
              <a:t>is</a:t>
            </a:r>
            <a:r>
              <a:rPr lang="de-DE" dirty="0"/>
              <a:t> </a:t>
            </a:r>
            <a:r>
              <a:rPr lang="en-GB" dirty="0" smtClean="0"/>
              <a:t>Multilingualism</a:t>
            </a:r>
            <a:r>
              <a:rPr lang="de-DE" dirty="0" smtClean="0"/>
              <a:t>?</a:t>
            </a:r>
            <a:endParaRPr lang="de-DE" dirty="0"/>
          </a:p>
        </p:txBody>
      </p:sp>
      <p:sp>
        <p:nvSpPr>
          <p:cNvPr id="5" name="Textplatzhalter 4"/>
          <p:cNvSpPr>
            <a:spLocks noGrp="1"/>
          </p:cNvSpPr>
          <p:nvPr>
            <p:ph type="body" idx="1"/>
          </p:nvPr>
        </p:nvSpPr>
        <p:spPr>
          <a:xfrm>
            <a:off x="303040" y="1641179"/>
            <a:ext cx="7719392" cy="648072"/>
          </a:xfrm>
        </p:spPr>
        <p:txBody>
          <a:bodyPr/>
          <a:lstStyle/>
          <a:p>
            <a:r>
              <a:rPr lang="en-GB" dirty="0" smtClean="0"/>
              <a:t>There</a:t>
            </a:r>
            <a:r>
              <a:rPr lang="de-CH" dirty="0" smtClean="0"/>
              <a:t> </a:t>
            </a:r>
            <a:r>
              <a:rPr lang="de-CH" dirty="0" err="1" smtClean="0"/>
              <a:t>are</a:t>
            </a:r>
            <a:r>
              <a:rPr lang="de-CH" dirty="0" smtClean="0"/>
              <a:t> </a:t>
            </a:r>
            <a:r>
              <a:rPr lang="de-CH" dirty="0" err="1" smtClean="0"/>
              <a:t>more</a:t>
            </a:r>
            <a:r>
              <a:rPr lang="de-CH" dirty="0" smtClean="0"/>
              <a:t> </a:t>
            </a:r>
            <a:r>
              <a:rPr lang="de-CH" dirty="0" err="1" smtClean="0"/>
              <a:t>than</a:t>
            </a:r>
            <a:r>
              <a:rPr lang="de-CH" dirty="0" smtClean="0"/>
              <a:t> 7100 </a:t>
            </a:r>
            <a:r>
              <a:rPr lang="de-CH" dirty="0" err="1" smtClean="0"/>
              <a:t>living</a:t>
            </a:r>
            <a:r>
              <a:rPr lang="de-CH" dirty="0" smtClean="0"/>
              <a:t> </a:t>
            </a:r>
            <a:r>
              <a:rPr lang="de-CH" dirty="0" err="1" smtClean="0"/>
              <a:t>languages</a:t>
            </a:r>
            <a:r>
              <a:rPr lang="de-CH" dirty="0" smtClean="0"/>
              <a:t> in </a:t>
            </a:r>
            <a:r>
              <a:rPr lang="de-CH" dirty="0" err="1" smtClean="0"/>
              <a:t>the</a:t>
            </a:r>
            <a:r>
              <a:rPr lang="de-CH" dirty="0" smtClean="0"/>
              <a:t> </a:t>
            </a:r>
            <a:r>
              <a:rPr lang="de-CH" dirty="0" err="1" smtClean="0"/>
              <a:t>world</a:t>
            </a:r>
            <a:endParaRPr lang="de-CH" dirty="0"/>
          </a:p>
        </p:txBody>
      </p:sp>
      <p:graphicFrame>
        <p:nvGraphicFramePr>
          <p:cNvPr id="4" name="Inhaltsplatzhalter 3"/>
          <p:cNvGraphicFramePr>
            <a:graphicFrameLocks noGrp="1"/>
          </p:cNvGraphicFramePr>
          <p:nvPr>
            <p:ph idx="4294967295"/>
            <p:extLst>
              <p:ext uri="{D42A27DB-BD31-4B8C-83A1-F6EECF244321}">
                <p14:modId xmlns:p14="http://schemas.microsoft.com/office/powerpoint/2010/main" val="3743269395"/>
              </p:ext>
            </p:extLst>
          </p:nvPr>
        </p:nvGraphicFramePr>
        <p:xfrm>
          <a:off x="47936" y="2132856"/>
          <a:ext cx="8229600" cy="3962400"/>
        </p:xfrm>
        <a:graphic>
          <a:graphicData uri="http://schemas.openxmlformats.org/drawingml/2006/chart">
            <c:chart xmlns:c="http://schemas.openxmlformats.org/drawingml/2006/chart" xmlns:r="http://schemas.openxmlformats.org/officeDocument/2006/relationships" r:id="rId3"/>
          </a:graphicData>
        </a:graphic>
      </p:graphicFrame>
      <p:sp>
        <p:nvSpPr>
          <p:cNvPr id="6" name="Datumsplatzhalter 5"/>
          <p:cNvSpPr>
            <a:spLocks noGrp="1"/>
          </p:cNvSpPr>
          <p:nvPr>
            <p:ph type="dt" sz="half" idx="10"/>
          </p:nvPr>
        </p:nvSpPr>
        <p:spPr/>
        <p:txBody>
          <a:bodyPr/>
          <a:lstStyle/>
          <a:p>
            <a:r>
              <a:rPr lang="en-GB" smtClean="0"/>
              <a:t>Janice Butler December 2014</a:t>
            </a:r>
            <a:endParaRPr lang="en-GB"/>
          </a:p>
        </p:txBody>
      </p:sp>
      <p:sp>
        <p:nvSpPr>
          <p:cNvPr id="7" name="Fußzeilenplatzhalter 6"/>
          <p:cNvSpPr>
            <a:spLocks noGrp="1"/>
          </p:cNvSpPr>
          <p:nvPr>
            <p:ph type="ftr" sz="quarter" idx="11"/>
          </p:nvPr>
        </p:nvSpPr>
        <p:spPr/>
        <p:txBody>
          <a:bodyPr/>
          <a:lstStyle/>
          <a:p>
            <a:r>
              <a:rPr lang="en-US" smtClean="0"/>
              <a:t>Gender-Specific Differences in Bilingualism and Multilingualism</a:t>
            </a:r>
            <a:endParaRPr lang="en-GB"/>
          </a:p>
        </p:txBody>
      </p:sp>
      <p:sp>
        <p:nvSpPr>
          <p:cNvPr id="8" name="Foliennummernplatzhalter 7"/>
          <p:cNvSpPr>
            <a:spLocks noGrp="1"/>
          </p:cNvSpPr>
          <p:nvPr>
            <p:ph type="sldNum" sz="quarter" idx="12"/>
          </p:nvPr>
        </p:nvSpPr>
        <p:spPr/>
        <p:txBody>
          <a:bodyPr/>
          <a:lstStyle/>
          <a:p>
            <a:fld id="{E2F6C3C6-92CF-4A8B-AB60-71D85A45AB6A}" type="slidenum">
              <a:rPr lang="en-GB" smtClean="0"/>
              <a:t>6</a:t>
            </a:fld>
            <a:endParaRPr lang="en-GB"/>
          </a:p>
        </p:txBody>
      </p:sp>
      <p:sp>
        <p:nvSpPr>
          <p:cNvPr id="9" name="Textplatzhalter 2"/>
          <p:cNvSpPr txBox="1">
            <a:spLocks/>
          </p:cNvSpPr>
          <p:nvPr/>
        </p:nvSpPr>
        <p:spPr>
          <a:xfrm>
            <a:off x="5133528" y="6165304"/>
            <a:ext cx="3758952" cy="216024"/>
          </a:xfrm>
          <a:prstGeom prst="rect">
            <a:avLst/>
          </a:prstGeom>
        </p:spPr>
        <p:txBody>
          <a:bodyPr vert="horz" anchor="t">
            <a:normAutofit fontScale="85000" lnSpcReduction="20000"/>
          </a:bodyPr>
          <a:lstStyle>
            <a:lvl1pPr marL="54864" indent="0" algn="l" rtl="0" eaLnBrk="1" latinLnBrk="0" hangingPunct="1">
              <a:spcBef>
                <a:spcPct val="20000"/>
              </a:spcBef>
              <a:buClr>
                <a:schemeClr val="accent1"/>
              </a:buClr>
              <a:buSzPct val="80000"/>
              <a:buFont typeface="Wingdings 2"/>
              <a:buNone/>
              <a:defRPr kumimoji="0" sz="2000" kern="1200">
                <a:solidFill>
                  <a:schemeClr val="tx1">
                    <a:tint val="75000"/>
                  </a:schemeClr>
                </a:solidFill>
                <a:latin typeface="+mn-lt"/>
                <a:ea typeface="+mn-ea"/>
                <a:cs typeface="+mn-cs"/>
              </a:defRPr>
            </a:lvl1pPr>
            <a:lvl2pPr marL="822960" indent="-285750" algn="l" rtl="0" eaLnBrk="1" latinLnBrk="0" hangingPunct="1">
              <a:spcBef>
                <a:spcPct val="20000"/>
              </a:spcBef>
              <a:buClr>
                <a:schemeClr val="accent1"/>
              </a:buClr>
              <a:buSzPct val="95000"/>
              <a:buFont typeface="Verdana"/>
              <a:buNone/>
              <a:defRPr kumimoji="0" sz="1800" kern="1200">
                <a:solidFill>
                  <a:schemeClr val="tx1">
                    <a:tint val="75000"/>
                  </a:schemeClr>
                </a:solidFill>
                <a:latin typeface="+mn-lt"/>
                <a:ea typeface="+mn-ea"/>
                <a:cs typeface="+mn-cs"/>
              </a:defRPr>
            </a:lvl2pPr>
            <a:lvl3pPr marL="1106424" indent="-228600" algn="l" rtl="0" eaLnBrk="1" latinLnBrk="0" hangingPunct="1">
              <a:spcBef>
                <a:spcPct val="20000"/>
              </a:spcBef>
              <a:buClr>
                <a:schemeClr val="accent1"/>
              </a:buClr>
              <a:buFont typeface="Wingdings 2"/>
              <a:buNone/>
              <a:defRPr kumimoji="0" sz="1600" kern="1200">
                <a:solidFill>
                  <a:schemeClr val="tx1">
                    <a:tint val="75000"/>
                  </a:schemeClr>
                </a:solidFill>
                <a:latin typeface="+mn-lt"/>
                <a:ea typeface="+mn-ea"/>
                <a:cs typeface="+mn-cs"/>
              </a:defRPr>
            </a:lvl3pPr>
            <a:lvl4pPr marL="1371600" indent="-210312" algn="l" rtl="0" eaLnBrk="1" latinLnBrk="0" hangingPunct="1">
              <a:spcBef>
                <a:spcPct val="20000"/>
              </a:spcBef>
              <a:buClr>
                <a:schemeClr val="accent1"/>
              </a:buClr>
              <a:buFont typeface="Wingdings 2"/>
              <a:buNone/>
              <a:defRPr kumimoji="0" sz="1400" kern="1200">
                <a:solidFill>
                  <a:schemeClr val="tx1">
                    <a:tint val="75000"/>
                  </a:schemeClr>
                </a:solidFill>
                <a:latin typeface="+mn-lt"/>
                <a:ea typeface="+mn-ea"/>
                <a:cs typeface="+mn-cs"/>
              </a:defRPr>
            </a:lvl4pPr>
            <a:lvl5pPr marL="1600200" indent="-210312" algn="l" rtl="0" eaLnBrk="1" latinLnBrk="0" hangingPunct="1">
              <a:spcBef>
                <a:spcPct val="20000"/>
              </a:spcBef>
              <a:buClr>
                <a:schemeClr val="accent1">
                  <a:tint val="75000"/>
                </a:schemeClr>
              </a:buClr>
              <a:buFont typeface="Wingdings 2"/>
              <a:buNone/>
              <a:defRPr kumimoji="0" sz="1400" kern="1200">
                <a:solidFill>
                  <a:schemeClr val="tx1">
                    <a:tint val="75000"/>
                  </a:schemeClr>
                </a:solidFill>
                <a:latin typeface="+mn-lt"/>
                <a:ea typeface="+mn-ea"/>
                <a:cs typeface="+mn-cs"/>
              </a:defRPr>
            </a:lvl5pPr>
            <a:lvl6pPr marL="1828800" indent="-210312" algn="l" rtl="0" eaLnBrk="1" latinLnBrk="0" hangingPunct="1">
              <a:spcBef>
                <a:spcPct val="20000"/>
              </a:spcBef>
              <a:buClr>
                <a:schemeClr val="accent1">
                  <a:tint val="75000"/>
                </a:schemeClr>
              </a:buClr>
              <a:buFont typeface="Wingdings 2"/>
              <a:buChar char=""/>
              <a:defRPr kumimoji="0" sz="1800" kern="1200">
                <a:solidFill>
                  <a:schemeClr val="tx1"/>
                </a:solidFill>
                <a:latin typeface="+mn-lt"/>
                <a:ea typeface="+mn-ea"/>
                <a:cs typeface="+mn-cs"/>
              </a:defRPr>
            </a:lvl6pPr>
            <a:lvl7pPr marL="2084832" indent="-210312" algn="l" rtl="0" eaLnBrk="1" latinLnBrk="0" hangingPunct="1">
              <a:spcBef>
                <a:spcPct val="20000"/>
              </a:spcBef>
              <a:buClr>
                <a:schemeClr val="accent1">
                  <a:tint val="75000"/>
                </a:schemeClr>
              </a:buClr>
              <a:buFont typeface="Wingdings 2"/>
              <a:buChar char=""/>
              <a:defRPr kumimoji="0" sz="1600" kern="1200">
                <a:solidFill>
                  <a:schemeClr val="tx1"/>
                </a:solidFill>
                <a:latin typeface="+mn-lt"/>
                <a:ea typeface="+mn-ea"/>
                <a:cs typeface="+mn-cs"/>
              </a:defRPr>
            </a:lvl7pPr>
            <a:lvl8pPr marL="2286000" indent="-182880" algn="l" rtl="0" eaLnBrk="1" latinLnBrk="0" hangingPunct="1">
              <a:spcBef>
                <a:spcPct val="20000"/>
              </a:spcBef>
              <a:buClr>
                <a:schemeClr val="accent1">
                  <a:tint val="75000"/>
                </a:schemeClr>
              </a:buClr>
              <a:buFont typeface="Wingdings 2"/>
              <a:buChar char=""/>
              <a:defRPr kumimoji="0" sz="1600" kern="1200">
                <a:solidFill>
                  <a:schemeClr val="tx1"/>
                </a:solidFill>
                <a:latin typeface="+mn-lt"/>
                <a:ea typeface="+mn-ea"/>
                <a:cs typeface="+mn-cs"/>
              </a:defRPr>
            </a:lvl8pPr>
            <a:lvl9pPr marL="2514600" indent="-182880" algn="l" rtl="0" eaLnBrk="1" latinLnBrk="0" hangingPunct="1">
              <a:spcBef>
                <a:spcPct val="20000"/>
              </a:spcBef>
              <a:buClr>
                <a:schemeClr val="accent1">
                  <a:tint val="75000"/>
                </a:schemeClr>
              </a:buClr>
              <a:buFont typeface="Wingdings 2"/>
              <a:buChar char=""/>
              <a:defRPr kumimoji="0" sz="1600" kern="1200">
                <a:solidFill>
                  <a:schemeClr val="tx1"/>
                </a:solidFill>
                <a:latin typeface="+mn-lt"/>
                <a:ea typeface="+mn-ea"/>
                <a:cs typeface="+mn-cs"/>
              </a:defRPr>
            </a:lvl9pPr>
          </a:lstStyle>
          <a:p>
            <a:pPr algn="r"/>
            <a:r>
              <a:rPr lang="en-GB" sz="1200" dirty="0" err="1" smtClean="0"/>
              <a:t>Statistics:http</a:t>
            </a:r>
            <a:r>
              <a:rPr lang="en-GB" sz="1200" dirty="0" smtClean="0"/>
              <a:t>://www.ethnologue.com/statistics</a:t>
            </a:r>
            <a:endParaRPr lang="de-DE" sz="1200" baseline="30000" dirty="0"/>
          </a:p>
        </p:txBody>
      </p:sp>
    </p:spTree>
    <p:extLst>
      <p:ext uri="{BB962C8B-B14F-4D97-AF65-F5344CB8AC3E}">
        <p14:creationId xmlns:p14="http://schemas.microsoft.com/office/powerpoint/2010/main" val="241654977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381000" y="271464"/>
            <a:ext cx="7863408" cy="1362075"/>
          </a:xfrm>
        </p:spPr>
        <p:txBody>
          <a:bodyPr/>
          <a:lstStyle/>
          <a:p>
            <a:r>
              <a:rPr lang="de-DE" dirty="0" err="1"/>
              <a:t>How</a:t>
            </a:r>
            <a:r>
              <a:rPr lang="de-DE" dirty="0"/>
              <a:t> </a:t>
            </a:r>
            <a:r>
              <a:rPr lang="de-DE" dirty="0" err="1"/>
              <a:t>Widespread</a:t>
            </a:r>
            <a:r>
              <a:rPr lang="de-DE" dirty="0"/>
              <a:t> </a:t>
            </a:r>
            <a:r>
              <a:rPr lang="de-DE" dirty="0" err="1"/>
              <a:t>is</a:t>
            </a:r>
            <a:r>
              <a:rPr lang="de-DE" dirty="0"/>
              <a:t> </a:t>
            </a:r>
            <a:r>
              <a:rPr lang="de-DE" dirty="0" err="1"/>
              <a:t>Multilingualism</a:t>
            </a:r>
            <a:r>
              <a:rPr lang="de-DE" dirty="0"/>
              <a:t>?</a:t>
            </a:r>
          </a:p>
        </p:txBody>
      </p:sp>
      <p:sp>
        <p:nvSpPr>
          <p:cNvPr id="3" name="Textplatzhalter 2"/>
          <p:cNvSpPr>
            <a:spLocks noGrp="1"/>
          </p:cNvSpPr>
          <p:nvPr>
            <p:ph type="body" idx="1"/>
          </p:nvPr>
        </p:nvSpPr>
        <p:spPr>
          <a:xfrm>
            <a:off x="467544" y="6211441"/>
            <a:ext cx="8367464" cy="313903"/>
          </a:xfrm>
        </p:spPr>
        <p:txBody>
          <a:bodyPr>
            <a:normAutofit fontScale="70000" lnSpcReduction="20000"/>
          </a:bodyPr>
          <a:lstStyle/>
          <a:p>
            <a:pPr algn="just"/>
            <a:r>
              <a:rPr lang="en-GB" dirty="0" smtClean="0"/>
              <a:t>Active </a:t>
            </a:r>
            <a:r>
              <a:rPr lang="en-GB" dirty="0"/>
              <a:t>First Languages in use per </a:t>
            </a:r>
            <a:r>
              <a:rPr lang="en-GB" dirty="0" smtClean="0"/>
              <a:t>Country 			</a:t>
            </a:r>
            <a:r>
              <a:rPr lang="en-GB" sz="1300" dirty="0" err="1" smtClean="0"/>
              <a:t>Statistics:http</a:t>
            </a:r>
            <a:r>
              <a:rPr lang="en-GB" sz="1300" dirty="0"/>
              <a:t>://</a:t>
            </a:r>
            <a:r>
              <a:rPr lang="en-GB" sz="1300" dirty="0" smtClean="0"/>
              <a:t>www.ethnologue.com/statistics</a:t>
            </a:r>
            <a:endParaRPr lang="de-DE" sz="1300" baseline="30000" dirty="0"/>
          </a:p>
        </p:txBody>
      </p:sp>
      <p:graphicFrame>
        <p:nvGraphicFramePr>
          <p:cNvPr id="6" name="Diagramm 5"/>
          <p:cNvGraphicFramePr/>
          <p:nvPr>
            <p:extLst>
              <p:ext uri="{D42A27DB-BD31-4B8C-83A1-F6EECF244321}">
                <p14:modId xmlns:p14="http://schemas.microsoft.com/office/powerpoint/2010/main" val="3618420677"/>
              </p:ext>
            </p:extLst>
          </p:nvPr>
        </p:nvGraphicFramePr>
        <p:xfrm>
          <a:off x="381000" y="1633539"/>
          <a:ext cx="8454008" cy="4387749"/>
        </p:xfrm>
        <a:graphic>
          <a:graphicData uri="http://schemas.openxmlformats.org/drawingml/2006/chart">
            <c:chart xmlns:c="http://schemas.openxmlformats.org/drawingml/2006/chart" xmlns:r="http://schemas.openxmlformats.org/officeDocument/2006/relationships" r:id="rId3"/>
          </a:graphicData>
        </a:graphic>
      </p:graphicFrame>
      <p:sp>
        <p:nvSpPr>
          <p:cNvPr id="7" name="Datumsplatzhalter 6"/>
          <p:cNvSpPr>
            <a:spLocks noGrp="1"/>
          </p:cNvSpPr>
          <p:nvPr>
            <p:ph type="dt" sz="half" idx="10"/>
          </p:nvPr>
        </p:nvSpPr>
        <p:spPr/>
        <p:txBody>
          <a:bodyPr/>
          <a:lstStyle/>
          <a:p>
            <a:r>
              <a:rPr lang="en-GB" dirty="0" smtClean="0"/>
              <a:t>Janice Butler December 2014</a:t>
            </a:r>
            <a:endParaRPr lang="en-GB" dirty="0"/>
          </a:p>
        </p:txBody>
      </p:sp>
      <p:sp>
        <p:nvSpPr>
          <p:cNvPr id="8" name="Fußzeilenplatzhalter 7"/>
          <p:cNvSpPr>
            <a:spLocks noGrp="1"/>
          </p:cNvSpPr>
          <p:nvPr>
            <p:ph type="ftr" sz="quarter" idx="11"/>
          </p:nvPr>
        </p:nvSpPr>
        <p:spPr>
          <a:xfrm>
            <a:off x="2690600" y="6477000"/>
            <a:ext cx="4260056" cy="300831"/>
          </a:xfrm>
        </p:spPr>
        <p:txBody>
          <a:bodyPr/>
          <a:lstStyle/>
          <a:p>
            <a:r>
              <a:rPr lang="en-US" dirty="0" smtClean="0"/>
              <a:t>Gender-Specific Differences in Bilingualism and Multilingualism</a:t>
            </a:r>
            <a:endParaRPr lang="en-GB" dirty="0"/>
          </a:p>
        </p:txBody>
      </p:sp>
      <p:sp>
        <p:nvSpPr>
          <p:cNvPr id="9" name="Foliennummernplatzhalter 8"/>
          <p:cNvSpPr>
            <a:spLocks noGrp="1"/>
          </p:cNvSpPr>
          <p:nvPr>
            <p:ph type="sldNum" sz="quarter" idx="12"/>
          </p:nvPr>
        </p:nvSpPr>
        <p:spPr/>
        <p:txBody>
          <a:bodyPr/>
          <a:lstStyle/>
          <a:p>
            <a:fld id="{E2F6C3C6-92CF-4A8B-AB60-71D85A45AB6A}" type="slidenum">
              <a:rPr lang="en-GB" smtClean="0"/>
              <a:t>7</a:t>
            </a:fld>
            <a:endParaRPr lang="en-GB"/>
          </a:p>
        </p:txBody>
      </p:sp>
    </p:spTree>
    <p:extLst>
      <p:ext uri="{BB962C8B-B14F-4D97-AF65-F5344CB8AC3E}">
        <p14:creationId xmlns:p14="http://schemas.microsoft.com/office/powerpoint/2010/main" val="160125838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a:xfrm>
            <a:off x="457200" y="267494"/>
            <a:ext cx="8435280" cy="1399032"/>
          </a:xfrm>
        </p:spPr>
        <p:txBody>
          <a:bodyPr>
            <a:normAutofit fontScale="90000"/>
          </a:bodyPr>
          <a:lstStyle/>
          <a:p>
            <a:r>
              <a:rPr lang="de-DE" sz="4000" b="1" dirty="0"/>
              <a:t>The </a:t>
            </a:r>
            <a:r>
              <a:rPr lang="de-DE" sz="4000" b="1" dirty="0" err="1"/>
              <a:t>Fundamentals</a:t>
            </a:r>
            <a:r>
              <a:rPr lang="de-DE" sz="4000" b="1" dirty="0"/>
              <a:t> </a:t>
            </a:r>
            <a:r>
              <a:rPr lang="de-DE" sz="4000" b="1" dirty="0" err="1"/>
              <a:t>of</a:t>
            </a:r>
            <a:r>
              <a:rPr lang="de-DE" sz="4000" b="1" dirty="0"/>
              <a:t> </a:t>
            </a:r>
            <a:r>
              <a:rPr lang="de-DE" sz="4000" b="1" dirty="0" err="1"/>
              <a:t>Bilingualism</a:t>
            </a:r>
            <a:r>
              <a:rPr lang="de-DE" dirty="0"/>
              <a:t/>
            </a:r>
            <a:br>
              <a:rPr lang="de-DE" dirty="0"/>
            </a:br>
            <a:endParaRPr lang="de-CH" dirty="0"/>
          </a:p>
        </p:txBody>
      </p:sp>
      <p:sp>
        <p:nvSpPr>
          <p:cNvPr id="8" name="Inhaltsplatzhalter 7"/>
          <p:cNvSpPr>
            <a:spLocks noGrp="1"/>
          </p:cNvSpPr>
          <p:nvPr>
            <p:ph idx="1"/>
          </p:nvPr>
        </p:nvSpPr>
        <p:spPr>
          <a:xfrm>
            <a:off x="457200" y="1196752"/>
            <a:ext cx="8229600" cy="4572000"/>
          </a:xfrm>
        </p:spPr>
        <p:txBody>
          <a:bodyPr/>
          <a:lstStyle/>
          <a:p>
            <a:r>
              <a:rPr lang="de-CH" sz="2400" dirty="0" err="1" smtClean="0"/>
              <a:t>Some</a:t>
            </a:r>
            <a:r>
              <a:rPr lang="de-CH" sz="2400" dirty="0" smtClean="0"/>
              <a:t> Basic Terms</a:t>
            </a:r>
          </a:p>
          <a:p>
            <a:endParaRPr lang="de-CH" dirty="0"/>
          </a:p>
        </p:txBody>
      </p:sp>
      <p:sp>
        <p:nvSpPr>
          <p:cNvPr id="2" name="Datumsplatzhalter 1"/>
          <p:cNvSpPr>
            <a:spLocks noGrp="1"/>
          </p:cNvSpPr>
          <p:nvPr>
            <p:ph type="dt" sz="half" idx="10"/>
          </p:nvPr>
        </p:nvSpPr>
        <p:spPr/>
        <p:txBody>
          <a:bodyPr/>
          <a:lstStyle/>
          <a:p>
            <a:r>
              <a:rPr lang="en-GB" smtClean="0"/>
              <a:t>Janice Butler December 2014</a:t>
            </a:r>
            <a:endParaRPr lang="en-GB"/>
          </a:p>
        </p:txBody>
      </p:sp>
      <p:sp>
        <p:nvSpPr>
          <p:cNvPr id="3" name="Fußzeilenplatzhalter 2"/>
          <p:cNvSpPr>
            <a:spLocks noGrp="1"/>
          </p:cNvSpPr>
          <p:nvPr>
            <p:ph type="ftr" sz="quarter" idx="11"/>
          </p:nvPr>
        </p:nvSpPr>
        <p:spPr/>
        <p:txBody>
          <a:bodyPr/>
          <a:lstStyle/>
          <a:p>
            <a:r>
              <a:rPr lang="en-US" smtClean="0"/>
              <a:t>Gender-Specific Differences in Bilingualism and Multilingualism</a:t>
            </a:r>
            <a:endParaRPr lang="en-GB"/>
          </a:p>
        </p:txBody>
      </p:sp>
      <p:sp>
        <p:nvSpPr>
          <p:cNvPr id="4" name="Foliennummernplatzhalter 3"/>
          <p:cNvSpPr>
            <a:spLocks noGrp="1"/>
          </p:cNvSpPr>
          <p:nvPr>
            <p:ph type="sldNum" sz="quarter" idx="12"/>
          </p:nvPr>
        </p:nvSpPr>
        <p:spPr/>
        <p:txBody>
          <a:bodyPr/>
          <a:lstStyle/>
          <a:p>
            <a:fld id="{E2F6C3C6-92CF-4A8B-AB60-71D85A45AB6A}" type="slidenum">
              <a:rPr lang="en-GB" smtClean="0"/>
              <a:t>8</a:t>
            </a:fld>
            <a:endParaRPr lang="en-GB"/>
          </a:p>
        </p:txBody>
      </p:sp>
      <p:graphicFrame>
        <p:nvGraphicFramePr>
          <p:cNvPr id="9" name="Tabelle 8"/>
          <p:cNvGraphicFramePr>
            <a:graphicFrameLocks noGrp="1"/>
          </p:cNvGraphicFramePr>
          <p:nvPr>
            <p:extLst>
              <p:ext uri="{D42A27DB-BD31-4B8C-83A1-F6EECF244321}">
                <p14:modId xmlns:p14="http://schemas.microsoft.com/office/powerpoint/2010/main" val="3170277591"/>
              </p:ext>
            </p:extLst>
          </p:nvPr>
        </p:nvGraphicFramePr>
        <p:xfrm>
          <a:off x="395536" y="1772816"/>
          <a:ext cx="8572024" cy="4184703"/>
        </p:xfrm>
        <a:graphic>
          <a:graphicData uri="http://schemas.openxmlformats.org/drawingml/2006/table">
            <a:tbl>
              <a:tblPr firstRow="1" bandRow="1">
                <a:tableStyleId>{BC89EF96-8CEA-46FF-86C4-4CE0E7609802}</a:tableStyleId>
              </a:tblPr>
              <a:tblGrid>
                <a:gridCol w="2520280"/>
                <a:gridCol w="6051744"/>
              </a:tblGrid>
              <a:tr h="313075">
                <a:tc>
                  <a:txBody>
                    <a:bodyPr/>
                    <a:lstStyle/>
                    <a:p>
                      <a:r>
                        <a:rPr lang="de-CH" sz="1600" b="1" dirty="0" smtClean="0"/>
                        <a:t>Language</a:t>
                      </a:r>
                      <a:r>
                        <a:rPr lang="de-CH" sz="1600" b="1" baseline="0" dirty="0" smtClean="0"/>
                        <a:t> Skills</a:t>
                      </a:r>
                      <a:endParaRPr lang="de-CH" sz="1600" b="1" dirty="0"/>
                    </a:p>
                  </a:txBody>
                  <a:tcPr/>
                </a:tc>
                <a:tc>
                  <a:txBody>
                    <a:bodyPr/>
                    <a:lstStyle/>
                    <a:p>
                      <a:r>
                        <a:rPr lang="en-US" sz="1600" b="0" smtClean="0"/>
                        <a:t>Reading, writing, speaking and listening</a:t>
                      </a:r>
                      <a:endParaRPr lang="de-CH" sz="1600" b="0"/>
                    </a:p>
                  </a:txBody>
                  <a:tcPr/>
                </a:tc>
              </a:tr>
              <a:tr h="547881">
                <a:tc>
                  <a:txBody>
                    <a:bodyPr/>
                    <a:lstStyle/>
                    <a:p>
                      <a:r>
                        <a:rPr lang="de-CH" sz="1600" b="1" dirty="0" smtClean="0"/>
                        <a:t>Domain</a:t>
                      </a:r>
                      <a:endParaRPr lang="de-CH" sz="1600" b="1" dirty="0"/>
                    </a:p>
                  </a:txBody>
                  <a:tcPr/>
                </a:tc>
                <a:tc>
                  <a:txBody>
                    <a:bodyPr/>
                    <a:lstStyle/>
                    <a:p>
                      <a:r>
                        <a:rPr lang="en-US" sz="1600" b="0" dirty="0" smtClean="0"/>
                        <a:t>The subject-area where the language is being utilized, such as with family, at work or for a particular topic</a:t>
                      </a:r>
                      <a:endParaRPr lang="de-CH" sz="1600" b="0" dirty="0"/>
                    </a:p>
                  </a:txBody>
                  <a:tcPr/>
                </a:tc>
              </a:tr>
              <a:tr h="547881">
                <a:tc>
                  <a:txBody>
                    <a:bodyPr/>
                    <a:lstStyle/>
                    <a:p>
                      <a:r>
                        <a:rPr lang="de-CH" sz="1600" b="1" dirty="0" err="1" smtClean="0"/>
                        <a:t>Incipient</a:t>
                      </a:r>
                      <a:r>
                        <a:rPr lang="de-CH" sz="1600" b="1" dirty="0" smtClean="0"/>
                        <a:t> </a:t>
                      </a:r>
                      <a:r>
                        <a:rPr lang="de-CH" sz="1600" b="1" dirty="0" err="1" smtClean="0"/>
                        <a:t>Bilingualism</a:t>
                      </a:r>
                      <a:endParaRPr lang="de-CH" sz="1600" b="1" dirty="0"/>
                    </a:p>
                  </a:txBody>
                  <a:tcPr/>
                </a:tc>
                <a:tc>
                  <a:txBody>
                    <a:bodyPr/>
                    <a:lstStyle/>
                    <a:p>
                      <a:r>
                        <a:rPr lang="en-US" sz="1600" b="0" smtClean="0"/>
                        <a:t>The early stages of bilingualism, where one language is not fully developed</a:t>
                      </a:r>
                      <a:endParaRPr lang="de-CH" sz="1600" b="0" dirty="0"/>
                    </a:p>
                  </a:txBody>
                  <a:tcPr/>
                </a:tc>
              </a:tr>
              <a:tr h="547881">
                <a:tc>
                  <a:txBody>
                    <a:bodyPr/>
                    <a:lstStyle/>
                    <a:p>
                      <a:r>
                        <a:rPr kumimoji="0" lang="en-GB" sz="1600" b="1" kern="1200" dirty="0" smtClean="0">
                          <a:effectLst/>
                        </a:rPr>
                        <a:t>L1</a:t>
                      </a:r>
                      <a:endParaRPr lang="de-CH" sz="1600" b="1" dirty="0"/>
                    </a:p>
                  </a:txBody>
                  <a:tcPr/>
                </a:tc>
                <a:tc>
                  <a:txBody>
                    <a:bodyPr/>
                    <a:lstStyle/>
                    <a:p>
                      <a:r>
                        <a:rPr kumimoji="0" lang="en-GB" sz="1600" b="0" kern="1200" dirty="0" smtClean="0">
                          <a:effectLst/>
                        </a:rPr>
                        <a:t>First language acquired, the language learnt from birth. The “mother tongue”</a:t>
                      </a:r>
                      <a:endParaRPr lang="de-CH" sz="1600" b="0" dirty="0"/>
                    </a:p>
                  </a:txBody>
                  <a:tcPr/>
                </a:tc>
              </a:tr>
              <a:tr h="3130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GB" sz="1600" b="1" kern="1200" dirty="0" smtClean="0">
                          <a:effectLst/>
                        </a:rPr>
                        <a:t>L2, L3, .. Ln</a:t>
                      </a:r>
                      <a:endParaRPr lang="de-CH" sz="1600" b="1" dirty="0" smtClean="0"/>
                    </a:p>
                  </a:txBody>
                  <a:tcPr/>
                </a:tc>
                <a:tc>
                  <a:txBody>
                    <a:bodyPr/>
                    <a:lstStyle/>
                    <a:p>
                      <a:r>
                        <a:rPr lang="en-US" sz="1600" b="0" dirty="0" smtClean="0"/>
                        <a:t>Second, Third, nth language acquired in addition to L1</a:t>
                      </a:r>
                      <a:endParaRPr lang="de-CH" sz="1600" b="0" dirty="0"/>
                    </a:p>
                  </a:txBody>
                  <a:tcPr/>
                </a:tc>
              </a:tr>
              <a:tr h="649782">
                <a:tc>
                  <a:txBody>
                    <a:bodyPr/>
                    <a:lstStyle/>
                    <a:p>
                      <a:r>
                        <a:rPr lang="de-CH" sz="1600" b="1" dirty="0" smtClean="0"/>
                        <a:t>Language </a:t>
                      </a:r>
                      <a:r>
                        <a:rPr lang="de-CH" sz="1600" b="1" dirty="0" err="1" smtClean="0"/>
                        <a:t>Forgetting</a:t>
                      </a:r>
                      <a:endParaRPr lang="de-CH" sz="1600" b="1" dirty="0"/>
                    </a:p>
                  </a:txBody>
                  <a:tcPr/>
                </a:tc>
                <a:tc>
                  <a:txBody>
                    <a:bodyPr/>
                    <a:lstStyle/>
                    <a:p>
                      <a:r>
                        <a:rPr lang="en-US" sz="1600" b="0" dirty="0" smtClean="0"/>
                        <a:t>Also known as language loss or language attrition. The loss of language fluency. May extend over many years.</a:t>
                      </a:r>
                      <a:endParaRPr lang="de-CH" sz="1600" b="0" dirty="0"/>
                    </a:p>
                  </a:txBody>
                  <a:tcPr/>
                </a:tc>
              </a:tr>
              <a:tr h="547881">
                <a:tc>
                  <a:txBody>
                    <a:bodyPr/>
                    <a:lstStyle/>
                    <a:p>
                      <a:r>
                        <a:rPr lang="de-CH" sz="1600" b="1" dirty="0" err="1" smtClean="0"/>
                        <a:t>Simultaneous</a:t>
                      </a:r>
                      <a:r>
                        <a:rPr lang="de-CH" sz="1600" b="1" dirty="0" smtClean="0"/>
                        <a:t> </a:t>
                      </a:r>
                      <a:r>
                        <a:rPr lang="de-CH" sz="1600" b="1" dirty="0" err="1" smtClean="0"/>
                        <a:t>Bilinguals</a:t>
                      </a:r>
                      <a:endParaRPr lang="de-CH" sz="1600" b="1" dirty="0"/>
                    </a:p>
                  </a:txBody>
                  <a:tcPr/>
                </a:tc>
                <a:tc>
                  <a:txBody>
                    <a:bodyPr/>
                    <a:lstStyle/>
                    <a:p>
                      <a:r>
                        <a:rPr lang="en-US" sz="1600" b="0" dirty="0" smtClean="0"/>
                        <a:t>Individuals who learn both L1 and L2 concurrently (i.e. before the critical period)</a:t>
                      </a:r>
                      <a:endParaRPr lang="de-CH" sz="1600" b="0" dirty="0"/>
                    </a:p>
                  </a:txBody>
                  <a:tcPr/>
                </a:tc>
              </a:tr>
              <a:tr h="547881">
                <a:tc>
                  <a:txBody>
                    <a:bodyPr/>
                    <a:lstStyle/>
                    <a:p>
                      <a:r>
                        <a:rPr lang="de-CH" sz="1600" b="1" dirty="0" err="1" smtClean="0"/>
                        <a:t>Successive</a:t>
                      </a:r>
                      <a:r>
                        <a:rPr lang="de-CH" sz="1600" b="1" dirty="0" smtClean="0"/>
                        <a:t> </a:t>
                      </a:r>
                      <a:r>
                        <a:rPr lang="de-CH" sz="1600" b="1" dirty="0" err="1" smtClean="0"/>
                        <a:t>Bilinguals</a:t>
                      </a:r>
                      <a:endParaRPr lang="de-CH" sz="1600" b="1" dirty="0"/>
                    </a:p>
                  </a:txBody>
                  <a:tcPr/>
                </a:tc>
                <a:tc>
                  <a:txBody>
                    <a:bodyPr/>
                    <a:lstStyle/>
                    <a:p>
                      <a:r>
                        <a:rPr lang="en-US" sz="1600" b="0" dirty="0" smtClean="0"/>
                        <a:t>Individuals who learn L2 after achieving fluency in L1</a:t>
                      </a:r>
                      <a:endParaRPr lang="de-CH" sz="1600" b="0" dirty="0"/>
                    </a:p>
                  </a:txBody>
                  <a:tcPr/>
                </a:tc>
              </a:tr>
            </a:tbl>
          </a:graphicData>
        </a:graphic>
      </p:graphicFrame>
    </p:spTree>
    <p:extLst>
      <p:ext uri="{BB962C8B-B14F-4D97-AF65-F5344CB8AC3E}">
        <p14:creationId xmlns:p14="http://schemas.microsoft.com/office/powerpoint/2010/main" val="346517124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a:xfrm>
            <a:off x="457200" y="267494"/>
            <a:ext cx="8435280" cy="1399032"/>
          </a:xfrm>
        </p:spPr>
        <p:txBody>
          <a:bodyPr>
            <a:normAutofit fontScale="90000"/>
          </a:bodyPr>
          <a:lstStyle/>
          <a:p>
            <a:r>
              <a:rPr lang="de-DE" sz="4000" b="1" dirty="0"/>
              <a:t>The </a:t>
            </a:r>
            <a:r>
              <a:rPr lang="de-DE" sz="4000" b="1" dirty="0" err="1"/>
              <a:t>Fundamentals</a:t>
            </a:r>
            <a:r>
              <a:rPr lang="de-DE" sz="4000" b="1" dirty="0"/>
              <a:t> </a:t>
            </a:r>
            <a:r>
              <a:rPr lang="de-DE" sz="4000" b="1" dirty="0" err="1"/>
              <a:t>of</a:t>
            </a:r>
            <a:r>
              <a:rPr lang="de-DE" sz="4000" b="1" dirty="0"/>
              <a:t> </a:t>
            </a:r>
            <a:r>
              <a:rPr lang="de-DE" sz="4000" b="1" dirty="0" err="1"/>
              <a:t>Bilingualism</a:t>
            </a:r>
            <a:r>
              <a:rPr lang="de-DE" dirty="0"/>
              <a:t/>
            </a:r>
            <a:br>
              <a:rPr lang="de-DE" dirty="0"/>
            </a:br>
            <a:endParaRPr lang="de-CH" dirty="0"/>
          </a:p>
        </p:txBody>
      </p:sp>
      <p:sp>
        <p:nvSpPr>
          <p:cNvPr id="8" name="Inhaltsplatzhalter 7"/>
          <p:cNvSpPr>
            <a:spLocks noGrp="1"/>
          </p:cNvSpPr>
          <p:nvPr>
            <p:ph idx="1"/>
          </p:nvPr>
        </p:nvSpPr>
        <p:spPr>
          <a:xfrm>
            <a:off x="457200" y="1556792"/>
            <a:ext cx="8229600" cy="4211960"/>
          </a:xfrm>
        </p:spPr>
        <p:txBody>
          <a:bodyPr>
            <a:normAutofit lnSpcReduction="10000"/>
          </a:bodyPr>
          <a:lstStyle/>
          <a:p>
            <a:r>
              <a:rPr lang="en-GB" i="1" dirty="0"/>
              <a:t>The Complementarity </a:t>
            </a:r>
            <a:r>
              <a:rPr lang="en-GB" i="1" dirty="0" smtClean="0"/>
              <a:t>Principle</a:t>
            </a:r>
          </a:p>
          <a:p>
            <a:pPr lvl="1">
              <a:buFont typeface="Wingdings" panose="05000000000000000000" pitchFamily="2" charset="2"/>
              <a:buChar char="§"/>
            </a:pPr>
            <a:r>
              <a:rPr lang="en-GB" i="1" dirty="0" smtClean="0"/>
              <a:t>Specialization on a domain dependent on the language</a:t>
            </a:r>
            <a:endParaRPr lang="en-GB" i="1" dirty="0"/>
          </a:p>
          <a:p>
            <a:pPr marL="448056" lvl="2" indent="-384048">
              <a:buSzPct val="80000"/>
              <a:buFont typeface="Wingdings 2"/>
              <a:buChar char=""/>
            </a:pPr>
            <a:r>
              <a:rPr lang="en-GB" sz="3000" i="1" dirty="0" smtClean="0"/>
              <a:t>Code-Switching</a:t>
            </a:r>
          </a:p>
          <a:p>
            <a:pPr marL="786384" lvl="3" indent="-457200">
              <a:buSzPct val="80000"/>
              <a:buFont typeface="Wingdings" panose="05000000000000000000" pitchFamily="2" charset="2"/>
              <a:buChar char="§"/>
            </a:pPr>
            <a:r>
              <a:rPr lang="en-US" sz="2600" i="1" dirty="0"/>
              <a:t>Alternation between L1 and L2 in a single conversation</a:t>
            </a:r>
            <a:endParaRPr lang="de-CH" sz="2600" i="1" dirty="0"/>
          </a:p>
          <a:p>
            <a:r>
              <a:rPr lang="de-CH" i="1" dirty="0" err="1" smtClean="0"/>
              <a:t>Interferences</a:t>
            </a:r>
            <a:r>
              <a:rPr lang="de-CH" i="1" dirty="0" smtClean="0"/>
              <a:t> </a:t>
            </a:r>
            <a:r>
              <a:rPr lang="de-CH" i="1" dirty="0" err="1"/>
              <a:t>and</a:t>
            </a:r>
            <a:r>
              <a:rPr lang="de-CH" i="1" dirty="0"/>
              <a:t> </a:t>
            </a:r>
            <a:r>
              <a:rPr lang="de-CH" i="1" dirty="0" err="1" smtClean="0"/>
              <a:t>Deviations</a:t>
            </a:r>
            <a:endParaRPr lang="de-CH" i="1" dirty="0" smtClean="0"/>
          </a:p>
          <a:p>
            <a:pPr lvl="1">
              <a:buFont typeface="Wingdings" panose="05000000000000000000" pitchFamily="2" charset="2"/>
              <a:buChar char="§"/>
            </a:pPr>
            <a:r>
              <a:rPr lang="de-CH" i="1" dirty="0" err="1" smtClean="0"/>
              <a:t>Influences</a:t>
            </a:r>
            <a:r>
              <a:rPr lang="de-CH" i="1" dirty="0" smtClean="0"/>
              <a:t> </a:t>
            </a:r>
            <a:r>
              <a:rPr lang="de-CH" i="1" dirty="0" err="1" smtClean="0"/>
              <a:t>from</a:t>
            </a:r>
            <a:r>
              <a:rPr lang="de-CH" i="1" dirty="0" smtClean="0"/>
              <a:t> </a:t>
            </a:r>
            <a:r>
              <a:rPr lang="de-CH" i="1" dirty="0" err="1" smtClean="0"/>
              <a:t>one</a:t>
            </a:r>
            <a:r>
              <a:rPr lang="de-CH" i="1" dirty="0" smtClean="0"/>
              <a:t> </a:t>
            </a:r>
            <a:r>
              <a:rPr lang="de-CH" i="1" dirty="0" err="1" smtClean="0"/>
              <a:t>language</a:t>
            </a:r>
            <a:r>
              <a:rPr lang="de-CH" i="1" dirty="0" smtClean="0"/>
              <a:t> </a:t>
            </a:r>
            <a:r>
              <a:rPr lang="de-CH" i="1" dirty="0" err="1" smtClean="0"/>
              <a:t>detract</a:t>
            </a:r>
            <a:r>
              <a:rPr lang="de-CH" i="1" dirty="0" smtClean="0"/>
              <a:t> </a:t>
            </a:r>
            <a:r>
              <a:rPr lang="de-CH" i="1" dirty="0" err="1" smtClean="0"/>
              <a:t>from</a:t>
            </a:r>
            <a:r>
              <a:rPr lang="de-CH" i="1" dirty="0" smtClean="0"/>
              <a:t> </a:t>
            </a:r>
            <a:r>
              <a:rPr lang="de-CH" i="1" dirty="0" err="1" smtClean="0"/>
              <a:t>the</a:t>
            </a:r>
            <a:r>
              <a:rPr lang="de-CH" i="1" dirty="0" smtClean="0"/>
              <a:t> </a:t>
            </a:r>
            <a:r>
              <a:rPr lang="de-CH" i="1" dirty="0" err="1" smtClean="0"/>
              <a:t>usage</a:t>
            </a:r>
            <a:r>
              <a:rPr lang="de-CH" i="1" dirty="0" smtClean="0"/>
              <a:t> </a:t>
            </a:r>
            <a:r>
              <a:rPr lang="de-CH" i="1" dirty="0" err="1" smtClean="0"/>
              <a:t>of</a:t>
            </a:r>
            <a:r>
              <a:rPr lang="de-CH" i="1" dirty="0" smtClean="0"/>
              <a:t> </a:t>
            </a:r>
            <a:r>
              <a:rPr lang="de-CH" i="1" dirty="0" err="1" smtClean="0"/>
              <a:t>the</a:t>
            </a:r>
            <a:r>
              <a:rPr lang="de-CH" i="1" dirty="0" smtClean="0"/>
              <a:t> </a:t>
            </a:r>
            <a:r>
              <a:rPr lang="de-CH" i="1" dirty="0" err="1" smtClean="0"/>
              <a:t>other</a:t>
            </a:r>
            <a:endParaRPr lang="de-CH" i="1" dirty="0"/>
          </a:p>
        </p:txBody>
      </p:sp>
      <p:sp>
        <p:nvSpPr>
          <p:cNvPr id="2" name="Datumsplatzhalter 1"/>
          <p:cNvSpPr>
            <a:spLocks noGrp="1"/>
          </p:cNvSpPr>
          <p:nvPr>
            <p:ph type="dt" sz="half" idx="10"/>
          </p:nvPr>
        </p:nvSpPr>
        <p:spPr/>
        <p:txBody>
          <a:bodyPr/>
          <a:lstStyle/>
          <a:p>
            <a:r>
              <a:rPr lang="en-GB" smtClean="0"/>
              <a:t>Janice Butler December 2014</a:t>
            </a:r>
            <a:endParaRPr lang="en-GB"/>
          </a:p>
        </p:txBody>
      </p:sp>
      <p:sp>
        <p:nvSpPr>
          <p:cNvPr id="3" name="Fußzeilenplatzhalter 2"/>
          <p:cNvSpPr>
            <a:spLocks noGrp="1"/>
          </p:cNvSpPr>
          <p:nvPr>
            <p:ph type="ftr" sz="quarter" idx="11"/>
          </p:nvPr>
        </p:nvSpPr>
        <p:spPr/>
        <p:txBody>
          <a:bodyPr/>
          <a:lstStyle/>
          <a:p>
            <a:r>
              <a:rPr lang="en-US" smtClean="0"/>
              <a:t>Gender-Specific Differences in Bilingualism and Multilingualism</a:t>
            </a:r>
            <a:endParaRPr lang="en-GB"/>
          </a:p>
        </p:txBody>
      </p:sp>
      <p:sp>
        <p:nvSpPr>
          <p:cNvPr id="4" name="Foliennummernplatzhalter 3"/>
          <p:cNvSpPr>
            <a:spLocks noGrp="1"/>
          </p:cNvSpPr>
          <p:nvPr>
            <p:ph type="sldNum" sz="quarter" idx="12"/>
          </p:nvPr>
        </p:nvSpPr>
        <p:spPr/>
        <p:txBody>
          <a:bodyPr/>
          <a:lstStyle/>
          <a:p>
            <a:fld id="{E2F6C3C6-92CF-4A8B-AB60-71D85A45AB6A}" type="slidenum">
              <a:rPr lang="en-GB" smtClean="0"/>
              <a:t>9</a:t>
            </a:fld>
            <a:endParaRPr lang="en-GB"/>
          </a:p>
        </p:txBody>
      </p:sp>
      <p:sp>
        <p:nvSpPr>
          <p:cNvPr id="10" name="Textfeld 9"/>
          <p:cNvSpPr txBox="1"/>
          <p:nvPr/>
        </p:nvSpPr>
        <p:spPr>
          <a:xfrm>
            <a:off x="4067944" y="2924944"/>
            <a:ext cx="3358140" cy="400110"/>
          </a:xfrm>
          <a:prstGeom prst="rect">
            <a:avLst/>
          </a:prstGeom>
          <a:gradFill>
            <a:gsLst>
              <a:gs pos="0">
                <a:schemeClr val="accent3">
                  <a:tint val="10000"/>
                  <a:satMod val="300000"/>
                </a:schemeClr>
              </a:gs>
              <a:gs pos="34000">
                <a:schemeClr val="accent3">
                  <a:tint val="13500"/>
                  <a:satMod val="250000"/>
                </a:schemeClr>
              </a:gs>
              <a:gs pos="100000">
                <a:schemeClr val="accent3">
                  <a:tint val="60000"/>
                  <a:satMod val="200000"/>
                </a:schemeClr>
              </a:gs>
            </a:gsLst>
          </a:gradFill>
          <a:ln>
            <a:solidFill>
              <a:schemeClr val="accent3">
                <a:satMod val="120000"/>
              </a:schemeClr>
            </a:solidFill>
          </a:ln>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de-CH" sz="2000" i="1" dirty="0"/>
              <a:t>Not </a:t>
            </a:r>
            <a:r>
              <a:rPr lang="de-CH" sz="2000" i="1" dirty="0" err="1"/>
              <a:t>necessarily</a:t>
            </a:r>
            <a:r>
              <a:rPr lang="de-CH" sz="2000" i="1" dirty="0"/>
              <a:t> negative</a:t>
            </a:r>
          </a:p>
        </p:txBody>
      </p:sp>
      <p:sp>
        <p:nvSpPr>
          <p:cNvPr id="11" name="Textfeld 10"/>
          <p:cNvSpPr txBox="1"/>
          <p:nvPr/>
        </p:nvSpPr>
        <p:spPr>
          <a:xfrm>
            <a:off x="6416088" y="4246180"/>
            <a:ext cx="2346863" cy="400110"/>
          </a:xfrm>
          <a:prstGeom prst="rect">
            <a:avLst/>
          </a:prstGeom>
          <a:gradFill>
            <a:gsLst>
              <a:gs pos="0">
                <a:schemeClr val="accent3">
                  <a:tint val="10000"/>
                  <a:satMod val="300000"/>
                </a:schemeClr>
              </a:gs>
              <a:gs pos="34000">
                <a:schemeClr val="accent3">
                  <a:tint val="13500"/>
                  <a:satMod val="250000"/>
                </a:schemeClr>
              </a:gs>
              <a:gs pos="100000">
                <a:schemeClr val="accent3">
                  <a:tint val="60000"/>
                  <a:satMod val="200000"/>
                </a:schemeClr>
              </a:gs>
            </a:gsLst>
          </a:gradFill>
          <a:ln>
            <a:solidFill>
              <a:schemeClr val="accent3">
                <a:satMod val="120000"/>
              </a:schemeClr>
            </a:solidFill>
          </a:ln>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de-CH" sz="2000" i="1" dirty="0" err="1" smtClean="0"/>
              <a:t>Always</a:t>
            </a:r>
            <a:r>
              <a:rPr lang="de-CH" sz="2000" i="1" dirty="0" smtClean="0"/>
              <a:t> negative</a:t>
            </a:r>
            <a:endParaRPr lang="de-CH" sz="2000" i="1" dirty="0"/>
          </a:p>
        </p:txBody>
      </p:sp>
    </p:spTree>
    <p:extLst>
      <p:ext uri="{BB962C8B-B14F-4D97-AF65-F5344CB8AC3E}">
        <p14:creationId xmlns:p14="http://schemas.microsoft.com/office/powerpoint/2010/main" val="4139561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1000" fill="hold"/>
                                        <p:tgtEl>
                                          <p:spTgt spid="10"/>
                                        </p:tgtEl>
                                        <p:attrNameLst>
                                          <p:attrName>ppt_w</p:attrName>
                                        </p:attrNameLst>
                                      </p:cBhvr>
                                      <p:tavLst>
                                        <p:tav tm="0">
                                          <p:val>
                                            <p:fltVal val="0"/>
                                          </p:val>
                                        </p:tav>
                                        <p:tav tm="100000">
                                          <p:val>
                                            <p:strVal val="#ppt_w"/>
                                          </p:val>
                                        </p:tav>
                                      </p:tavLst>
                                    </p:anim>
                                    <p:anim calcmode="lin" valueType="num">
                                      <p:cBhvr>
                                        <p:cTn id="8" dur="1000" fill="hold"/>
                                        <p:tgtEl>
                                          <p:spTgt spid="10"/>
                                        </p:tgtEl>
                                        <p:attrNameLst>
                                          <p:attrName>ppt_h</p:attrName>
                                        </p:attrNameLst>
                                      </p:cBhvr>
                                      <p:tavLst>
                                        <p:tav tm="0">
                                          <p:val>
                                            <p:fltVal val="0"/>
                                          </p:val>
                                        </p:tav>
                                        <p:tav tm="100000">
                                          <p:val>
                                            <p:strVal val="#ppt_h"/>
                                          </p:val>
                                        </p:tav>
                                      </p:tavLst>
                                    </p:anim>
                                    <p:anim calcmode="lin" valueType="num">
                                      <p:cBhvr>
                                        <p:cTn id="9" dur="1000" fill="hold"/>
                                        <p:tgtEl>
                                          <p:spTgt spid="10"/>
                                        </p:tgtEl>
                                        <p:attrNameLst>
                                          <p:attrName>style.rotation</p:attrName>
                                        </p:attrNameLst>
                                      </p:cBhvr>
                                      <p:tavLst>
                                        <p:tav tm="0">
                                          <p:val>
                                            <p:fltVal val="90"/>
                                          </p:val>
                                        </p:tav>
                                        <p:tav tm="100000">
                                          <p:val>
                                            <p:fltVal val="0"/>
                                          </p:val>
                                        </p:tav>
                                      </p:tavLst>
                                    </p:anim>
                                    <p:animEffect transition="in" filter="fade">
                                      <p:cBhvr>
                                        <p:cTn id="10" dur="10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p:cTn id="15" dur="1000" fill="hold"/>
                                        <p:tgtEl>
                                          <p:spTgt spid="11"/>
                                        </p:tgtEl>
                                        <p:attrNameLst>
                                          <p:attrName>ppt_w</p:attrName>
                                        </p:attrNameLst>
                                      </p:cBhvr>
                                      <p:tavLst>
                                        <p:tav tm="0">
                                          <p:val>
                                            <p:fltVal val="0"/>
                                          </p:val>
                                        </p:tav>
                                        <p:tav tm="100000">
                                          <p:val>
                                            <p:strVal val="#ppt_w"/>
                                          </p:val>
                                        </p:tav>
                                      </p:tavLst>
                                    </p:anim>
                                    <p:anim calcmode="lin" valueType="num">
                                      <p:cBhvr>
                                        <p:cTn id="16" dur="1000" fill="hold"/>
                                        <p:tgtEl>
                                          <p:spTgt spid="11"/>
                                        </p:tgtEl>
                                        <p:attrNameLst>
                                          <p:attrName>ppt_h</p:attrName>
                                        </p:attrNameLst>
                                      </p:cBhvr>
                                      <p:tavLst>
                                        <p:tav tm="0">
                                          <p:val>
                                            <p:fltVal val="0"/>
                                          </p:val>
                                        </p:tav>
                                        <p:tav tm="100000">
                                          <p:val>
                                            <p:strVal val="#ppt_h"/>
                                          </p:val>
                                        </p:tav>
                                      </p:tavLst>
                                    </p:anim>
                                    <p:anim calcmode="lin" valueType="num">
                                      <p:cBhvr>
                                        <p:cTn id="17" dur="1000" fill="hold"/>
                                        <p:tgtEl>
                                          <p:spTgt spid="11"/>
                                        </p:tgtEl>
                                        <p:attrNameLst>
                                          <p:attrName>style.rotation</p:attrName>
                                        </p:attrNameLst>
                                      </p:cBhvr>
                                      <p:tavLst>
                                        <p:tav tm="0">
                                          <p:val>
                                            <p:fltVal val="90"/>
                                          </p:val>
                                        </p:tav>
                                        <p:tav tm="100000">
                                          <p:val>
                                            <p:fltVal val="0"/>
                                          </p:val>
                                        </p:tav>
                                      </p:tavLst>
                                    </p:anim>
                                    <p:animEffect transition="in" filter="fade">
                                      <p:cBhvr>
                                        <p:cTn id="18"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Telesto">
  <a:themeElements>
    <a:clrScheme name="Benutzerdefiniert 7">
      <a:dk1>
        <a:srgbClr val="4B4B4B"/>
      </a:dk1>
      <a:lt1>
        <a:sysClr val="window" lastClr="FFFFFF"/>
      </a:lt1>
      <a:dk2>
        <a:srgbClr val="252525"/>
      </a:dk2>
      <a:lt2>
        <a:srgbClr val="EE6D49"/>
      </a:lt2>
      <a:accent1>
        <a:srgbClr val="A5300F"/>
      </a:accent1>
      <a:accent2>
        <a:srgbClr val="D55816"/>
      </a:accent2>
      <a:accent3>
        <a:srgbClr val="E19825"/>
      </a:accent3>
      <a:accent4>
        <a:srgbClr val="B19C7D"/>
      </a:accent4>
      <a:accent5>
        <a:srgbClr val="7F5F52"/>
      </a:accent5>
      <a:accent6>
        <a:srgbClr val="B27D49"/>
      </a:accent6>
      <a:hlink>
        <a:srgbClr val="6B9F25"/>
      </a:hlink>
      <a:folHlink>
        <a:srgbClr val="B26B02"/>
      </a:folHlink>
    </a:clrScheme>
    <a:fontScheme name="Telesto">
      <a:majorFont>
        <a:latin typeface="Century Gothic"/>
        <a:ea typeface=""/>
        <a:cs typeface=""/>
        <a:font script="Jpan" typeface="HGｺﾞｼｯｸM"/>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Telesto">
      <a:fillStyleLst>
        <a:solidFill>
          <a:schemeClr val="phClr"/>
        </a:solidFill>
        <a:gradFill rotWithShape="1">
          <a:gsLst>
            <a:gs pos="0">
              <a:schemeClr val="phClr">
                <a:tint val="10000"/>
                <a:satMod val="300000"/>
              </a:schemeClr>
            </a:gs>
            <a:gs pos="34000">
              <a:schemeClr val="phClr">
                <a:tint val="13500"/>
                <a:satMod val="250000"/>
              </a:schemeClr>
            </a:gs>
            <a:gs pos="100000">
              <a:schemeClr val="phClr">
                <a:tint val="60000"/>
                <a:satMod val="200000"/>
              </a:schemeClr>
            </a:gs>
          </a:gsLst>
          <a:path path="circle">
            <a:fillToRect l="50000" t="155000" r="50000" b="-55000"/>
          </a:path>
        </a:gradFill>
        <a:gradFill rotWithShape="1">
          <a:gsLst>
            <a:gs pos="0">
              <a:schemeClr val="phClr">
                <a:tint val="60000"/>
                <a:satMod val="160000"/>
              </a:schemeClr>
            </a:gs>
            <a:gs pos="46000">
              <a:schemeClr val="phClr">
                <a:tint val="86000"/>
                <a:satMod val="160000"/>
              </a:schemeClr>
            </a:gs>
            <a:gs pos="100000">
              <a:schemeClr val="phClr">
                <a:shade val="40000"/>
                <a:satMod val="160000"/>
              </a:schemeClr>
            </a:gs>
          </a:gsLst>
          <a:path path="circle">
            <a:fillToRect l="50000" t="155000" r="50000" b="-55000"/>
          </a:path>
        </a:gradFill>
      </a:fillStyleLst>
      <a:lnStyleLst>
        <a:ln w="9525" cap="flat" cmpd="sng" algn="ctr">
          <a:solidFill>
            <a:schemeClr val="phClr">
              <a:satMod val="120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63500" dist="25400" dir="14700000" algn="t" rotWithShape="0">
              <a:srgbClr val="000000">
                <a:alpha val="50000"/>
              </a:srgbClr>
            </a:outerShdw>
          </a:effectLst>
        </a:effectStyle>
        <a:effectStyle>
          <a:effectLst>
            <a:outerShdw blurRad="50800" dist="38100" dir="14700000" algn="t" rotWithShape="0">
              <a:srgbClr val="000000">
                <a:alpha val="60000"/>
              </a:srgbClr>
            </a:outerShdw>
          </a:effectLst>
        </a:effectStyle>
        <a:effectStyle>
          <a:effectLst>
            <a:outerShdw blurRad="50800" dist="38100" dir="14700000" algn="t" rotWithShape="0">
              <a:srgbClr val="000000">
                <a:alpha val="60000"/>
              </a:srgbClr>
            </a:outerShdw>
          </a:effectLst>
          <a:scene3d>
            <a:camera prst="orthographicFront" fov="0">
              <a:rot lat="0" lon="0" rev="0"/>
            </a:camera>
            <a:lightRig rig="contrasting" dir="t">
              <a:rot lat="0" lon="0" rev="3600000"/>
            </a:lightRig>
          </a:scene3d>
          <a:sp3d prstMaterial="plastic">
            <a:bevelT w="127000" h="38200" prst="relaxedInset"/>
            <a:contourClr>
              <a:schemeClr val="phClr"/>
            </a:contourClr>
          </a:sp3d>
        </a:effectStyle>
      </a:effectStyleLst>
      <a:bgFillStyleLst>
        <a:solidFill>
          <a:schemeClr val="phClr"/>
        </a:solidFill>
        <a:gradFill rotWithShape="1">
          <a:gsLst>
            <a:gs pos="0">
              <a:schemeClr val="phClr">
                <a:shade val="48000"/>
                <a:satMod val="230000"/>
              </a:schemeClr>
            </a:gs>
            <a:gs pos="60000">
              <a:schemeClr val="phClr">
                <a:shade val="92000"/>
                <a:satMod val="230000"/>
              </a:schemeClr>
            </a:gs>
            <a:gs pos="100000">
              <a:schemeClr val="phClr">
                <a:tint val="85000"/>
                <a:satMod val="400000"/>
              </a:schemeClr>
            </a:gs>
          </a:gsLst>
          <a:lin ang="5400000" scaled="0"/>
        </a:gradFill>
        <a:blipFill>
          <a:blip xmlns:r="http://schemas.openxmlformats.org/officeDocument/2006/relationships" r:embed="rId1">
            <a:duotone>
              <a:schemeClr val="phClr">
                <a:shade val="1200"/>
                <a:satMod val="150000"/>
              </a:schemeClr>
              <a:schemeClr val="phClr">
                <a:tint val="90000"/>
                <a:satMod val="150000"/>
              </a:schemeClr>
            </a:duotone>
          </a:blip>
          <a:tile tx="0" ty="0" sx="70000" sy="70000" flip="none" algn="tl"/>
        </a:blipFill>
      </a:bgFillStyleLst>
    </a:fmtScheme>
  </a:themeElements>
  <a:objectDefaults/>
  <a:extraClrSchemeLst/>
</a:theme>
</file>

<file path=ppt/theme/theme2.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5756</Words>
  <Application>Microsoft Office PowerPoint</Application>
  <PresentationFormat>Bildschirmpräsentation (4:3)</PresentationFormat>
  <Paragraphs>822</Paragraphs>
  <Slides>46</Slides>
  <Notes>46</Notes>
  <HiddenSlides>0</HiddenSlides>
  <MMClips>1</MMClips>
  <ScaleCrop>false</ScaleCrop>
  <HeadingPairs>
    <vt:vector size="6" baseType="variant">
      <vt:variant>
        <vt:lpstr>Verwendete Schriftarten</vt:lpstr>
      </vt:variant>
      <vt:variant>
        <vt:i4>7</vt:i4>
      </vt:variant>
      <vt:variant>
        <vt:lpstr>Design</vt:lpstr>
      </vt:variant>
      <vt:variant>
        <vt:i4>1</vt:i4>
      </vt:variant>
      <vt:variant>
        <vt:lpstr>Folientitel</vt:lpstr>
      </vt:variant>
      <vt:variant>
        <vt:i4>46</vt:i4>
      </vt:variant>
    </vt:vector>
  </HeadingPairs>
  <TitlesOfParts>
    <vt:vector size="54" baseType="lpstr">
      <vt:lpstr>Arial</vt:lpstr>
      <vt:lpstr>Calibri</vt:lpstr>
      <vt:lpstr>Century Gothic</vt:lpstr>
      <vt:lpstr>Gabriola</vt:lpstr>
      <vt:lpstr>Verdana</vt:lpstr>
      <vt:lpstr>Wingdings</vt:lpstr>
      <vt:lpstr>Wingdings 2</vt:lpstr>
      <vt:lpstr>Telesto</vt:lpstr>
      <vt:lpstr>Matura Presentation   Gender-Specific Differences  in Bilingualism and  Multilingualism</vt:lpstr>
      <vt:lpstr>PowerPoint-Präsentation</vt:lpstr>
      <vt:lpstr>PowerPoint-Präsentation</vt:lpstr>
      <vt:lpstr>Bilingualism and Multilingualism</vt:lpstr>
      <vt:lpstr>What is Bilingualism?</vt:lpstr>
      <vt:lpstr>How Widespread is Multilingualism?</vt:lpstr>
      <vt:lpstr>How Widespread is Multilingualism?</vt:lpstr>
      <vt:lpstr>The Fundamentals of Bilingualism </vt:lpstr>
      <vt:lpstr>The Fundamentals of Bilingualism </vt:lpstr>
      <vt:lpstr>The Experiment</vt:lpstr>
      <vt:lpstr>The Experiment</vt:lpstr>
      <vt:lpstr>The Experiment</vt:lpstr>
      <vt:lpstr>The Questionnaire I</vt:lpstr>
      <vt:lpstr>The Questionnaire II</vt:lpstr>
      <vt:lpstr>The Questionnaire III</vt:lpstr>
      <vt:lpstr>The Experimental Results</vt:lpstr>
      <vt:lpstr>Age/Gender Distribution of the Participants</vt:lpstr>
      <vt:lpstr>Educational Profile of the Participants</vt:lpstr>
      <vt:lpstr>Educational Profile of the Participants</vt:lpstr>
      <vt:lpstr>Languages L1 - L6 of all Participants</vt:lpstr>
      <vt:lpstr>Legend for Following Diagrams</vt:lpstr>
      <vt:lpstr>Analysis of Language use versus Fluency L1</vt:lpstr>
      <vt:lpstr>Analysis of Language use versus Fluency L2</vt:lpstr>
      <vt:lpstr>Analysis of Language use versus Fluency L3</vt:lpstr>
      <vt:lpstr>Analysis of Language use versus Fluency L4</vt:lpstr>
      <vt:lpstr>Analysis of Language use versus Fluency L5</vt:lpstr>
      <vt:lpstr>Analysis of Language use versus Fluency L6</vt:lpstr>
      <vt:lpstr>Analysis of Language use versus Fluency L1</vt:lpstr>
      <vt:lpstr>Analysis of Language use versus Fluency L2</vt:lpstr>
      <vt:lpstr>Analysis of Language use versus Fluency L3</vt:lpstr>
      <vt:lpstr>Analysis of Language use versus Fluency L4</vt:lpstr>
      <vt:lpstr>Analysis of Language use versus Fluency L5</vt:lpstr>
      <vt:lpstr>Analysis of Language use versus Fluency L6</vt:lpstr>
      <vt:lpstr>Analysis of Language  use versus Fluency L1</vt:lpstr>
      <vt:lpstr>Analysis of Language  use versus Fluency L2</vt:lpstr>
      <vt:lpstr>Analysis of Language  use versus Fluency L3</vt:lpstr>
      <vt:lpstr>Analysis of Language  use versus Fluency L4</vt:lpstr>
      <vt:lpstr>Analysis of Language  use versus Fluency L5</vt:lpstr>
      <vt:lpstr>Analysis of Language  use versus Fluency L6</vt:lpstr>
      <vt:lpstr>Comparison of Language  Usage per Gender: Speaking</vt:lpstr>
      <vt:lpstr>Comparison of Language  Usage per Gender: Reading</vt:lpstr>
      <vt:lpstr>Conclusions I</vt:lpstr>
      <vt:lpstr>Conclusions II</vt:lpstr>
      <vt:lpstr>Conclusions III</vt:lpstr>
      <vt:lpstr>Ideas for Further Research</vt:lpstr>
      <vt:lpstr>Q &amp; A</vt:lpstr>
    </vt:vector>
  </TitlesOfParts>
  <Company>na</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Matura Presentation</dc:title>
  <dc:creator>Janice Butler</dc:creator>
  <cp:lastModifiedBy>Janice</cp:lastModifiedBy>
  <cp:revision>134</cp:revision>
  <cp:lastPrinted>2014-09-25T18:51:15Z</cp:lastPrinted>
  <dcterms:created xsi:type="dcterms:W3CDTF">2014-07-13T10:50:16Z</dcterms:created>
  <dcterms:modified xsi:type="dcterms:W3CDTF">2014-11-29T21:53:03Z</dcterms:modified>
</cp:coreProperties>
</file>